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68" r:id="rId3"/>
    <p:sldId id="267" r:id="rId4"/>
    <p:sldId id="270" r:id="rId5"/>
    <p:sldId id="271" r:id="rId6"/>
    <p:sldId id="269" r:id="rId7"/>
    <p:sldId id="265" r:id="rId8"/>
    <p:sldId id="257" r:id="rId9"/>
    <p:sldId id="258" r:id="rId10"/>
    <p:sldId id="263" r:id="rId11"/>
    <p:sldId id="272" r:id="rId12"/>
    <p:sldId id="273" r:id="rId13"/>
    <p:sldId id="274" r:id="rId14"/>
    <p:sldId id="275" r:id="rId15"/>
    <p:sldId id="280" r:id="rId16"/>
    <p:sldId id="284" r:id="rId17"/>
    <p:sldId id="285" r:id="rId18"/>
    <p:sldId id="286" r:id="rId19"/>
    <p:sldId id="287" r:id="rId20"/>
    <p:sldId id="276" r:id="rId21"/>
    <p:sldId id="277" r:id="rId22"/>
    <p:sldId id="278" r:id="rId23"/>
    <p:sldId id="279" r:id="rId24"/>
    <p:sldId id="281" r:id="rId25"/>
    <p:sldId id="282" r:id="rId26"/>
    <p:sldId id="283" r:id="rId27"/>
    <p:sldId id="289" r:id="rId28"/>
    <p:sldId id="288" r:id="rId29"/>
  </p:sldIdLst>
  <p:sldSz cx="9144000" cy="6858000" type="screen4x3"/>
  <p:notesSz cx="6858000" cy="9144000"/>
  <p:defaultTextStyle>
    <a:defPPr>
      <a:defRPr lang="en-US"/>
    </a:defPPr>
    <a:lvl1pPr algn="ctr" rtl="0" fontAlgn="base">
      <a:spcBef>
        <a:spcPct val="0"/>
      </a:spcBef>
      <a:spcAft>
        <a:spcPct val="0"/>
      </a:spcAft>
      <a:defRPr sz="1400" b="1" kern="1200">
        <a:solidFill>
          <a:schemeClr val="tx1"/>
        </a:solidFill>
        <a:latin typeface="Times New Roman" pitchFamily="18" charset="0"/>
        <a:ea typeface="+mn-ea"/>
        <a:cs typeface="Arial" charset="0"/>
      </a:defRPr>
    </a:lvl1pPr>
    <a:lvl2pPr marL="457200" algn="ctr" rtl="0" fontAlgn="base">
      <a:spcBef>
        <a:spcPct val="0"/>
      </a:spcBef>
      <a:spcAft>
        <a:spcPct val="0"/>
      </a:spcAft>
      <a:defRPr sz="1400" b="1" kern="1200">
        <a:solidFill>
          <a:schemeClr val="tx1"/>
        </a:solidFill>
        <a:latin typeface="Times New Roman" pitchFamily="18" charset="0"/>
        <a:ea typeface="+mn-ea"/>
        <a:cs typeface="Arial" charset="0"/>
      </a:defRPr>
    </a:lvl2pPr>
    <a:lvl3pPr marL="914400" algn="ctr" rtl="0" fontAlgn="base">
      <a:spcBef>
        <a:spcPct val="0"/>
      </a:spcBef>
      <a:spcAft>
        <a:spcPct val="0"/>
      </a:spcAft>
      <a:defRPr sz="1400" b="1" kern="1200">
        <a:solidFill>
          <a:schemeClr val="tx1"/>
        </a:solidFill>
        <a:latin typeface="Times New Roman" pitchFamily="18" charset="0"/>
        <a:ea typeface="+mn-ea"/>
        <a:cs typeface="Arial" charset="0"/>
      </a:defRPr>
    </a:lvl3pPr>
    <a:lvl4pPr marL="1371600" algn="ctr" rtl="0" fontAlgn="base">
      <a:spcBef>
        <a:spcPct val="0"/>
      </a:spcBef>
      <a:spcAft>
        <a:spcPct val="0"/>
      </a:spcAft>
      <a:defRPr sz="1400" b="1" kern="1200">
        <a:solidFill>
          <a:schemeClr val="tx1"/>
        </a:solidFill>
        <a:latin typeface="Times New Roman" pitchFamily="18" charset="0"/>
        <a:ea typeface="+mn-ea"/>
        <a:cs typeface="Arial" charset="0"/>
      </a:defRPr>
    </a:lvl4pPr>
    <a:lvl5pPr marL="1828800" algn="ctr" rtl="0" fontAlgn="base">
      <a:spcBef>
        <a:spcPct val="0"/>
      </a:spcBef>
      <a:spcAft>
        <a:spcPct val="0"/>
      </a:spcAft>
      <a:defRPr sz="1400" b="1" kern="1200">
        <a:solidFill>
          <a:schemeClr val="tx1"/>
        </a:solidFill>
        <a:latin typeface="Times New Roman" pitchFamily="18" charset="0"/>
        <a:ea typeface="+mn-ea"/>
        <a:cs typeface="Arial" charset="0"/>
      </a:defRPr>
    </a:lvl5pPr>
    <a:lvl6pPr marL="2286000" algn="l" defTabSz="914400" rtl="0" eaLnBrk="1" latinLnBrk="0" hangingPunct="1">
      <a:defRPr sz="1400" b="1" kern="1200">
        <a:solidFill>
          <a:schemeClr val="tx1"/>
        </a:solidFill>
        <a:latin typeface="Times New Roman" pitchFamily="18" charset="0"/>
        <a:ea typeface="+mn-ea"/>
        <a:cs typeface="Arial" charset="0"/>
      </a:defRPr>
    </a:lvl6pPr>
    <a:lvl7pPr marL="2743200" algn="l" defTabSz="914400" rtl="0" eaLnBrk="1" latinLnBrk="0" hangingPunct="1">
      <a:defRPr sz="1400" b="1" kern="1200">
        <a:solidFill>
          <a:schemeClr val="tx1"/>
        </a:solidFill>
        <a:latin typeface="Times New Roman" pitchFamily="18" charset="0"/>
        <a:ea typeface="+mn-ea"/>
        <a:cs typeface="Arial" charset="0"/>
      </a:defRPr>
    </a:lvl7pPr>
    <a:lvl8pPr marL="3200400" algn="l" defTabSz="914400" rtl="0" eaLnBrk="1" latinLnBrk="0" hangingPunct="1">
      <a:defRPr sz="1400" b="1" kern="1200">
        <a:solidFill>
          <a:schemeClr val="tx1"/>
        </a:solidFill>
        <a:latin typeface="Times New Roman" pitchFamily="18" charset="0"/>
        <a:ea typeface="+mn-ea"/>
        <a:cs typeface="Arial" charset="0"/>
      </a:defRPr>
    </a:lvl8pPr>
    <a:lvl9pPr marL="3657600" algn="l" defTabSz="914400" rtl="0" eaLnBrk="1" latinLnBrk="0" hangingPunct="1">
      <a:defRPr sz="1400" b="1"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FF9900"/>
    <a:srgbClr val="99FF33"/>
    <a:srgbClr val="009900"/>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p:restoredTop sz="94660"/>
  </p:normalViewPr>
  <p:slideViewPr>
    <p:cSldViewPr>
      <p:cViewPr>
        <p:scale>
          <a:sx n="100" d="100"/>
          <a:sy n="100" d="100"/>
        </p:scale>
        <p:origin x="-1254" y="-3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47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F5D265-4095-4B4E-8196-DE899752D35F}" type="datetimeFigureOut">
              <a:rPr lang="en-US" smtClean="0"/>
              <a:pPr/>
              <a:t>6/10/2008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0D6A31-F39F-4802-AB7F-3BDB0023D10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06F85E3-ABA5-44F3-8B79-0F439DBCA130}"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766A226-BC0B-4C55-B91C-1164696DA4EE}"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AAC8D4-38BC-4304-A2DD-B3B93E909875}"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59D5211-2C3D-4AA0-A2BB-ED8827E60892}"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7B68EB-86E3-4D7E-9E6F-4E7C5E2B2F85}"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A8EC9E2A-7E3D-44F1-8AF1-9729B2277B24}"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E11FB3F-AFF9-4720-A67D-76D2FE9096A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4D97651A-EF86-4E73-8E53-61DCA942EAD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CDA25B94-8B48-4C3D-B673-7E31E6BCACC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A40C8E2E-E343-4D5F-BCBE-E78AFFF17A8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E348527-B32F-4F15-9848-922204414D20}"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latin typeface="+mn-lt"/>
              </a:defRPr>
            </a:lvl1pPr>
          </a:lstStyle>
          <a:p>
            <a:pPr>
              <a:defRPr/>
            </a:pPr>
            <a:r>
              <a:rPr lang="en-US"/>
              <a:t>Sunday, March 23, 2008</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b="0">
                <a:latin typeface="+mn-lt"/>
              </a:defRPr>
            </a:lvl1pPr>
          </a:lstStyle>
          <a:p>
            <a:pPr>
              <a:defRPr/>
            </a:pPr>
            <a:r>
              <a:rPr lang="en-US"/>
              <a:t>Page: </a:t>
            </a:r>
            <a:fld id="{5F01B629-3B83-4BAD-BDBF-ADFA69A20653}" type="slidenum">
              <a:rPr lang="en-US"/>
              <a:pPr>
                <a:defRPr/>
              </a:pPr>
              <a:t>‹#›</a:t>
            </a:fld>
            <a:endParaRPr lang="en-US"/>
          </a:p>
        </p:txBody>
      </p:sp>
      <p:sp>
        <p:nvSpPr>
          <p:cNvPr id="1030" name="Rectangle 6"/>
          <p:cNvSpPr>
            <a:spLocks noGrp="1" noChangeArrowheads="1"/>
          </p:cNvSpPr>
          <p:nvPr>
            <p:ph type="sldNum" sz="quarter" idx="4"/>
          </p:nvPr>
        </p:nvSpPr>
        <p:spPr bwMode="auto">
          <a:xfrm>
            <a:off x="6096000" y="6248400"/>
            <a:ext cx="26670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mn-lt"/>
              </a:defRPr>
            </a:lvl1pPr>
          </a:lstStyle>
          <a:p>
            <a:pPr>
              <a:defRPr/>
            </a:pPr>
            <a:r>
              <a:rPr lang="en-US"/>
              <a:t>Financial BC and ESG Teams</a:t>
            </a:r>
          </a:p>
        </p:txBody>
      </p:sp>
      <p:pic>
        <p:nvPicPr>
          <p:cNvPr id="2" name="Picture 4" descr="Image 2l copy"/>
          <p:cNvPicPr>
            <a:picLocks noChangeAspect="1" noChangeArrowheads="1"/>
          </p:cNvPicPr>
          <p:nvPr userDrawn="1"/>
        </p:nvPicPr>
        <p:blipFill>
          <a:blip r:embed="rId13"/>
          <a:srcRect/>
          <a:stretch>
            <a:fillRect/>
          </a:stretch>
        </p:blipFill>
        <p:spPr bwMode="auto">
          <a:xfrm>
            <a:off x="0" y="0"/>
            <a:ext cx="9144000" cy="954088"/>
          </a:xfrm>
          <a:prstGeom prst="rect">
            <a:avLst/>
          </a:prstGeom>
          <a:noFill/>
          <a:ln w="9525">
            <a:noFill/>
            <a:miter lim="800000"/>
            <a:headEnd/>
            <a:tailEnd/>
          </a:ln>
        </p:spPr>
      </p:pic>
      <p:pic>
        <p:nvPicPr>
          <p:cNvPr id="3" name="Picture 5" descr="INFOR"/>
          <p:cNvPicPr>
            <a:picLocks noChangeAspect="1" noChangeArrowheads="1"/>
          </p:cNvPicPr>
          <p:nvPr userDrawn="1"/>
        </p:nvPicPr>
        <p:blipFill>
          <a:blip r:embed="rId14"/>
          <a:srcRect/>
          <a:stretch>
            <a:fillRect/>
          </a:stretch>
        </p:blipFill>
        <p:spPr bwMode="auto">
          <a:xfrm>
            <a:off x="0" y="0"/>
            <a:ext cx="914400" cy="4064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cs typeface="Arial" charset="0"/>
        </a:defRPr>
      </a:lvl2pPr>
      <a:lvl3pPr algn="ctr" rtl="0" eaLnBrk="0" fontAlgn="base" hangingPunct="0">
        <a:spcBef>
          <a:spcPct val="0"/>
        </a:spcBef>
        <a:spcAft>
          <a:spcPct val="0"/>
        </a:spcAft>
        <a:defRPr sz="4400">
          <a:solidFill>
            <a:schemeClr val="tx2"/>
          </a:solidFill>
          <a:latin typeface="Calibri" pitchFamily="34" charset="0"/>
          <a:cs typeface="Arial" charset="0"/>
        </a:defRPr>
      </a:lvl3pPr>
      <a:lvl4pPr algn="ctr" rtl="0" eaLnBrk="0" fontAlgn="base" hangingPunct="0">
        <a:spcBef>
          <a:spcPct val="0"/>
        </a:spcBef>
        <a:spcAft>
          <a:spcPct val="0"/>
        </a:spcAft>
        <a:defRPr sz="4400">
          <a:solidFill>
            <a:schemeClr val="tx2"/>
          </a:solidFill>
          <a:latin typeface="Calibri" pitchFamily="34" charset="0"/>
          <a:cs typeface="Arial" charset="0"/>
        </a:defRPr>
      </a:lvl4pPr>
      <a:lvl5pPr algn="ctr" rtl="0" eaLnBrk="0" fontAlgn="base" hangingPunct="0">
        <a:spcBef>
          <a:spcPct val="0"/>
        </a:spcBef>
        <a:spcAft>
          <a:spcPct val="0"/>
        </a:spcAft>
        <a:defRPr sz="4400">
          <a:solidFill>
            <a:schemeClr val="tx2"/>
          </a:solidFill>
          <a:latin typeface="Calibri" pitchFamily="34"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cistech.net/XA-Offerings/Cistech-Enhancements.aspx" TargetMode="External"/><Relationship Id="rId2" Type="http://schemas.openxmlformats.org/officeDocument/2006/relationships/hyperlink" Target="mailto:Ben.McCormick@cistech.net"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wmf"/><Relationship Id="rId1" Type="http://schemas.openxmlformats.org/officeDocument/2006/relationships/slideLayout" Target="../slideLayouts/slideLayout1.xml"/><Relationship Id="rId5" Type="http://schemas.openxmlformats.org/officeDocument/2006/relationships/image" Target="../media/image8.gif"/><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Image 2l copy"/>
          <p:cNvPicPr>
            <a:picLocks noChangeAspect="1" noChangeArrowheads="1"/>
          </p:cNvPicPr>
          <p:nvPr/>
        </p:nvPicPr>
        <p:blipFill>
          <a:blip r:embed="rId2"/>
          <a:srcRect/>
          <a:stretch>
            <a:fillRect/>
          </a:stretch>
        </p:blipFill>
        <p:spPr bwMode="auto">
          <a:xfrm>
            <a:off x="0" y="0"/>
            <a:ext cx="9144000" cy="954088"/>
          </a:xfrm>
          <a:prstGeom prst="rect">
            <a:avLst/>
          </a:prstGeom>
          <a:noFill/>
          <a:ln w="9525">
            <a:noFill/>
            <a:miter lim="800000"/>
            <a:headEnd/>
            <a:tailEnd/>
          </a:ln>
        </p:spPr>
      </p:pic>
      <p:pic>
        <p:nvPicPr>
          <p:cNvPr id="13315" name="Picture 5" descr="INFOR"/>
          <p:cNvPicPr>
            <a:picLocks noChangeAspect="1" noChangeArrowheads="1"/>
          </p:cNvPicPr>
          <p:nvPr/>
        </p:nvPicPr>
        <p:blipFill>
          <a:blip r:embed="rId3"/>
          <a:srcRect/>
          <a:stretch>
            <a:fillRect/>
          </a:stretch>
        </p:blipFill>
        <p:spPr bwMode="auto">
          <a:xfrm>
            <a:off x="0" y="0"/>
            <a:ext cx="1143000" cy="508000"/>
          </a:xfrm>
          <a:prstGeom prst="rect">
            <a:avLst/>
          </a:prstGeom>
          <a:noFill/>
          <a:ln w="9525">
            <a:noFill/>
            <a:miter lim="800000"/>
            <a:headEnd/>
            <a:tailEnd/>
          </a:ln>
        </p:spPr>
      </p:pic>
      <p:sp>
        <p:nvSpPr>
          <p:cNvPr id="14" name="Rectangle 2"/>
          <p:cNvSpPr>
            <a:spLocks noGrp="1" noChangeArrowheads="1"/>
          </p:cNvSpPr>
          <p:nvPr>
            <p:ph type="ctrTitle"/>
          </p:nvPr>
        </p:nvSpPr>
        <p:spPr>
          <a:xfrm>
            <a:off x="304800" y="838200"/>
            <a:ext cx="8534400" cy="685800"/>
          </a:xfrm>
        </p:spPr>
        <p:txBody>
          <a:bodyPr/>
          <a:lstStyle/>
          <a:p>
            <a:pPr eaLnBrk="1" hangingPunct="1">
              <a:defRPr/>
            </a:pPr>
            <a:r>
              <a:rPr lang="en-US" sz="4800" b="1" dirty="0" smtClean="0">
                <a:solidFill>
                  <a:schemeClr val="accent5">
                    <a:lumMod val="75000"/>
                  </a:schemeClr>
                </a:solidFill>
              </a:rPr>
              <a:t>CISTECH</a:t>
            </a:r>
            <a:r>
              <a:rPr lang="en-US" sz="4000" b="1" dirty="0" smtClean="0">
                <a:solidFill>
                  <a:schemeClr val="accent5">
                    <a:lumMod val="75000"/>
                  </a:schemeClr>
                </a:solidFill>
                <a:effectLst>
                  <a:outerShdw blurRad="38100" dist="38100" dir="2700000" algn="tl">
                    <a:srgbClr val="C0C0C0"/>
                  </a:outerShdw>
                </a:effectLst>
              </a:rPr>
              <a:t/>
            </a:r>
            <a:br>
              <a:rPr lang="en-US" sz="4000" b="1" dirty="0" smtClean="0">
                <a:solidFill>
                  <a:schemeClr val="accent5">
                    <a:lumMod val="75000"/>
                  </a:schemeClr>
                </a:solidFill>
                <a:effectLst>
                  <a:outerShdw blurRad="38100" dist="38100" dir="2700000" algn="tl">
                    <a:srgbClr val="C0C0C0"/>
                  </a:outerShdw>
                </a:effectLst>
              </a:rPr>
            </a:br>
            <a:endParaRPr lang="en-US" sz="4000" b="1" dirty="0" smtClean="0">
              <a:solidFill>
                <a:schemeClr val="accent5">
                  <a:lumMod val="75000"/>
                </a:schemeClr>
              </a:solidFill>
              <a:effectLst>
                <a:outerShdw blurRad="38100" dist="38100" dir="2700000" algn="tl">
                  <a:srgbClr val="000000">
                    <a:alpha val="43137"/>
                  </a:srgbClr>
                </a:outerShdw>
              </a:effectLst>
            </a:endParaRPr>
          </a:p>
        </p:txBody>
      </p:sp>
      <p:sp>
        <p:nvSpPr>
          <p:cNvPr id="15" name="Flowchart: Alternate Process 14"/>
          <p:cNvSpPr/>
          <p:nvPr/>
        </p:nvSpPr>
        <p:spPr bwMode="auto">
          <a:xfrm>
            <a:off x="609600" y="2286000"/>
            <a:ext cx="7848600" cy="3352800"/>
          </a:xfrm>
          <a:prstGeom prst="flowChartAlternateProcess">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a:lstStyle/>
          <a:p>
            <a:pPr>
              <a:defRPr/>
            </a:pPr>
            <a:endParaRPr lang="en-US" sz="2000" dirty="0" smtClean="0">
              <a:solidFill>
                <a:schemeClr val="bg1"/>
              </a:solidFill>
              <a:latin typeface="+mj-lt"/>
            </a:endParaRPr>
          </a:p>
          <a:p>
            <a:pPr>
              <a:defRPr/>
            </a:pPr>
            <a:endParaRPr lang="en-US" sz="2000" dirty="0" smtClean="0">
              <a:solidFill>
                <a:schemeClr val="bg1"/>
              </a:solidFill>
              <a:latin typeface="+mj-lt"/>
            </a:endParaRPr>
          </a:p>
          <a:p>
            <a:pPr>
              <a:defRPr/>
            </a:pPr>
            <a:r>
              <a:rPr lang="en-US" sz="2000" dirty="0" smtClean="0">
                <a:solidFill>
                  <a:schemeClr val="bg1"/>
                </a:solidFill>
                <a:latin typeface="+mj-lt"/>
              </a:rPr>
              <a:t>A </a:t>
            </a:r>
            <a:r>
              <a:rPr lang="en-US" sz="2000" dirty="0">
                <a:solidFill>
                  <a:schemeClr val="bg1"/>
                </a:solidFill>
                <a:latin typeface="+mj-lt"/>
              </a:rPr>
              <a:t>suite of IFM Enhancements from CISTECH which provide you better tools to manage your </a:t>
            </a:r>
            <a:r>
              <a:rPr lang="en-US" sz="2000" dirty="0">
                <a:solidFill>
                  <a:srgbClr val="C00000"/>
                </a:solidFill>
                <a:latin typeface="+mj-lt"/>
              </a:rPr>
              <a:t>XA IFM Financial Applications</a:t>
            </a:r>
            <a:r>
              <a:rPr lang="en-US" sz="2000" dirty="0">
                <a:solidFill>
                  <a:schemeClr val="bg1"/>
                </a:solidFill>
                <a:latin typeface="+mj-lt"/>
              </a:rPr>
              <a:t>. </a:t>
            </a:r>
          </a:p>
          <a:p>
            <a:pPr>
              <a:defRPr/>
            </a:pPr>
            <a:endParaRPr lang="en-US" sz="2000" dirty="0">
              <a:solidFill>
                <a:schemeClr val="bg1"/>
              </a:solidFill>
              <a:latin typeface="+mj-lt"/>
            </a:endParaRPr>
          </a:p>
          <a:p>
            <a:pPr>
              <a:defRPr/>
            </a:pPr>
            <a:r>
              <a:rPr lang="en-US" sz="2000" dirty="0">
                <a:solidFill>
                  <a:schemeClr val="bg1"/>
                </a:solidFill>
                <a:latin typeface="+mj-lt"/>
              </a:rPr>
              <a:t>Our clients have insisted on improvements over the years to </a:t>
            </a:r>
            <a:r>
              <a:rPr lang="en-US" sz="2000" dirty="0" smtClean="0">
                <a:solidFill>
                  <a:schemeClr val="bg1"/>
                </a:solidFill>
                <a:latin typeface="+mj-lt"/>
              </a:rPr>
              <a:t>improve efficiencies in IFM</a:t>
            </a:r>
            <a:r>
              <a:rPr lang="en-US" sz="2000" dirty="0" smtClean="0">
                <a:solidFill>
                  <a:schemeClr val="bg1"/>
                </a:solidFill>
                <a:latin typeface="+mj-lt"/>
              </a:rPr>
              <a:t>.  These products are a result of our knowledge and efforts.</a:t>
            </a:r>
            <a:endParaRPr lang="en-US" dirty="0">
              <a:solidFill>
                <a:schemeClr val="bg1"/>
              </a:solidFill>
              <a:latin typeface="+mj-lt"/>
            </a:endParaRPr>
          </a:p>
          <a:p>
            <a:pPr>
              <a:defRPr/>
            </a:pPr>
            <a:endParaRPr lang="en-US" dirty="0">
              <a:solidFill>
                <a:schemeClr val="bg1"/>
              </a:solidFill>
              <a:latin typeface="+mj-lt"/>
            </a:endParaRPr>
          </a:p>
        </p:txBody>
      </p:sp>
      <p:sp>
        <p:nvSpPr>
          <p:cNvPr id="18" name="TextBox 17"/>
          <p:cNvSpPr txBox="1"/>
          <p:nvPr/>
        </p:nvSpPr>
        <p:spPr>
          <a:xfrm>
            <a:off x="1143000" y="0"/>
            <a:ext cx="5638800" cy="584200"/>
          </a:xfrm>
          <a:prstGeom prst="rect">
            <a:avLst/>
          </a:prstGeom>
          <a:noFill/>
          <a:effectLst>
            <a:outerShdw blurRad="152400" dist="76200" dir="4200000" algn="ctr" rotWithShape="0">
              <a:schemeClr val="tx1">
                <a:lumMod val="65000"/>
                <a:lumOff val="35000"/>
              </a:schemeClr>
            </a:outerShdw>
          </a:effectLst>
        </p:spPr>
        <p:txBody>
          <a:bodyPr>
            <a:spAutoFit/>
          </a:bodyPr>
          <a:lstStyle/>
          <a:p>
            <a:pPr algn="l">
              <a:defRPr/>
            </a:pPr>
            <a:r>
              <a:rPr lang="en-US" sz="3200" dirty="0">
                <a:solidFill>
                  <a:schemeClr val="bg1"/>
                </a:solidFill>
                <a:latin typeface="+mj-lt"/>
              </a:rPr>
              <a:t>IFM ENHANCEMENT PACKAGE</a:t>
            </a:r>
          </a:p>
        </p:txBody>
      </p:sp>
      <p:sp>
        <p:nvSpPr>
          <p:cNvPr id="8" name="TextBox 7"/>
          <p:cNvSpPr txBox="1"/>
          <p:nvPr/>
        </p:nvSpPr>
        <p:spPr>
          <a:xfrm>
            <a:off x="457200" y="1600200"/>
            <a:ext cx="8534400" cy="584775"/>
          </a:xfrm>
          <a:prstGeom prst="rect">
            <a:avLst/>
          </a:prstGeom>
          <a:ln w="38100"/>
          <a:scene3d>
            <a:camera prst="isometricTopDown" fov="0">
              <a:rot lat="0" lon="0" rev="0"/>
            </a:camera>
            <a:lightRig rig="balanced" dir="t">
              <a:rot lat="0" lon="0" rev="13800000"/>
            </a:lightRig>
          </a:scene3d>
          <a:sp3d extrusionH="57150" prstMaterial="plastic">
            <a:bevelT w="38100" h="25400" prst="softRound"/>
            <a:bevelB prst="slope"/>
            <a:extrusionClr>
              <a:schemeClr val="tx1"/>
            </a:extrusionClr>
            <a:contourClr>
              <a:schemeClr val="accent5"/>
            </a:contourClr>
          </a:sp3d>
        </p:spPr>
        <p:style>
          <a:lnRef idx="0">
            <a:schemeClr val="accent5"/>
          </a:lnRef>
          <a:fillRef idx="3">
            <a:schemeClr val="accent5"/>
          </a:fillRef>
          <a:effectRef idx="3">
            <a:schemeClr val="accent5"/>
          </a:effectRef>
          <a:fontRef idx="minor">
            <a:schemeClr val="lt1"/>
          </a:fontRef>
        </p:style>
        <p:txBody>
          <a:bodyPr>
            <a:spAutoFit/>
          </a:bodyPr>
          <a:lstStyle/>
          <a:p>
            <a:pPr>
              <a:defRPr/>
            </a:pPr>
            <a:r>
              <a:rPr lang="en-US" sz="3200" dirty="0">
                <a:solidFill>
                  <a:schemeClr val="tx1"/>
                </a:solidFill>
                <a:latin typeface="+mj-lt"/>
              </a:rPr>
              <a:t>IFM ENHANCEMENT </a:t>
            </a:r>
            <a:r>
              <a:rPr lang="en-US" sz="3200" dirty="0" smtClean="0">
                <a:solidFill>
                  <a:schemeClr val="tx1"/>
                </a:solidFill>
                <a:latin typeface="+mj-lt"/>
              </a:rPr>
              <a:t>MODULES/SUITE</a:t>
            </a:r>
            <a:endParaRPr lang="en-US" sz="3200" dirty="0">
              <a:solidFill>
                <a:schemeClr val="tx1"/>
              </a:solidFill>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Image 2l copy"/>
          <p:cNvPicPr>
            <a:picLocks noChangeAspect="1" noChangeArrowheads="1"/>
          </p:cNvPicPr>
          <p:nvPr/>
        </p:nvPicPr>
        <p:blipFill>
          <a:blip r:embed="rId2"/>
          <a:srcRect/>
          <a:stretch>
            <a:fillRect/>
          </a:stretch>
        </p:blipFill>
        <p:spPr bwMode="auto">
          <a:xfrm>
            <a:off x="0" y="0"/>
            <a:ext cx="9144000" cy="954088"/>
          </a:xfrm>
          <a:prstGeom prst="rect">
            <a:avLst/>
          </a:prstGeom>
          <a:noFill/>
          <a:ln w="9525">
            <a:noFill/>
            <a:miter lim="800000"/>
            <a:headEnd/>
            <a:tailEnd/>
          </a:ln>
        </p:spPr>
      </p:pic>
      <p:sp>
        <p:nvSpPr>
          <p:cNvPr id="19459" name="Text Box 3"/>
          <p:cNvSpPr txBox="1">
            <a:spLocks noChangeArrowheads="1"/>
          </p:cNvSpPr>
          <p:nvPr/>
        </p:nvSpPr>
        <p:spPr bwMode="auto">
          <a:xfrm>
            <a:off x="0" y="0"/>
            <a:ext cx="7086600" cy="523875"/>
          </a:xfrm>
          <a:prstGeom prst="rect">
            <a:avLst/>
          </a:prstGeom>
          <a:noFill/>
          <a:ln w="9525" algn="ctr">
            <a:noFill/>
            <a:miter lim="800000"/>
            <a:headEnd/>
            <a:tailEnd/>
          </a:ln>
          <a:effectLst/>
        </p:spPr>
        <p:txBody>
          <a:bodyPr>
            <a:spAutoFit/>
          </a:bodyPr>
          <a:lstStyle/>
          <a:p>
            <a:pPr algn="l">
              <a:spcBef>
                <a:spcPct val="50000"/>
              </a:spcBef>
              <a:defRPr/>
            </a:pPr>
            <a:r>
              <a:rPr lang="en-US" sz="2800" dirty="0">
                <a:solidFill>
                  <a:schemeClr val="bg1"/>
                </a:solidFill>
                <a:effectLst>
                  <a:outerShdw blurRad="38100" dist="38100" dir="2700000" algn="tl">
                    <a:srgbClr val="C0C0C0"/>
                  </a:outerShdw>
                </a:effectLst>
              </a:rPr>
              <a:t>CISTECH EFT/ACH for IFM Pre-Requisites</a:t>
            </a:r>
          </a:p>
        </p:txBody>
      </p:sp>
      <p:sp>
        <p:nvSpPr>
          <p:cNvPr id="19460" name="Text Box 4"/>
          <p:cNvSpPr txBox="1">
            <a:spLocks noChangeArrowheads="1"/>
          </p:cNvSpPr>
          <p:nvPr/>
        </p:nvSpPr>
        <p:spPr bwMode="auto">
          <a:xfrm>
            <a:off x="228600" y="1066800"/>
            <a:ext cx="8915400" cy="5334000"/>
          </a:xfrm>
          <a:prstGeom prst="rect">
            <a:avLst/>
          </a:prstGeom>
          <a:noFill/>
          <a:ln w="9525" algn="ctr">
            <a:noFill/>
            <a:miter lim="800000"/>
            <a:headEnd/>
            <a:tailEnd/>
          </a:ln>
          <a:effectLst/>
        </p:spPr>
        <p:txBody>
          <a:bodyPr>
            <a:spAutoFit/>
          </a:bodyPr>
          <a:lstStyle/>
          <a:p>
            <a:pPr algn="l">
              <a:spcBef>
                <a:spcPct val="50000"/>
              </a:spcBef>
              <a:buFontTx/>
              <a:buBlip>
                <a:blip r:embed="rId3"/>
              </a:buBlip>
              <a:defRPr/>
            </a:pPr>
            <a:r>
              <a:rPr lang="en-US" sz="2400" dirty="0">
                <a:effectLst>
                  <a:outerShdw blurRad="38100" dist="38100" dir="2700000" algn="tl">
                    <a:srgbClr val="C0C0C0"/>
                  </a:outerShdw>
                </a:effectLst>
              </a:rPr>
              <a:t> </a:t>
            </a:r>
            <a:r>
              <a:rPr lang="en-US" sz="2000" dirty="0">
                <a:effectLst>
                  <a:outerShdw blurRad="38100" dist="38100" dir="2700000" algn="tl">
                    <a:srgbClr val="C0C0C0"/>
                  </a:outerShdw>
                </a:effectLst>
              </a:rPr>
              <a:t>Infor XA IFM Release 4 through 7</a:t>
            </a:r>
          </a:p>
          <a:p>
            <a:pPr algn="l">
              <a:spcBef>
                <a:spcPct val="50000"/>
              </a:spcBef>
              <a:buFontTx/>
              <a:buBlip>
                <a:blip r:embed="rId3"/>
              </a:buBlip>
              <a:defRPr/>
            </a:pPr>
            <a:r>
              <a:rPr lang="en-US" sz="2000" dirty="0">
                <a:effectLst>
                  <a:outerShdw blurRad="38100" dist="38100" dir="2700000" algn="tl">
                    <a:srgbClr val="C0C0C0"/>
                  </a:outerShdw>
                </a:effectLst>
              </a:rPr>
              <a:t> Jacana or other 3</a:t>
            </a:r>
            <a:r>
              <a:rPr lang="en-US" sz="2000" baseline="30000" dirty="0">
                <a:effectLst>
                  <a:outerShdw blurRad="38100" dist="38100" dir="2700000" algn="tl">
                    <a:srgbClr val="C0C0C0"/>
                  </a:outerShdw>
                </a:effectLst>
              </a:rPr>
              <a:t>rd</a:t>
            </a:r>
            <a:r>
              <a:rPr lang="en-US" sz="2000" dirty="0">
                <a:effectLst>
                  <a:outerShdw blurRad="38100" dist="38100" dir="2700000" algn="tl">
                    <a:srgbClr val="C0C0C0"/>
                  </a:outerShdw>
                </a:effectLst>
              </a:rPr>
              <a:t> Party Electronic Document Distribution Software if user desires Emailing/Faxing of Remittance Section of AP Payment to Suppliers</a:t>
            </a:r>
          </a:p>
          <a:p>
            <a:pPr algn="l">
              <a:spcBef>
                <a:spcPct val="50000"/>
              </a:spcBef>
              <a:buFontTx/>
              <a:buBlip>
                <a:blip r:embed="rId3"/>
              </a:buBlip>
              <a:defRPr/>
            </a:pPr>
            <a:r>
              <a:rPr lang="en-US" sz="2000" dirty="0">
                <a:effectLst>
                  <a:outerShdw blurRad="38100" dist="38100" dir="2700000" algn="tl">
                    <a:srgbClr val="C0C0C0"/>
                  </a:outerShdw>
                </a:effectLst>
              </a:rPr>
              <a:t> Cistech AFT/ACH Software Interface for Infor IFM – Tailored for your bank and release of IFM.</a:t>
            </a:r>
          </a:p>
          <a:p>
            <a:pPr algn="l">
              <a:spcBef>
                <a:spcPct val="50000"/>
              </a:spcBef>
              <a:buFontTx/>
              <a:buBlip>
                <a:blip r:embed="rId3"/>
              </a:buBlip>
              <a:defRPr/>
            </a:pPr>
            <a:r>
              <a:rPr lang="en-US" sz="2000" dirty="0">
                <a:effectLst>
                  <a:outerShdw blurRad="38100" dist="38100" dir="2700000" algn="tl">
                    <a:srgbClr val="C0C0C0"/>
                  </a:outerShdw>
                </a:effectLst>
              </a:rPr>
              <a:t> Development for the XA IFM AP Remittance Section format to be used for Vendor Email or Fax (Cistech form templates available for Remittance)</a:t>
            </a:r>
          </a:p>
          <a:p>
            <a:pPr algn="l">
              <a:spcBef>
                <a:spcPct val="50000"/>
              </a:spcBef>
              <a:buFontTx/>
              <a:buBlip>
                <a:blip r:embed="rId3"/>
              </a:buBlip>
              <a:defRPr/>
            </a:pPr>
            <a:r>
              <a:rPr lang="en-US" sz="2000" dirty="0">
                <a:effectLst>
                  <a:outerShdw blurRad="38100" dist="38100" dir="2700000" algn="tl">
                    <a:srgbClr val="C0C0C0"/>
                  </a:outerShdw>
                </a:effectLst>
              </a:rPr>
              <a:t> Server(s) for Email and Fax solutions for the ACH/EFT remittance detail to be provided by the user. Cistech can provide a turn-key solution so simply let your Account Executive</a:t>
            </a:r>
          </a:p>
          <a:p>
            <a:pPr algn="l">
              <a:spcBef>
                <a:spcPct val="50000"/>
              </a:spcBef>
              <a:buFontTx/>
              <a:buBlip>
                <a:blip r:embed="rId3"/>
              </a:buBlip>
              <a:defRPr/>
            </a:pPr>
            <a:r>
              <a:rPr lang="en-US" sz="2000" dirty="0">
                <a:effectLst>
                  <a:outerShdw blurRad="38100" dist="38100" dir="2700000" algn="tl">
                    <a:srgbClr val="C0C0C0"/>
                  </a:outerShdw>
                </a:effectLst>
              </a:rPr>
              <a:t> Recommend on-site Education/Training for IFM Team Users and IT Support staff – your Account Executive will most likely include 2 to 3 days for Accounting and IT personnel for proper turnover of the processes.</a:t>
            </a:r>
          </a:p>
          <a:p>
            <a:pPr algn="l">
              <a:spcBef>
                <a:spcPct val="50000"/>
              </a:spcBef>
              <a:defRPr/>
            </a:pPr>
            <a:endParaRPr lang="en-US" sz="2000" dirty="0">
              <a:solidFill>
                <a:srgbClr val="FF3300"/>
              </a:solidFill>
              <a:effectLst>
                <a:outerShdw blurRad="38100" dist="38100" dir="2700000" algn="tl">
                  <a:srgbClr val="C0C0C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9460">
                                            <p:txEl>
                                              <p:pRg st="0" end="0"/>
                                            </p:txEl>
                                          </p:spTgt>
                                        </p:tgtEl>
                                        <p:attrNameLst>
                                          <p:attrName>style.visibility</p:attrName>
                                        </p:attrNameLst>
                                      </p:cBhvr>
                                      <p:to>
                                        <p:strVal val="visible"/>
                                      </p:to>
                                    </p:set>
                                    <p:animEffect transition="in" filter="fade">
                                      <p:cBhvr>
                                        <p:cTn id="7" dur="800" decel="100000"/>
                                        <p:tgtEl>
                                          <p:spTgt spid="19460">
                                            <p:txEl>
                                              <p:pRg st="0" end="0"/>
                                            </p:txEl>
                                          </p:spTgt>
                                        </p:tgtEl>
                                      </p:cBhvr>
                                    </p:animEffect>
                                    <p:anim calcmode="lin" valueType="num">
                                      <p:cBhvr>
                                        <p:cTn id="8" dur="800" decel="100000" fill="hold"/>
                                        <p:tgtEl>
                                          <p:spTgt spid="19460">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9460">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9460">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9460">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9460">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19460">
                                            <p:txEl>
                                              <p:pRg st="1" end="1"/>
                                            </p:txEl>
                                          </p:spTgt>
                                        </p:tgtEl>
                                        <p:attrNameLst>
                                          <p:attrName>style.visibility</p:attrName>
                                        </p:attrNameLst>
                                      </p:cBhvr>
                                      <p:to>
                                        <p:strVal val="visible"/>
                                      </p:to>
                                    </p:set>
                                    <p:animEffect transition="in" filter="fade">
                                      <p:cBhvr>
                                        <p:cTn id="17" dur="800" decel="100000"/>
                                        <p:tgtEl>
                                          <p:spTgt spid="19460">
                                            <p:txEl>
                                              <p:pRg st="1" end="1"/>
                                            </p:txEl>
                                          </p:spTgt>
                                        </p:tgtEl>
                                      </p:cBhvr>
                                    </p:animEffect>
                                    <p:anim calcmode="lin" valueType="num">
                                      <p:cBhvr>
                                        <p:cTn id="18" dur="800" decel="100000" fill="hold"/>
                                        <p:tgtEl>
                                          <p:spTgt spid="19460">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19460">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19460">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9460">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9460">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nodeType="clickEffect">
                                  <p:stCondLst>
                                    <p:cond delay="0"/>
                                  </p:stCondLst>
                                  <p:childTnLst>
                                    <p:set>
                                      <p:cBhvr>
                                        <p:cTn id="26" dur="1" fill="hold">
                                          <p:stCondLst>
                                            <p:cond delay="0"/>
                                          </p:stCondLst>
                                        </p:cTn>
                                        <p:tgtEl>
                                          <p:spTgt spid="19460">
                                            <p:txEl>
                                              <p:pRg st="2" end="2"/>
                                            </p:txEl>
                                          </p:spTgt>
                                        </p:tgtEl>
                                        <p:attrNameLst>
                                          <p:attrName>style.visibility</p:attrName>
                                        </p:attrNameLst>
                                      </p:cBhvr>
                                      <p:to>
                                        <p:strVal val="visible"/>
                                      </p:to>
                                    </p:set>
                                    <p:animEffect transition="in" filter="fade">
                                      <p:cBhvr>
                                        <p:cTn id="27" dur="800" decel="100000"/>
                                        <p:tgtEl>
                                          <p:spTgt spid="19460">
                                            <p:txEl>
                                              <p:pRg st="2" end="2"/>
                                            </p:txEl>
                                          </p:spTgt>
                                        </p:tgtEl>
                                      </p:cBhvr>
                                    </p:animEffect>
                                    <p:anim calcmode="lin" valueType="num">
                                      <p:cBhvr>
                                        <p:cTn id="28" dur="800" decel="100000" fill="hold"/>
                                        <p:tgtEl>
                                          <p:spTgt spid="19460">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19460">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19460">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9460">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9460">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nodeType="clickEffect">
                                  <p:stCondLst>
                                    <p:cond delay="0"/>
                                  </p:stCondLst>
                                  <p:childTnLst>
                                    <p:set>
                                      <p:cBhvr>
                                        <p:cTn id="36" dur="1" fill="hold">
                                          <p:stCondLst>
                                            <p:cond delay="0"/>
                                          </p:stCondLst>
                                        </p:cTn>
                                        <p:tgtEl>
                                          <p:spTgt spid="19460">
                                            <p:txEl>
                                              <p:pRg st="3" end="3"/>
                                            </p:txEl>
                                          </p:spTgt>
                                        </p:tgtEl>
                                        <p:attrNameLst>
                                          <p:attrName>style.visibility</p:attrName>
                                        </p:attrNameLst>
                                      </p:cBhvr>
                                      <p:to>
                                        <p:strVal val="visible"/>
                                      </p:to>
                                    </p:set>
                                    <p:animEffect transition="in" filter="fade">
                                      <p:cBhvr>
                                        <p:cTn id="37" dur="800" decel="100000"/>
                                        <p:tgtEl>
                                          <p:spTgt spid="19460">
                                            <p:txEl>
                                              <p:pRg st="3" end="3"/>
                                            </p:txEl>
                                          </p:spTgt>
                                        </p:tgtEl>
                                      </p:cBhvr>
                                    </p:animEffect>
                                    <p:anim calcmode="lin" valueType="num">
                                      <p:cBhvr>
                                        <p:cTn id="38" dur="800" decel="100000" fill="hold"/>
                                        <p:tgtEl>
                                          <p:spTgt spid="19460">
                                            <p:txEl>
                                              <p:pRg st="3" end="3"/>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19460">
                                            <p:txEl>
                                              <p:pRg st="3" end="3"/>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19460">
                                            <p:txEl>
                                              <p:pRg st="3" end="3"/>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19460">
                                            <p:txEl>
                                              <p:pRg st="3" end="3"/>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19460">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nodeType="clickEffect">
                                  <p:stCondLst>
                                    <p:cond delay="0"/>
                                  </p:stCondLst>
                                  <p:childTnLst>
                                    <p:set>
                                      <p:cBhvr>
                                        <p:cTn id="46" dur="1" fill="hold">
                                          <p:stCondLst>
                                            <p:cond delay="0"/>
                                          </p:stCondLst>
                                        </p:cTn>
                                        <p:tgtEl>
                                          <p:spTgt spid="19460">
                                            <p:txEl>
                                              <p:pRg st="4" end="4"/>
                                            </p:txEl>
                                          </p:spTgt>
                                        </p:tgtEl>
                                        <p:attrNameLst>
                                          <p:attrName>style.visibility</p:attrName>
                                        </p:attrNameLst>
                                      </p:cBhvr>
                                      <p:to>
                                        <p:strVal val="visible"/>
                                      </p:to>
                                    </p:set>
                                    <p:animEffect transition="in" filter="fade">
                                      <p:cBhvr>
                                        <p:cTn id="47" dur="800" decel="100000"/>
                                        <p:tgtEl>
                                          <p:spTgt spid="19460">
                                            <p:txEl>
                                              <p:pRg st="4" end="4"/>
                                            </p:txEl>
                                          </p:spTgt>
                                        </p:tgtEl>
                                      </p:cBhvr>
                                    </p:animEffect>
                                    <p:anim calcmode="lin" valueType="num">
                                      <p:cBhvr>
                                        <p:cTn id="48" dur="800" decel="100000" fill="hold"/>
                                        <p:tgtEl>
                                          <p:spTgt spid="19460">
                                            <p:txEl>
                                              <p:pRg st="4" end="4"/>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19460">
                                            <p:txEl>
                                              <p:pRg st="4" end="4"/>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19460">
                                            <p:txEl>
                                              <p:pRg st="4" end="4"/>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19460">
                                            <p:txEl>
                                              <p:pRg st="4" end="4"/>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19460">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0" presetClass="entr" presetSubtype="0" fill="hold" nodeType="clickEffect">
                                  <p:stCondLst>
                                    <p:cond delay="0"/>
                                  </p:stCondLst>
                                  <p:childTnLst>
                                    <p:set>
                                      <p:cBhvr>
                                        <p:cTn id="56" dur="1" fill="hold">
                                          <p:stCondLst>
                                            <p:cond delay="0"/>
                                          </p:stCondLst>
                                        </p:cTn>
                                        <p:tgtEl>
                                          <p:spTgt spid="19460">
                                            <p:txEl>
                                              <p:pRg st="5" end="5"/>
                                            </p:txEl>
                                          </p:spTgt>
                                        </p:tgtEl>
                                        <p:attrNameLst>
                                          <p:attrName>style.visibility</p:attrName>
                                        </p:attrNameLst>
                                      </p:cBhvr>
                                      <p:to>
                                        <p:strVal val="visible"/>
                                      </p:to>
                                    </p:set>
                                    <p:animEffect transition="in" filter="fade">
                                      <p:cBhvr>
                                        <p:cTn id="57" dur="800" decel="100000"/>
                                        <p:tgtEl>
                                          <p:spTgt spid="19460">
                                            <p:txEl>
                                              <p:pRg st="5" end="5"/>
                                            </p:txEl>
                                          </p:spTgt>
                                        </p:tgtEl>
                                      </p:cBhvr>
                                    </p:animEffect>
                                    <p:anim calcmode="lin" valueType="num">
                                      <p:cBhvr>
                                        <p:cTn id="58" dur="800" decel="100000" fill="hold"/>
                                        <p:tgtEl>
                                          <p:spTgt spid="19460">
                                            <p:txEl>
                                              <p:pRg st="5" end="5"/>
                                            </p:txEl>
                                          </p:spTgt>
                                        </p:tgtEl>
                                        <p:attrNameLst>
                                          <p:attrName>style.rotation</p:attrName>
                                        </p:attrNameLst>
                                      </p:cBhvr>
                                      <p:tavLst>
                                        <p:tav tm="0">
                                          <p:val>
                                            <p:fltVal val="-90"/>
                                          </p:val>
                                        </p:tav>
                                        <p:tav tm="100000">
                                          <p:val>
                                            <p:fltVal val="0"/>
                                          </p:val>
                                        </p:tav>
                                      </p:tavLst>
                                    </p:anim>
                                    <p:anim calcmode="lin" valueType="num">
                                      <p:cBhvr>
                                        <p:cTn id="59" dur="800" decel="100000" fill="hold"/>
                                        <p:tgtEl>
                                          <p:spTgt spid="19460">
                                            <p:txEl>
                                              <p:pRg st="5" end="5"/>
                                            </p:txEl>
                                          </p:spTgt>
                                        </p:tgtEl>
                                        <p:attrNameLst>
                                          <p:attrName>ppt_x</p:attrName>
                                        </p:attrNameLst>
                                      </p:cBhvr>
                                      <p:tavLst>
                                        <p:tav tm="0">
                                          <p:val>
                                            <p:strVal val="#ppt_x+0.4"/>
                                          </p:val>
                                        </p:tav>
                                        <p:tav tm="100000">
                                          <p:val>
                                            <p:strVal val="#ppt_x-0.05"/>
                                          </p:val>
                                        </p:tav>
                                      </p:tavLst>
                                    </p:anim>
                                    <p:anim calcmode="lin" valueType="num">
                                      <p:cBhvr>
                                        <p:cTn id="60" dur="800" decel="100000" fill="hold"/>
                                        <p:tgtEl>
                                          <p:spTgt spid="19460">
                                            <p:txEl>
                                              <p:pRg st="5" end="5"/>
                                            </p:txEl>
                                          </p:spTgt>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19460">
                                            <p:txEl>
                                              <p:pRg st="5" end="5"/>
                                            </p:txEl>
                                          </p:spTgt>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19460">
                                            <p:txEl>
                                              <p:pRg st="5" end="5"/>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ln>
            <a:miter lim="800000"/>
            <a:headEnd/>
            <a:tailEnd/>
          </a:ln>
        </p:spPr>
        <p:txBody>
          <a:bodyPr vert="horz" wrap="square" lIns="91440" tIns="45720" rIns="91440" bIns="45720" numCol="1" anchor="t" anchorCtr="0" compatLnSpc="1">
            <a:prstTxWarp prst="textNoShape">
              <a:avLst/>
            </a:prstTxWarp>
          </a:bodyPr>
          <a:lstStyle/>
          <a:p>
            <a:pPr algn="l">
              <a:defRPr/>
            </a:pPr>
            <a:r>
              <a:rPr lang="en-US" b="1" dirty="0" smtClean="0">
                <a:solidFill>
                  <a:schemeClr val="bg1"/>
                </a:solidFill>
                <a:effectLst>
                  <a:outerShdw blurRad="38100" dist="38100" dir="2700000" algn="tl">
                    <a:srgbClr val="000000">
                      <a:alpha val="43137"/>
                    </a:srgbClr>
                  </a:outerShdw>
                </a:effectLst>
              </a:rPr>
              <a:t>AP PENDING - Overview</a:t>
            </a:r>
          </a:p>
        </p:txBody>
      </p:sp>
      <p:sp>
        <p:nvSpPr>
          <p:cNvPr id="4" name="Rectangle 3"/>
          <p:cNvSpPr/>
          <p:nvPr/>
        </p:nvSpPr>
        <p:spPr>
          <a:xfrm>
            <a:off x="609600" y="1066800"/>
            <a:ext cx="8001000" cy="830997"/>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defRPr/>
            </a:pPr>
            <a:r>
              <a:rPr lang="en-US" sz="2400" dirty="0">
                <a:solidFill>
                  <a:schemeClr val="bg1"/>
                </a:solidFill>
                <a:latin typeface="+mj-lt"/>
              </a:rPr>
              <a:t>Monitor and Reconcile Purchase Receipts-not-Invoiced with a Powerful Reporting System developed for Infor IFM </a:t>
            </a:r>
            <a:r>
              <a:rPr lang="en-US" sz="2400" dirty="0" smtClean="0">
                <a:solidFill>
                  <a:schemeClr val="bg1"/>
                </a:solidFill>
                <a:latin typeface="+mj-lt"/>
              </a:rPr>
              <a:t>XA</a:t>
            </a:r>
            <a:endParaRPr lang="en-US" sz="2400" dirty="0">
              <a:solidFill>
                <a:schemeClr val="bg1"/>
              </a:solidFill>
              <a:latin typeface="+mj-lt"/>
            </a:endParaRPr>
          </a:p>
        </p:txBody>
      </p:sp>
      <p:sp>
        <p:nvSpPr>
          <p:cNvPr id="5" name="TextBox 4"/>
          <p:cNvSpPr txBox="1"/>
          <p:nvPr/>
        </p:nvSpPr>
        <p:spPr>
          <a:xfrm>
            <a:off x="0" y="2362200"/>
            <a:ext cx="8991600" cy="3786188"/>
          </a:xfrm>
          <a:prstGeom prst="rect">
            <a:avLst/>
          </a:prstGeom>
          <a:noFill/>
        </p:spPr>
        <p:txBody>
          <a:bodyPr>
            <a:spAutoFit/>
          </a:bodyPr>
          <a:lstStyle/>
          <a:p>
            <a:pPr algn="l">
              <a:buFontTx/>
              <a:buBlip>
                <a:blip r:embed="rId2"/>
              </a:buBlip>
              <a:defRPr/>
            </a:pPr>
            <a:r>
              <a:rPr lang="en-US" sz="2000" dirty="0">
                <a:latin typeface="+mj-lt"/>
              </a:rPr>
              <a:t>CISTECH’s AP Pending helps you quickly and accurately reconcile the accrued liability of your Receipts Not Invoiced account, including the ability to remove Purchased Overhead to match your GL Rules for RP and CA Transactions.</a:t>
            </a:r>
          </a:p>
          <a:p>
            <a:pPr algn="l">
              <a:buFontTx/>
              <a:buBlip>
                <a:blip r:embed="rId2"/>
              </a:buBlip>
              <a:defRPr/>
            </a:pPr>
            <a:endParaRPr lang="en-US" sz="2000" dirty="0">
              <a:latin typeface="+mj-lt"/>
            </a:endParaRPr>
          </a:p>
          <a:p>
            <a:pPr algn="l">
              <a:buFontTx/>
              <a:buBlip>
                <a:blip r:embed="rId2"/>
              </a:buBlip>
              <a:defRPr/>
            </a:pPr>
            <a:r>
              <a:rPr lang="en-US" sz="2000" dirty="0">
                <a:latin typeface="+mj-lt"/>
              </a:rPr>
              <a:t>The complex Infor RP and CA transactions directly affect the accuracy of your Balance Sheet, and improper calculations can result in adjustments to asset or liability accounts of millions of dollars to your Organizations P&amp;L – a great tool for Finance. </a:t>
            </a:r>
          </a:p>
          <a:p>
            <a:pPr algn="l">
              <a:buFontTx/>
              <a:buBlip>
                <a:blip r:embed="rId2"/>
              </a:buBlip>
              <a:defRPr/>
            </a:pPr>
            <a:endParaRPr lang="en-US" sz="2000" dirty="0">
              <a:latin typeface="+mj-lt"/>
            </a:endParaRPr>
          </a:p>
          <a:p>
            <a:pPr algn="l">
              <a:buFontTx/>
              <a:buBlip>
                <a:blip r:embed="rId2"/>
              </a:buBlip>
              <a:defRPr/>
            </a:pPr>
            <a:r>
              <a:rPr lang="en-US" sz="2000" dirty="0">
                <a:latin typeface="+mj-lt"/>
              </a:rPr>
              <a:t>By bringing together all elements of inventory, warehouse, invoices and receipts in dynamic reports, you’re able to more quickly validate the accrual account, and be proactive before problems occur.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a:ln>
            <a:miter lim="800000"/>
            <a:headEnd/>
            <a:tailEnd/>
          </a:ln>
        </p:spPr>
        <p:txBody>
          <a:bodyPr vert="horz" wrap="square" lIns="91440" tIns="45720" rIns="91440" bIns="45720" numCol="1" anchor="t" anchorCtr="0" compatLnSpc="1">
            <a:prstTxWarp prst="textNoShape">
              <a:avLst/>
            </a:prstTxWarp>
          </a:bodyPr>
          <a:lstStyle/>
          <a:p>
            <a:pPr algn="l">
              <a:defRPr/>
            </a:pPr>
            <a:r>
              <a:rPr lang="en-US" b="1" dirty="0" smtClean="0">
                <a:solidFill>
                  <a:schemeClr val="bg1"/>
                </a:solidFill>
                <a:effectLst>
                  <a:outerShdw blurRad="38100" dist="38100" dir="2700000" algn="tl">
                    <a:srgbClr val="000000">
                      <a:alpha val="43137"/>
                    </a:srgbClr>
                  </a:outerShdw>
                </a:effectLst>
              </a:rPr>
              <a:t>AP PENDING - Benefits</a:t>
            </a:r>
            <a:endParaRPr lang="en-US" dirty="0" smtClean="0">
              <a:effectLst>
                <a:outerShdw blurRad="38100" dist="38100" dir="2700000" algn="tl">
                  <a:srgbClr val="000000">
                    <a:alpha val="43137"/>
                  </a:srgbClr>
                </a:outerShdw>
              </a:effectLst>
            </a:endParaRPr>
          </a:p>
        </p:txBody>
      </p:sp>
      <p:sp>
        <p:nvSpPr>
          <p:cNvPr id="4" name="TextBox 3"/>
          <p:cNvSpPr txBox="1"/>
          <p:nvPr/>
        </p:nvSpPr>
        <p:spPr>
          <a:xfrm>
            <a:off x="457200" y="990600"/>
            <a:ext cx="8153400" cy="646113"/>
          </a:xfrm>
          <a:prstGeom prst="rect">
            <a:avLst/>
          </a:prstGeom>
        </p:spPr>
        <p:style>
          <a:lnRef idx="1">
            <a:schemeClr val="accent5"/>
          </a:lnRef>
          <a:fillRef idx="3">
            <a:schemeClr val="accent5"/>
          </a:fillRef>
          <a:effectRef idx="2">
            <a:schemeClr val="accent5"/>
          </a:effectRef>
          <a:fontRef idx="minor">
            <a:schemeClr val="lt1"/>
          </a:fontRef>
        </p:style>
        <p:txBody>
          <a:bodyPr>
            <a:spAutoFit/>
          </a:bodyPr>
          <a:lstStyle/>
          <a:p>
            <a:pPr>
              <a:defRPr/>
            </a:pPr>
            <a:r>
              <a:rPr lang="en-US" sz="3600" dirty="0">
                <a:solidFill>
                  <a:schemeClr val="tx1"/>
                </a:solidFill>
                <a:effectLst>
                  <a:outerShdw blurRad="38100" dist="38100" dir="2700000" algn="tl">
                    <a:srgbClr val="000000">
                      <a:alpha val="43137"/>
                    </a:srgbClr>
                  </a:outerShdw>
                </a:effectLst>
                <a:latin typeface="+mj-lt"/>
              </a:rPr>
              <a:t>Benefits of using CISTECH AP Pending </a:t>
            </a:r>
          </a:p>
        </p:txBody>
      </p:sp>
      <p:sp>
        <p:nvSpPr>
          <p:cNvPr id="5" name="TextBox 4"/>
          <p:cNvSpPr txBox="1"/>
          <p:nvPr/>
        </p:nvSpPr>
        <p:spPr>
          <a:xfrm>
            <a:off x="381000" y="1828800"/>
            <a:ext cx="8458200" cy="4770537"/>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buFont typeface="Arial" pitchFamily="34" charset="0"/>
              <a:buChar char="•"/>
              <a:defRPr/>
            </a:pPr>
            <a:endParaRPr lang="en-US" sz="2400" dirty="0">
              <a:latin typeface="+mj-lt"/>
            </a:endParaRPr>
          </a:p>
          <a:p>
            <a:pPr>
              <a:buFontTx/>
              <a:buBlip>
                <a:blip r:embed="rId2"/>
              </a:buBlip>
              <a:defRPr/>
            </a:pPr>
            <a:r>
              <a:rPr lang="en-US" sz="2000" dirty="0">
                <a:latin typeface="+mj-lt"/>
              </a:rPr>
              <a:t>Properly reconcile your Infor XA IFM “Un-invoiced Receipts” liability account </a:t>
            </a:r>
          </a:p>
          <a:p>
            <a:pPr>
              <a:buFontTx/>
              <a:buBlip>
                <a:blip r:embed="rId2"/>
              </a:buBlip>
              <a:defRPr/>
            </a:pPr>
            <a:endParaRPr lang="en-US" sz="2000" dirty="0">
              <a:latin typeface="+mj-lt"/>
            </a:endParaRPr>
          </a:p>
          <a:p>
            <a:pPr>
              <a:buFontTx/>
              <a:buBlip>
                <a:blip r:embed="rId2"/>
              </a:buBlip>
              <a:defRPr/>
            </a:pPr>
            <a:r>
              <a:rPr lang="en-US" sz="2000" dirty="0">
                <a:latin typeface="+mj-lt"/>
              </a:rPr>
              <a:t>Enable accurate balance sheet representation of asset and liability accounts </a:t>
            </a:r>
          </a:p>
          <a:p>
            <a:pPr>
              <a:buFontTx/>
              <a:buBlip>
                <a:blip r:embed="rId2"/>
              </a:buBlip>
              <a:defRPr/>
            </a:pPr>
            <a:endParaRPr lang="en-US" sz="2000" dirty="0">
              <a:latin typeface="+mj-lt"/>
            </a:endParaRPr>
          </a:p>
          <a:p>
            <a:pPr>
              <a:buFontTx/>
              <a:buBlip>
                <a:blip r:embed="rId2"/>
              </a:buBlip>
              <a:defRPr/>
            </a:pPr>
            <a:r>
              <a:rPr lang="en-US" sz="2000" dirty="0">
                <a:latin typeface="+mj-lt"/>
              </a:rPr>
              <a:t>Minimize large adjustment transactions – negative RP’s, AP Credits, GLJ’s</a:t>
            </a:r>
          </a:p>
          <a:p>
            <a:pPr>
              <a:buFontTx/>
              <a:buBlip>
                <a:blip r:embed="rId2"/>
              </a:buBlip>
              <a:defRPr/>
            </a:pPr>
            <a:endParaRPr lang="en-US" sz="2000" dirty="0">
              <a:latin typeface="+mj-lt"/>
            </a:endParaRPr>
          </a:p>
          <a:p>
            <a:pPr>
              <a:buFontTx/>
              <a:buBlip>
                <a:blip r:embed="rId2"/>
              </a:buBlip>
              <a:defRPr/>
            </a:pPr>
            <a:r>
              <a:rPr lang="en-US" sz="2000" dirty="0">
                <a:latin typeface="+mj-lt"/>
              </a:rPr>
              <a:t>Prove P&amp;L Variance Entries from the CA Transaction with Date Sensitive Extracts and Reports</a:t>
            </a:r>
          </a:p>
          <a:p>
            <a:pPr>
              <a:defRPr/>
            </a:pPr>
            <a:endParaRPr lang="en-US" sz="2000" dirty="0">
              <a:latin typeface="+mj-lt"/>
            </a:endParaRPr>
          </a:p>
          <a:p>
            <a:pPr>
              <a:buFontTx/>
              <a:buBlip>
                <a:blip r:embed="rId2"/>
              </a:buBlip>
              <a:defRPr/>
            </a:pPr>
            <a:r>
              <a:rPr lang="en-US" sz="2000" dirty="0">
                <a:latin typeface="+mj-lt"/>
              </a:rPr>
              <a:t>Use as a tool to review Costs, and Purchased Inventory Variances that might warrant cost or Supplier intervention</a:t>
            </a:r>
          </a:p>
          <a:p>
            <a:pPr>
              <a:buFontTx/>
              <a:buBlip>
                <a:blip r:embed="rId2"/>
              </a:buBlip>
              <a:defRPr/>
            </a:pPr>
            <a:endParaRPr lang="en-US" sz="2000" dirty="0">
              <a:latin typeface="+mj-lt"/>
            </a:endParaRPr>
          </a:p>
          <a:p>
            <a:pPr>
              <a:buFontTx/>
              <a:buBlip>
                <a:blip r:embed="rId2"/>
              </a:buBlip>
              <a:defRPr/>
            </a:pPr>
            <a:r>
              <a:rPr lang="en-US" sz="2000" dirty="0">
                <a:latin typeface="+mj-lt"/>
              </a:rPr>
              <a:t>Ensure compliance with internal and external audit requirements</a:t>
            </a:r>
          </a:p>
          <a:p>
            <a:pPr>
              <a:buFontTx/>
              <a:buBlip>
                <a:blip r:embed="rId2"/>
              </a:buBlip>
              <a:defRPr/>
            </a:pPr>
            <a:endParaRPr lang="en-US"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l"/>
            <a:r>
              <a:rPr lang="en-US" b="1" smtClean="0">
                <a:solidFill>
                  <a:schemeClr val="bg1"/>
                </a:solidFill>
              </a:rPr>
              <a:t>AP PENDING - Features</a:t>
            </a:r>
            <a:endParaRPr lang="en-US" smtClean="0"/>
          </a:p>
        </p:txBody>
      </p:sp>
      <p:sp>
        <p:nvSpPr>
          <p:cNvPr id="4" name="TextBox 3"/>
          <p:cNvSpPr txBox="1"/>
          <p:nvPr/>
        </p:nvSpPr>
        <p:spPr>
          <a:xfrm>
            <a:off x="1219200" y="1143000"/>
            <a:ext cx="6705600" cy="523220"/>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defRPr/>
            </a:pPr>
            <a:r>
              <a:rPr lang="en-US" sz="2800" dirty="0">
                <a:solidFill>
                  <a:schemeClr val="tx1"/>
                </a:solidFill>
                <a:latin typeface="+mj-lt"/>
              </a:rPr>
              <a:t>AP Pending Features and Functions </a:t>
            </a:r>
          </a:p>
        </p:txBody>
      </p:sp>
      <p:sp>
        <p:nvSpPr>
          <p:cNvPr id="5" name="TextBox 4"/>
          <p:cNvSpPr txBox="1"/>
          <p:nvPr/>
        </p:nvSpPr>
        <p:spPr>
          <a:xfrm>
            <a:off x="228600" y="1981200"/>
            <a:ext cx="8686800" cy="4308475"/>
          </a:xfrm>
          <a:prstGeom prst="rect">
            <a:avLst/>
          </a:prstGeom>
          <a:noFill/>
        </p:spPr>
        <p:txBody>
          <a:bodyPr>
            <a:spAutoFit/>
          </a:bodyPr>
          <a:lstStyle/>
          <a:p>
            <a:pPr algn="l">
              <a:defRPr/>
            </a:pPr>
            <a:r>
              <a:rPr lang="en-US" sz="1800" dirty="0">
                <a:solidFill>
                  <a:schemeClr val="accent5">
                    <a:lumMod val="75000"/>
                  </a:schemeClr>
                </a:solidFill>
              </a:rPr>
              <a:t>AP Pending reporting capabilities give you flexible, real time access to vital information. On your balance sheet for any period, you can: </a:t>
            </a:r>
          </a:p>
          <a:p>
            <a:pPr>
              <a:defRPr/>
            </a:pPr>
            <a:endParaRPr lang="en-US" dirty="0"/>
          </a:p>
          <a:p>
            <a:pPr algn="l">
              <a:buFontTx/>
              <a:buBlip>
                <a:blip r:embed="rId2"/>
              </a:buBlip>
              <a:defRPr/>
            </a:pPr>
            <a:r>
              <a:rPr lang="en-US" dirty="0"/>
              <a:t> Review invoiced and un-invoiced warehouse inventory receipts</a:t>
            </a:r>
          </a:p>
          <a:p>
            <a:pPr algn="l">
              <a:buFontTx/>
              <a:buBlip>
                <a:blip r:embed="rId2"/>
              </a:buBlip>
              <a:defRPr/>
            </a:pPr>
            <a:endParaRPr lang="en-US" dirty="0"/>
          </a:p>
          <a:p>
            <a:pPr algn="l">
              <a:buFontTx/>
              <a:buBlip>
                <a:blip r:embed="rId2"/>
              </a:buBlip>
              <a:defRPr/>
            </a:pPr>
            <a:r>
              <a:rPr lang="en-US" dirty="0"/>
              <a:t>Review purchase price variances</a:t>
            </a:r>
          </a:p>
          <a:p>
            <a:pPr algn="l">
              <a:buFontTx/>
              <a:buBlip>
                <a:blip r:embed="rId2"/>
              </a:buBlip>
              <a:defRPr/>
            </a:pPr>
            <a:endParaRPr lang="en-US" dirty="0"/>
          </a:p>
          <a:p>
            <a:pPr algn="l">
              <a:buFontTx/>
              <a:buBlip>
                <a:blip r:embed="rId2"/>
              </a:buBlip>
              <a:defRPr/>
            </a:pPr>
            <a:r>
              <a:rPr lang="en-US" dirty="0"/>
              <a:t> Review plant warehouse inventory receipts</a:t>
            </a:r>
          </a:p>
          <a:p>
            <a:pPr algn="l">
              <a:buFontTx/>
              <a:buBlip>
                <a:blip r:embed="rId2"/>
              </a:buBlip>
              <a:defRPr/>
            </a:pPr>
            <a:endParaRPr lang="en-US" dirty="0"/>
          </a:p>
          <a:p>
            <a:pPr algn="l">
              <a:buFontTx/>
              <a:buBlip>
                <a:blip r:embed="rId2"/>
              </a:buBlip>
              <a:defRPr/>
            </a:pPr>
            <a:r>
              <a:rPr lang="en-US" dirty="0"/>
              <a:t>Review open IFM balances for inventory charge line receipts and invoices paid-to-date </a:t>
            </a:r>
          </a:p>
          <a:p>
            <a:pPr algn="l">
              <a:buFontTx/>
              <a:buBlip>
                <a:blip r:embed="rId2"/>
              </a:buBlip>
              <a:defRPr/>
            </a:pPr>
            <a:endParaRPr lang="en-US" dirty="0"/>
          </a:p>
          <a:p>
            <a:pPr algn="l">
              <a:buFontTx/>
              <a:buBlip>
                <a:blip r:embed="rId2"/>
              </a:buBlip>
              <a:defRPr/>
            </a:pPr>
            <a:r>
              <a:rPr lang="en-US" dirty="0"/>
              <a:t> Gain immediate access to Inventory IFM charge lines for specific material receipts, cost adjustments and settlements by vendor, purchase order or other reporting elements </a:t>
            </a:r>
          </a:p>
          <a:p>
            <a:pPr algn="l">
              <a:buFontTx/>
              <a:buBlip>
                <a:blip r:embed="rId2"/>
              </a:buBlip>
              <a:defRPr/>
            </a:pPr>
            <a:endParaRPr lang="en-US" dirty="0"/>
          </a:p>
          <a:p>
            <a:pPr algn="l">
              <a:buFontTx/>
              <a:buBlip>
                <a:blip r:embed="rId2"/>
              </a:buBlip>
              <a:defRPr/>
            </a:pPr>
            <a:r>
              <a:rPr lang="en-US" dirty="0"/>
              <a:t> Support your finance team’s compliance to Sarbanes-Oxley and government regulated requirements for proper retrieval, support and documentation</a:t>
            </a:r>
          </a:p>
          <a:p>
            <a:pPr algn="l">
              <a:buFontTx/>
              <a:buBlip>
                <a:blip r:embed="rId2"/>
              </a:buBlip>
              <a:defRPr/>
            </a:pPr>
            <a:endParaRPr lang="en-US" dirty="0"/>
          </a:p>
          <a:p>
            <a:pPr algn="l">
              <a:buFontTx/>
              <a:buBlip>
                <a:blip r:embed="rId2"/>
              </a:buBlip>
              <a:defRPr/>
            </a:pPr>
            <a:r>
              <a:rPr lang="en-US" dirty="0"/>
              <a:t> Create Excel output during reporting for quick analysis by purchasing teams</a:t>
            </a:r>
          </a:p>
          <a:p>
            <a:pPr algn="l">
              <a:buFontTx/>
              <a:buBlip>
                <a:blip r:embed="rId2"/>
              </a:buBlip>
              <a:defRPr/>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l"/>
            <a:r>
              <a:rPr lang="en-US" b="1" smtClean="0">
                <a:solidFill>
                  <a:schemeClr val="tx1"/>
                </a:solidFill>
                <a:latin typeface="Times New Roman" pitchFamily="18" charset="0"/>
                <a:cs typeface="Times New Roman" pitchFamily="18" charset="0"/>
              </a:rPr>
              <a:t>AP PENDING - Features</a:t>
            </a:r>
            <a:endParaRPr lang="en-US" smtClean="0">
              <a:solidFill>
                <a:schemeClr val="tx1"/>
              </a:solidFill>
              <a:latin typeface="Times New Roman" pitchFamily="18" charset="0"/>
              <a:cs typeface="Times New Roman" pitchFamily="18" charset="0"/>
            </a:endParaRPr>
          </a:p>
        </p:txBody>
      </p:sp>
      <p:pic>
        <p:nvPicPr>
          <p:cNvPr id="38914" name="Picture 2"/>
          <p:cNvPicPr>
            <a:picLocks noChangeAspect="1" noChangeArrowheads="1"/>
          </p:cNvPicPr>
          <p:nvPr/>
        </p:nvPicPr>
        <p:blipFill>
          <a:blip r:embed="rId2"/>
          <a:srcRect/>
          <a:stretch>
            <a:fillRect/>
          </a:stretch>
        </p:blipFill>
        <p:spPr bwMode="auto">
          <a:xfrm>
            <a:off x="1524000" y="990600"/>
            <a:ext cx="6096000" cy="4572000"/>
          </a:xfrm>
          <a:prstGeom prst="rect">
            <a:avLst/>
          </a:prstGeom>
          <a:noFill/>
          <a:ln w="9525">
            <a:noFill/>
            <a:miter lim="800000"/>
            <a:headEnd/>
            <a:tailEnd/>
          </a:ln>
        </p:spPr>
      </p:pic>
      <p:sp>
        <p:nvSpPr>
          <p:cNvPr id="5" name="Rounded Rectangle 4"/>
          <p:cNvSpPr/>
          <p:nvPr/>
        </p:nvSpPr>
        <p:spPr bwMode="auto">
          <a:xfrm>
            <a:off x="381000" y="5791200"/>
            <a:ext cx="8382000" cy="8382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defRPr/>
            </a:pPr>
            <a:r>
              <a:rPr lang="en-US" dirty="0">
                <a:solidFill>
                  <a:schemeClr val="tx1"/>
                </a:solidFill>
                <a:latin typeface="Times New Roman" pitchFamily="18" charset="0"/>
                <a:cs typeface="Arial" charset="0"/>
              </a:rPr>
              <a:t>Not just for Finance, but, can evaluate Material Receipts from History in many Configurations,  provide Variances by Supplier for Buyers, and comes ready with MS Office Templates for import into Excel for immediate </a:t>
            </a:r>
            <a:r>
              <a:rPr lang="en-US" dirty="0" smtClean="0">
                <a:solidFill>
                  <a:schemeClr val="tx1"/>
                </a:solidFill>
                <a:latin typeface="Times New Roman" pitchFamily="18" charset="0"/>
                <a:cs typeface="Arial" charset="0"/>
              </a:rPr>
              <a:t>d</a:t>
            </a:r>
            <a:r>
              <a:rPr lang="en-US" dirty="0" smtClean="0">
                <a:solidFill>
                  <a:schemeClr val="tx1"/>
                </a:solidFill>
                <a:latin typeface="Times New Roman" pitchFamily="18" charset="0"/>
                <a:cs typeface="Arial" charset="0"/>
              </a:rPr>
              <a:t>istribution.</a:t>
            </a:r>
            <a:endParaRPr lang="en-US" dirty="0">
              <a:solidFill>
                <a:schemeClr val="tx1"/>
              </a:solidFill>
              <a:latin typeface="Times New Roman" pitchFamily="18" charset="0"/>
              <a:cs typeface="Arial" charset="0"/>
            </a:endParaRPr>
          </a:p>
        </p:txBody>
      </p:sp>
      <p:pic>
        <p:nvPicPr>
          <p:cNvPr id="38915" name="Picture 3"/>
          <p:cNvPicPr>
            <a:picLocks noChangeAspect="1" noChangeArrowheads="1"/>
          </p:cNvPicPr>
          <p:nvPr/>
        </p:nvPicPr>
        <p:blipFill>
          <a:blip r:embed="rId3"/>
          <a:srcRect/>
          <a:stretch>
            <a:fillRect/>
          </a:stretch>
        </p:blipFill>
        <p:spPr bwMode="auto">
          <a:xfrm>
            <a:off x="1447800" y="990600"/>
            <a:ext cx="6172200" cy="4572000"/>
          </a:xfrm>
          <a:prstGeom prst="rect">
            <a:avLst/>
          </a:prstGeom>
          <a:noFill/>
          <a:ln w="9525" algn="ctr">
            <a:noFill/>
            <a:miter lim="800000"/>
            <a:headEnd/>
            <a:tailEnd/>
          </a:ln>
        </p:spPr>
      </p:pic>
      <p:sp>
        <p:nvSpPr>
          <p:cNvPr id="7" name="Rectangle 6"/>
          <p:cNvSpPr/>
          <p:nvPr/>
        </p:nvSpPr>
        <p:spPr bwMode="auto">
          <a:xfrm>
            <a:off x="1447800" y="3276600"/>
            <a:ext cx="6172200" cy="9144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defRPr/>
            </a:pPr>
            <a:r>
              <a:rPr lang="en-US" dirty="0">
                <a:solidFill>
                  <a:schemeClr val="tx1"/>
                </a:solidFill>
                <a:latin typeface="Times New Roman" pitchFamily="18" charset="0"/>
                <a:cs typeface="Arial" charset="0"/>
              </a:rPr>
              <a:t>Audit your RP Transactions and see the impact of your PPV (CA)  - slice and dice with Office Excel once AP Pending obtains the exact detail or summary information for Inventory Transactions and IFM Charge Lines  - your True AP Pending Results!</a:t>
            </a:r>
          </a:p>
        </p:txBody>
      </p:sp>
      <p:sp>
        <p:nvSpPr>
          <p:cNvPr id="8" name="Curved Down Arrow 7"/>
          <p:cNvSpPr/>
          <p:nvPr/>
        </p:nvSpPr>
        <p:spPr bwMode="auto">
          <a:xfrm>
            <a:off x="5105400" y="1828800"/>
            <a:ext cx="2018185" cy="929752"/>
          </a:xfrm>
          <a:prstGeom prst="curvedDown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defRPr/>
            </a:pPr>
            <a:endParaRPr lang="en-US">
              <a:solidFill>
                <a:schemeClr val="tx1"/>
              </a:solidFill>
              <a:latin typeface="Times New Roman" pitchFamily="18"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38914"/>
                                        </p:tgtEl>
                                      </p:cBhvr>
                                    </p:animEffect>
                                    <p:set>
                                      <p:cBhvr>
                                        <p:cTn id="7" dur="1" fill="hold">
                                          <p:stCondLst>
                                            <p:cond delay="499"/>
                                          </p:stCondLst>
                                        </p:cTn>
                                        <p:tgtEl>
                                          <p:spTgt spid="38914"/>
                                        </p:tgtEl>
                                        <p:attrNameLst>
                                          <p:attrName>style.visibility</p:attrName>
                                        </p:attrNameLst>
                                      </p:cBhvr>
                                      <p:to>
                                        <p:strVal val="hidden"/>
                                      </p:to>
                                    </p:se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8915"/>
                                        </p:tgtEl>
                                        <p:attrNameLst>
                                          <p:attrName>style.visibility</p:attrName>
                                        </p:attrNameLst>
                                      </p:cBhvr>
                                      <p:to>
                                        <p:strVal val="visible"/>
                                      </p:to>
                                    </p:set>
                                    <p:animEffect transition="in" filter="fade">
                                      <p:cBhvr>
                                        <p:cTn id="11" dur="2000"/>
                                        <p:tgtEl>
                                          <p:spTgt spid="38915"/>
                                        </p:tgtEl>
                                      </p:cBhvr>
                                    </p:animEffect>
                                    <p:anim calcmode="lin" valueType="num">
                                      <p:cBhvr>
                                        <p:cTn id="12" dur="2000" fill="hold"/>
                                        <p:tgtEl>
                                          <p:spTgt spid="38915"/>
                                        </p:tgtEl>
                                        <p:attrNameLst>
                                          <p:attrName>style.rotation</p:attrName>
                                        </p:attrNameLst>
                                      </p:cBhvr>
                                      <p:tavLst>
                                        <p:tav tm="0">
                                          <p:val>
                                            <p:fltVal val="720"/>
                                          </p:val>
                                        </p:tav>
                                        <p:tav tm="100000">
                                          <p:val>
                                            <p:fltVal val="0"/>
                                          </p:val>
                                        </p:tav>
                                      </p:tavLst>
                                    </p:anim>
                                    <p:anim calcmode="lin" valueType="num">
                                      <p:cBhvr>
                                        <p:cTn id="13" dur="2000" fill="hold"/>
                                        <p:tgtEl>
                                          <p:spTgt spid="38915"/>
                                        </p:tgtEl>
                                        <p:attrNameLst>
                                          <p:attrName>ppt_h</p:attrName>
                                        </p:attrNameLst>
                                      </p:cBhvr>
                                      <p:tavLst>
                                        <p:tav tm="0">
                                          <p:val>
                                            <p:fltVal val="0"/>
                                          </p:val>
                                        </p:tav>
                                        <p:tav tm="100000">
                                          <p:val>
                                            <p:strVal val="#ppt_h"/>
                                          </p:val>
                                        </p:tav>
                                      </p:tavLst>
                                    </p:anim>
                                    <p:anim calcmode="lin" valueType="num">
                                      <p:cBhvr>
                                        <p:cTn id="14" dur="2000" fill="hold"/>
                                        <p:tgtEl>
                                          <p:spTgt spid="38915"/>
                                        </p:tgtEl>
                                        <p:attrNameLst>
                                          <p:attrName>ppt_w</p:attrName>
                                        </p:attrNameLst>
                                      </p:cBhvr>
                                      <p:tavLst>
                                        <p:tav tm="0">
                                          <p:val>
                                            <p:fltVal val="0"/>
                                          </p:val>
                                        </p:tav>
                                        <p:tav tm="100000">
                                          <p:val>
                                            <p:strVal val="#ppt_w"/>
                                          </p:val>
                                        </p:tav>
                                      </p:tavLst>
                                    </p:anim>
                                  </p:childTnLst>
                                </p:cTn>
                              </p:par>
                            </p:childTnLst>
                          </p:cTn>
                        </p:par>
                        <p:par>
                          <p:cTn id="15" fill="hold">
                            <p:stCondLst>
                              <p:cond delay="2500"/>
                            </p:stCondLst>
                            <p:childTnLst>
                              <p:par>
                                <p:cTn id="16" presetID="9"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childTnLst>
                          </p:cTn>
                        </p:par>
                        <p:par>
                          <p:cTn id="19" fill="hold">
                            <p:stCondLst>
                              <p:cond delay="3000"/>
                            </p:stCondLst>
                            <p:childTnLst>
                              <p:par>
                                <p:cTn id="20" presetID="2" presetClass="entr" presetSubtype="1"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xfrm>
            <a:off x="457200" y="274638"/>
            <a:ext cx="8153400" cy="639762"/>
          </a:xfrm>
          <a:noFill/>
          <a:ln>
            <a:miter lim="800000"/>
            <a:headEnd/>
            <a:tailEnd/>
          </a:ln>
        </p:spPr>
        <p:txBody>
          <a:bodyPr vert="horz" wrap="square" lIns="91440" tIns="45720" rIns="91440" bIns="45720" numCol="1" anchor="t" anchorCtr="0" compatLnSpc="1">
            <a:prstTxWarp prst="textNoShape">
              <a:avLst/>
            </a:prstTxWarp>
          </a:bodyPr>
          <a:lstStyle/>
          <a:p>
            <a:pPr algn="l"/>
            <a:r>
              <a:rPr lang="en-US" b="1" smtClean="0">
                <a:solidFill>
                  <a:schemeClr val="tx1"/>
                </a:solidFill>
                <a:latin typeface="Times New Roman" pitchFamily="18" charset="0"/>
                <a:cs typeface="Times New Roman" pitchFamily="18" charset="0"/>
              </a:rPr>
              <a:t>AP PENDING - Features</a:t>
            </a:r>
            <a:endParaRPr lang="en-US" smtClean="0"/>
          </a:p>
        </p:txBody>
      </p:sp>
      <p:pic>
        <p:nvPicPr>
          <p:cNvPr id="27651" name="Picture 2"/>
          <p:cNvPicPr>
            <a:picLocks noChangeAspect="1" noChangeArrowheads="1"/>
          </p:cNvPicPr>
          <p:nvPr/>
        </p:nvPicPr>
        <p:blipFill>
          <a:blip r:embed="rId2"/>
          <a:srcRect/>
          <a:stretch>
            <a:fillRect/>
          </a:stretch>
        </p:blipFill>
        <p:spPr bwMode="auto">
          <a:xfrm>
            <a:off x="1676400" y="2133600"/>
            <a:ext cx="6019800" cy="4514850"/>
          </a:xfrm>
          <a:prstGeom prst="rect">
            <a:avLst/>
          </a:prstGeom>
          <a:noFill/>
          <a:ln w="9525" algn="ctr">
            <a:noFill/>
            <a:miter lim="800000"/>
            <a:headEnd/>
            <a:tailEnd/>
          </a:ln>
        </p:spPr>
      </p:pic>
      <p:sp>
        <p:nvSpPr>
          <p:cNvPr id="5" name="Rounded Rectangle 4"/>
          <p:cNvSpPr/>
          <p:nvPr/>
        </p:nvSpPr>
        <p:spPr bwMode="auto">
          <a:xfrm>
            <a:off x="0" y="990600"/>
            <a:ext cx="8991600" cy="99060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a:lstStyle/>
          <a:p>
            <a:pPr>
              <a:defRPr/>
            </a:pPr>
            <a:r>
              <a:rPr lang="en-US" b="0" dirty="0">
                <a:solidFill>
                  <a:schemeClr val="tx1"/>
                </a:solidFill>
                <a:latin typeface="+mj-lt"/>
                <a:cs typeface="Arial" charset="0"/>
              </a:rPr>
              <a:t>Multiple Environments, Warehouses, and User Configured W/H Criterion, allow for you to review Inventory Receipts, Open AP by Period (with retro-active ability to prove Receipts-Not-Invoiced), and to review IFM Summary, or Detail, for Inventory Receipts for that Period– you have a complete tool for using in multiple areas at your Plants !!</a:t>
            </a:r>
          </a:p>
        </p:txBody>
      </p:sp>
      <p:sp>
        <p:nvSpPr>
          <p:cNvPr id="6" name="Rectangle 5"/>
          <p:cNvSpPr>
            <a:spLocks noChangeArrowheads="1"/>
          </p:cNvSpPr>
          <p:nvPr/>
        </p:nvSpPr>
        <p:spPr bwMode="auto">
          <a:xfrm>
            <a:off x="1752600" y="3276600"/>
            <a:ext cx="2895600" cy="2133600"/>
          </a:xfrm>
          <a:prstGeom prst="rect">
            <a:avLst/>
          </a:prstGeom>
          <a:noFill/>
          <a:ln w="50800" algn="ctr">
            <a:solidFill>
              <a:srgbClr val="00B0F0"/>
            </a:solidFill>
            <a:round/>
            <a:headEnd/>
            <a:tailEnd/>
          </a:ln>
        </p:spPr>
        <p:txBody>
          <a:bodyPr/>
          <a:lstStyle/>
          <a:p>
            <a:endParaRPr lang="en-US"/>
          </a:p>
        </p:txBody>
      </p:sp>
      <p:sp>
        <p:nvSpPr>
          <p:cNvPr id="8" name="Line Callout 2 7"/>
          <p:cNvSpPr/>
          <p:nvPr/>
        </p:nvSpPr>
        <p:spPr bwMode="auto">
          <a:xfrm>
            <a:off x="685800" y="5562600"/>
            <a:ext cx="4648200" cy="1143000"/>
          </a:xfrm>
          <a:prstGeom prst="borderCallout2">
            <a:avLst>
              <a:gd name="adj1" fmla="val -1442"/>
              <a:gd name="adj2" fmla="val 50000"/>
              <a:gd name="adj3" fmla="val -34071"/>
              <a:gd name="adj4" fmla="val 4235"/>
              <a:gd name="adj5" fmla="val -67244"/>
              <a:gd name="adj6" fmla="val 60639"/>
            </a:avLst>
          </a:prstGeom>
          <a:ln w="38100">
            <a:solidFill>
              <a:schemeClr val="accent5">
                <a:lumMod val="75000"/>
              </a:schemeClr>
            </a:solidFill>
            <a:headEnd type="none" w="med" len="med"/>
            <a:tailEnd type="stealth" w="med" len="med"/>
          </a:ln>
        </p:spPr>
        <p:style>
          <a:lnRef idx="0">
            <a:schemeClr val="accent5"/>
          </a:lnRef>
          <a:fillRef idx="3">
            <a:schemeClr val="accent5"/>
          </a:fillRef>
          <a:effectRef idx="3">
            <a:schemeClr val="accent5"/>
          </a:effectRef>
          <a:fontRef idx="minor">
            <a:schemeClr val="lt1"/>
          </a:fontRef>
        </p:style>
        <p:txBody>
          <a:bodyPr/>
          <a:lstStyle/>
          <a:p>
            <a:pPr>
              <a:defRPr/>
            </a:pPr>
            <a:r>
              <a:rPr lang="en-US" dirty="0"/>
              <a:t>The Integration of Inventory Receipts with IFM Charge Lines – allows your Buyers, Materials Team, and Finance to use the CISTECH AP Pending Tool to review areas needing immediate attention and to support Perpetual to Book Fiduciary Responsibilities  !</a:t>
            </a:r>
            <a:endParaRPr lang="en-US" dirty="0">
              <a:solidFill>
                <a:schemeClr val="tx1"/>
              </a:solidFill>
              <a:latin typeface="Times New Roman" pitchFamily="18" charset="0"/>
              <a:cs typeface="Arial" charset="0"/>
            </a:endParaRPr>
          </a:p>
        </p:txBody>
      </p:sp>
      <p:sp>
        <p:nvSpPr>
          <p:cNvPr id="9" name="Rectangle 8"/>
          <p:cNvSpPr/>
          <p:nvPr/>
        </p:nvSpPr>
        <p:spPr bwMode="auto">
          <a:xfrm>
            <a:off x="2667000" y="3429000"/>
            <a:ext cx="1524000" cy="304800"/>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a:lstStyle/>
          <a:p>
            <a:pPr>
              <a:defRPr/>
            </a:pPr>
            <a:r>
              <a:rPr lang="en-US" dirty="0">
                <a:solidFill>
                  <a:schemeClr val="tx1"/>
                </a:solidFill>
                <a:latin typeface="Times New Roman" pitchFamily="18" charset="0"/>
                <a:cs typeface="Arial" charset="0"/>
              </a:rPr>
              <a:t>Receipt Data</a:t>
            </a:r>
          </a:p>
        </p:txBody>
      </p:sp>
      <p:sp>
        <p:nvSpPr>
          <p:cNvPr id="10" name="Rectangle 9"/>
          <p:cNvSpPr/>
          <p:nvPr/>
        </p:nvSpPr>
        <p:spPr bwMode="auto">
          <a:xfrm>
            <a:off x="5334000" y="3429000"/>
            <a:ext cx="1524000" cy="304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lstStyle/>
          <a:p>
            <a:pPr>
              <a:defRPr/>
            </a:pPr>
            <a:r>
              <a:rPr lang="en-US" dirty="0">
                <a:solidFill>
                  <a:schemeClr val="tx1"/>
                </a:solidFill>
                <a:latin typeface="Times New Roman" pitchFamily="18" charset="0"/>
                <a:cs typeface="Arial" charset="0"/>
              </a:rPr>
              <a:t>IFM Charges</a:t>
            </a:r>
          </a:p>
        </p:txBody>
      </p:sp>
      <p:sp>
        <p:nvSpPr>
          <p:cNvPr id="11" name="Rectangle 10"/>
          <p:cNvSpPr>
            <a:spLocks noChangeArrowheads="1"/>
          </p:cNvSpPr>
          <p:nvPr/>
        </p:nvSpPr>
        <p:spPr bwMode="auto">
          <a:xfrm>
            <a:off x="4724400" y="3276600"/>
            <a:ext cx="2895600" cy="2133600"/>
          </a:xfrm>
          <a:prstGeom prst="rect">
            <a:avLst/>
          </a:prstGeom>
          <a:noFill/>
          <a:ln w="47625" algn="ctr">
            <a:solidFill>
              <a:srgbClr val="C00000"/>
            </a:solidFill>
            <a:round/>
            <a:headEnd/>
            <a:tailEnd/>
          </a:ln>
        </p:spPr>
        <p:txBody>
          <a:bodyPr/>
          <a:lstStyle/>
          <a:p>
            <a:endParaRPr lang="en-US"/>
          </a:p>
        </p:txBody>
      </p:sp>
      <p:sp>
        <p:nvSpPr>
          <p:cNvPr id="12" name="Rectangle 11"/>
          <p:cNvSpPr>
            <a:spLocks noChangeArrowheads="1"/>
          </p:cNvSpPr>
          <p:nvPr/>
        </p:nvSpPr>
        <p:spPr bwMode="auto">
          <a:xfrm>
            <a:off x="7086600" y="3276600"/>
            <a:ext cx="533400" cy="2133600"/>
          </a:xfrm>
          <a:prstGeom prst="rect">
            <a:avLst/>
          </a:prstGeom>
          <a:solidFill>
            <a:srgbClr val="C00000">
              <a:alpha val="20000"/>
            </a:srgbClr>
          </a:solidFill>
          <a:ln w="9525" algn="ctr">
            <a:solidFill>
              <a:schemeClr val="tx1"/>
            </a:solidFill>
            <a:round/>
            <a:headEnd/>
            <a:tailEnd/>
          </a:ln>
        </p:spPr>
        <p:txBody>
          <a:bodyPr/>
          <a:lstStyle/>
          <a:p>
            <a:endParaRPr lang="en-US"/>
          </a:p>
        </p:txBody>
      </p:sp>
      <p:sp>
        <p:nvSpPr>
          <p:cNvPr id="13" name="Line Callout 2 12"/>
          <p:cNvSpPr/>
          <p:nvPr/>
        </p:nvSpPr>
        <p:spPr bwMode="auto">
          <a:xfrm>
            <a:off x="1828800" y="5715000"/>
            <a:ext cx="5715000" cy="762000"/>
          </a:xfrm>
          <a:prstGeom prst="borderCallout2">
            <a:avLst>
              <a:gd name="adj1" fmla="val 1103"/>
              <a:gd name="adj2" fmla="val -833"/>
              <a:gd name="adj3" fmla="val -15073"/>
              <a:gd name="adj4" fmla="val -9167"/>
              <a:gd name="adj5" fmla="val -205441"/>
              <a:gd name="adj6" fmla="val 93245"/>
            </a:avLst>
          </a:prstGeom>
          <a:ln w="25400">
            <a:solidFill>
              <a:srgbClr val="C00000"/>
            </a:solidFill>
            <a:headEnd type="none" w="med" len="med"/>
            <a:tailEnd type="stealth" w="med" len="med"/>
          </a:ln>
          <a:effectLst>
            <a:innerShdw blurRad="114300">
              <a:prstClr val="black"/>
            </a:innerShdw>
          </a:effectLst>
          <a:scene3d>
            <a:camera prst="orthographicFront"/>
            <a:lightRig rig="balanced" dir="t">
              <a:rot lat="0" lon="0" rev="13800000"/>
            </a:lightRig>
          </a:scene3d>
          <a:sp3d extrusionH="12700" prstMaterial="plastic">
            <a:bevelT w="38100" h="25400" prst="softRound"/>
            <a:contourClr>
              <a:schemeClr val="accent2"/>
            </a:contourClr>
          </a:sp3d>
        </p:spPr>
        <p:style>
          <a:lnRef idx="0">
            <a:schemeClr val="accent2"/>
          </a:lnRef>
          <a:fillRef idx="3">
            <a:schemeClr val="accent2"/>
          </a:fillRef>
          <a:effectRef idx="3">
            <a:schemeClr val="accent2"/>
          </a:effectRef>
          <a:fontRef idx="minor">
            <a:schemeClr val="lt1"/>
          </a:fontRef>
        </p:style>
        <p:txBody>
          <a:bodyPr/>
          <a:lstStyle/>
          <a:p>
            <a:pPr>
              <a:defRPr/>
            </a:pPr>
            <a:r>
              <a:rPr lang="en-US" dirty="0">
                <a:solidFill>
                  <a:schemeClr val="tx1"/>
                </a:solidFill>
                <a:latin typeface="Times New Roman" pitchFamily="18" charset="0"/>
                <a:cs typeface="Arial" charset="0"/>
              </a:rPr>
              <a:t>Support your CA Summary impact to IFM, and quickly identify Supplier Materials with High Impact variances -  Financial Tool, Buyer Tool, Materials Tool for Incoming  - Team Win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2000"/>
                                        <p:tgtEl>
                                          <p:spTgt spid="6"/>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amond(in)">
                                      <p:cBhvr>
                                        <p:cTn id="11" dur="2000"/>
                                        <p:tgtEl>
                                          <p:spTgt spid="9"/>
                                        </p:tgtEl>
                                      </p:cBhvr>
                                    </p:animEffect>
                                  </p:childTnLst>
                                </p:cTn>
                              </p:par>
                            </p:childTnLst>
                          </p:cTn>
                        </p:par>
                        <p:par>
                          <p:cTn id="12" fill="hold">
                            <p:stCondLst>
                              <p:cond delay="4000"/>
                            </p:stCondLst>
                            <p:childTnLst>
                              <p:par>
                                <p:cTn id="13" presetID="9"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par>
                          <p:cTn id="16" fill="hold">
                            <p:stCondLst>
                              <p:cond delay="4500"/>
                            </p:stCondLst>
                            <p:childTnLst>
                              <p:par>
                                <p:cTn id="17" presetID="5" presetClass="entr" presetSubtype="1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heckerboard(across)">
                                      <p:cBhvr>
                                        <p:cTn id="19" dur="1000"/>
                                        <p:tgtEl>
                                          <p:spTgt spid="11"/>
                                        </p:tgtEl>
                                      </p:cBhvr>
                                    </p:animEffect>
                                  </p:childTnLst>
                                </p:cTn>
                              </p:par>
                            </p:childTnLst>
                          </p:cTn>
                        </p:par>
                        <p:par>
                          <p:cTn id="20" fill="hold">
                            <p:stCondLst>
                              <p:cond delay="5500"/>
                            </p:stCondLst>
                            <p:childTnLst>
                              <p:par>
                                <p:cTn id="21" presetID="3" presetClass="entr" presetSubtype="1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xit" presetSubtype="10" fill="hold" nodeType="clickEffect">
                                  <p:stCondLst>
                                    <p:cond delay="0"/>
                                  </p:stCondLst>
                                  <p:childTnLst>
                                    <p:animEffect transition="out" filter="blinds(horizontal)">
                                      <p:cBhvr>
                                        <p:cTn id="27" dur="500"/>
                                        <p:tgtEl>
                                          <p:spTgt spid="8"/>
                                        </p:tgtEl>
                                      </p:cBhvr>
                                    </p:animEffect>
                                    <p:set>
                                      <p:cBhvr>
                                        <p:cTn id="28" dur="1" fill="hold">
                                          <p:stCondLst>
                                            <p:cond delay="499"/>
                                          </p:stCondLst>
                                        </p:cTn>
                                        <p:tgtEl>
                                          <p:spTgt spid="8"/>
                                        </p:tgtEl>
                                        <p:attrNameLst>
                                          <p:attrName>style.visibility</p:attrName>
                                        </p:attrNameLst>
                                      </p:cBhvr>
                                      <p:to>
                                        <p:strVal val="hidden"/>
                                      </p:to>
                                    </p:set>
                                  </p:childTnLst>
                                </p:cTn>
                              </p:par>
                            </p:childTnLst>
                          </p:cTn>
                        </p:par>
                        <p:par>
                          <p:cTn id="29" fill="hold">
                            <p:stCondLst>
                              <p:cond delay="500"/>
                            </p:stCondLst>
                            <p:childTnLst>
                              <p:par>
                                <p:cTn id="30" presetID="3" presetClass="entr" presetSubtype="1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par>
                          <p:cTn id="33" fill="hold">
                            <p:stCondLst>
                              <p:cond delay="1000"/>
                            </p:stCondLst>
                            <p:childTnLst>
                              <p:par>
                                <p:cTn id="34" presetID="8" presetClass="entr" presetSubtype="16" fill="hold"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diamond(in)">
                                      <p:cBhvr>
                                        <p:cTn id="3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6019800" cy="715962"/>
          </a:xfrm>
        </p:spPr>
        <p:txBody>
          <a:bodyPr/>
          <a:lstStyle/>
          <a:p>
            <a:pPr algn="l"/>
            <a:r>
              <a:rPr lang="en-US" sz="3600" b="1" dirty="0" smtClean="0">
                <a:solidFill>
                  <a:schemeClr val="tx1"/>
                </a:solidFill>
                <a:effectLst>
                  <a:outerShdw blurRad="38100" dist="38100" dir="2700000" algn="tl">
                    <a:srgbClr val="000000">
                      <a:alpha val="43137"/>
                    </a:srgbClr>
                  </a:outerShdw>
                </a:effectLst>
              </a:rPr>
              <a:t>CISTECH – IFM LOCKBOX</a:t>
            </a:r>
            <a:endParaRPr lang="en-US" sz="3600" b="1" dirty="0">
              <a:solidFill>
                <a:schemeClr val="tx1"/>
              </a:solidFill>
              <a:effectLst>
                <a:outerShdw blurRad="38100" dist="38100" dir="2700000" algn="tl">
                  <a:srgbClr val="000000">
                    <a:alpha val="43137"/>
                  </a:srgbClr>
                </a:outerShdw>
              </a:effectLst>
            </a:endParaRPr>
          </a:p>
        </p:txBody>
      </p:sp>
      <p:sp>
        <p:nvSpPr>
          <p:cNvPr id="3" name="Rounded Rectangle 2"/>
          <p:cNvSpPr/>
          <p:nvPr/>
        </p:nvSpPr>
        <p:spPr bwMode="auto">
          <a:xfrm>
            <a:off x="1066800" y="1524000"/>
            <a:ext cx="7086600" cy="335280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r>
              <a:rPr lang="en-US" sz="3600" dirty="0">
                <a:solidFill>
                  <a:schemeClr val="tx1"/>
                </a:solidFill>
                <a:latin typeface="+mn-lt"/>
              </a:rPr>
              <a:t>Streamline your AR </a:t>
            </a:r>
            <a:r>
              <a:rPr lang="en-US" sz="3600" dirty="0" smtClean="0">
                <a:solidFill>
                  <a:schemeClr val="tx1"/>
                </a:solidFill>
                <a:latin typeface="+mn-lt"/>
              </a:rPr>
              <a:t> Cash </a:t>
            </a:r>
            <a:r>
              <a:rPr lang="en-US" sz="3600" dirty="0">
                <a:solidFill>
                  <a:schemeClr val="tx1"/>
                </a:solidFill>
                <a:latin typeface="+mn-lt"/>
              </a:rPr>
              <a:t>Application Process </a:t>
            </a:r>
          </a:p>
          <a:p>
            <a:endParaRPr kumimoji="0" lang="en-US" sz="4400" b="1" i="0" u="none" strike="noStrike" cap="none" normalizeH="0" baseline="0" dirty="0" smtClean="0">
              <a:ln>
                <a:noFill/>
              </a:ln>
              <a:solidFill>
                <a:schemeClr val="tx1"/>
              </a:solidFill>
              <a:effectLst>
                <a:outerShdw blurRad="38100" dist="38100" dir="2700000" algn="tl">
                  <a:srgbClr val="000000">
                    <a:alpha val="43137"/>
                  </a:srgbClr>
                </a:outerShdw>
              </a:effectLst>
              <a:latin typeface="+mj-lt"/>
              <a:cs typeface="Arial" charset="0"/>
            </a:endParaRPr>
          </a:p>
          <a:p>
            <a:r>
              <a:rPr kumimoji="0" lang="en-US" sz="4400" b="1" i="0" u="none" strike="noStrike" cap="none" normalizeH="0" baseline="0" dirty="0" smtClean="0">
                <a:ln>
                  <a:noFill/>
                </a:ln>
                <a:solidFill>
                  <a:schemeClr val="tx1"/>
                </a:solidFill>
                <a:effectLst>
                  <a:outerShdw blurRad="38100" dist="38100" dir="2700000" algn="tl">
                    <a:srgbClr val="000000">
                      <a:alpha val="43137"/>
                    </a:srgbClr>
                  </a:outerShdw>
                </a:effectLst>
                <a:latin typeface="+mj-lt"/>
                <a:cs typeface="Arial" charset="0"/>
              </a:rPr>
              <a:t>CISTECH </a:t>
            </a:r>
            <a:r>
              <a:rPr kumimoji="0" lang="en-US" sz="4400" b="1" i="0" u="none" strike="noStrike" cap="none" normalizeH="0" baseline="0" dirty="0" smtClean="0">
                <a:ln>
                  <a:noFill/>
                </a:ln>
                <a:solidFill>
                  <a:schemeClr val="tx1"/>
                </a:solidFill>
                <a:effectLst>
                  <a:outerShdw blurRad="38100" dist="38100" dir="2700000" algn="tl">
                    <a:srgbClr val="000000">
                      <a:alpha val="43137"/>
                    </a:srgbClr>
                  </a:outerShdw>
                </a:effectLst>
                <a:latin typeface="+mj-lt"/>
                <a:cs typeface="Arial" charset="0"/>
              </a:rPr>
              <a:t>IFM LOCKBOX</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74638"/>
            <a:ext cx="8229600" cy="639762"/>
          </a:xfrm>
        </p:spPr>
        <p:txBody>
          <a:bodyPr/>
          <a:lstStyle/>
          <a:p>
            <a:pPr algn="l"/>
            <a:r>
              <a:rPr lang="en-US" sz="3600" b="1" dirty="0" smtClean="0">
                <a:solidFill>
                  <a:schemeClr val="tx1"/>
                </a:solidFill>
                <a:effectLst>
                  <a:outerShdw blurRad="38100" dist="38100" dir="2700000" algn="tl">
                    <a:srgbClr val="000000">
                      <a:alpha val="43137"/>
                    </a:srgbClr>
                  </a:outerShdw>
                </a:effectLst>
              </a:rPr>
              <a:t>CISTECH LOCKBOX - PURPOSE</a:t>
            </a:r>
            <a:endParaRPr lang="en-US" sz="3600" b="1" dirty="0">
              <a:solidFill>
                <a:schemeClr val="tx1"/>
              </a:solidFill>
              <a:effectLst>
                <a:outerShdw blurRad="38100" dist="38100" dir="2700000" algn="tl">
                  <a:srgbClr val="000000">
                    <a:alpha val="43137"/>
                  </a:srgbClr>
                </a:outerShdw>
              </a:effectLst>
            </a:endParaRPr>
          </a:p>
        </p:txBody>
      </p:sp>
      <p:sp>
        <p:nvSpPr>
          <p:cNvPr id="4" name="Rounded Rectangle 3"/>
          <p:cNvSpPr/>
          <p:nvPr/>
        </p:nvSpPr>
        <p:spPr bwMode="auto">
          <a:xfrm>
            <a:off x="990600" y="1600200"/>
            <a:ext cx="7315200" cy="3581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400" dirty="0">
                <a:latin typeface="+mn-lt"/>
              </a:rPr>
              <a:t>CISTECH’s LOCKBOX tool allows cash receipts to be posted into IFM from a file received from your financial institution. </a:t>
            </a:r>
            <a:endParaRPr lang="en-US" sz="2400" dirty="0" smtClean="0">
              <a:latin typeface="+mn-lt"/>
            </a:endParaRPr>
          </a:p>
          <a:p>
            <a:endParaRPr kumimoji="0" lang="en-US" sz="1400" b="1" i="0" u="none" strike="noStrike" cap="none" normalizeH="0" baseline="0" dirty="0">
              <a:ln>
                <a:noFill/>
              </a:ln>
              <a:solidFill>
                <a:schemeClr val="tx1"/>
              </a:solidFill>
              <a:effectLst/>
              <a:latin typeface="Times New Roman" pitchFamily="18" charset="0"/>
              <a:cs typeface="Arial" charset="0"/>
            </a:endParaRPr>
          </a:p>
          <a:p>
            <a:endParaRPr kumimoji="0" lang="en-US" sz="1400" b="1" i="0" u="none" strike="noStrike" cap="none" normalizeH="0" baseline="0" dirty="0" smtClean="0">
              <a:ln>
                <a:noFill/>
              </a:ln>
              <a:solidFill>
                <a:schemeClr val="tx1"/>
              </a:solidFill>
              <a:effectLst/>
              <a:latin typeface="Times New Roman" pitchFamily="18" charset="0"/>
              <a:cs typeface="Arial" charset="0"/>
            </a:endParaRPr>
          </a:p>
        </p:txBody>
      </p:sp>
      <p:pic>
        <p:nvPicPr>
          <p:cNvPr id="45058" name="Picture 2" descr="C:\Documents and Settings\fortsonr\Local Settings\Temporary Internet Files\Content.IE5\T686Z19W\MCj03195180000[1].wmf"/>
          <p:cNvPicPr>
            <a:picLocks noChangeAspect="1" noChangeArrowheads="1"/>
          </p:cNvPicPr>
          <p:nvPr/>
        </p:nvPicPr>
        <p:blipFill>
          <a:blip r:embed="rId2"/>
          <a:srcRect/>
          <a:stretch>
            <a:fillRect/>
          </a:stretch>
        </p:blipFill>
        <p:spPr bwMode="auto">
          <a:xfrm>
            <a:off x="1232001" y="3200400"/>
            <a:ext cx="1683978" cy="1133475"/>
          </a:xfrm>
          <a:prstGeom prst="rect">
            <a:avLst/>
          </a:prstGeom>
          <a:noFill/>
        </p:spPr>
      </p:pic>
      <p:pic>
        <p:nvPicPr>
          <p:cNvPr id="45059" name="Picture 3" descr="C:\Documents and Settings\fortsonr\Local Settings\Temporary Internet Files\Content.IE5\QKGS8P4F\MCBS01601_0000[1].wmf"/>
          <p:cNvPicPr>
            <a:picLocks noChangeAspect="1" noChangeArrowheads="1"/>
          </p:cNvPicPr>
          <p:nvPr/>
        </p:nvPicPr>
        <p:blipFill>
          <a:blip r:embed="rId3"/>
          <a:srcRect/>
          <a:stretch>
            <a:fillRect/>
          </a:stretch>
        </p:blipFill>
        <p:spPr bwMode="auto">
          <a:xfrm>
            <a:off x="7467600" y="4343400"/>
            <a:ext cx="1219200" cy="1233715"/>
          </a:xfrm>
          <a:prstGeom prst="rect">
            <a:avLst/>
          </a:prstGeom>
          <a:noFill/>
        </p:spPr>
      </p:pic>
      <p:sp>
        <p:nvSpPr>
          <p:cNvPr id="7" name="Rounded Rectangle 6"/>
          <p:cNvSpPr/>
          <p:nvPr/>
        </p:nvSpPr>
        <p:spPr bwMode="auto">
          <a:xfrm>
            <a:off x="1219200" y="4419600"/>
            <a:ext cx="1905000" cy="45720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cs typeface="Arial" charset="0"/>
              </a:rPr>
              <a:t>Your Bank</a:t>
            </a:r>
            <a:r>
              <a:rPr kumimoji="0" lang="en-US" sz="1800" b="1" i="0" u="none" strike="noStrike" cap="none" normalizeH="0" dirty="0" smtClean="0">
                <a:ln>
                  <a:noFill/>
                </a:ln>
                <a:solidFill>
                  <a:schemeClr val="tx1"/>
                </a:solidFill>
                <a:effectLst/>
                <a:cs typeface="Arial" charset="0"/>
              </a:rPr>
              <a:t>  </a:t>
            </a:r>
            <a:endParaRPr kumimoji="0" lang="en-US" sz="1800" b="1" i="0" u="none" strike="noStrike" cap="none" normalizeH="0" baseline="0" dirty="0" smtClean="0">
              <a:ln>
                <a:noFill/>
              </a:ln>
              <a:solidFill>
                <a:schemeClr val="tx1"/>
              </a:solidFill>
              <a:effectLst/>
              <a:cs typeface="Arial" charset="0"/>
            </a:endParaRPr>
          </a:p>
        </p:txBody>
      </p:sp>
      <p:sp>
        <p:nvSpPr>
          <p:cNvPr id="8" name="Rectangle 7"/>
          <p:cNvSpPr/>
          <p:nvPr/>
        </p:nvSpPr>
        <p:spPr bwMode="auto">
          <a:xfrm>
            <a:off x="3962400" y="3581400"/>
            <a:ext cx="2590800" cy="13716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cs typeface="Arial" charset="0"/>
              </a:rPr>
              <a:t>CISTECH</a:t>
            </a:r>
          </a:p>
          <a:p>
            <a:pPr marL="0" marR="0" indent="0" algn="ctr" defTabSz="914400" rtl="0" eaLnBrk="1" fontAlgn="base" latinLnBrk="0" hangingPunct="1">
              <a:lnSpc>
                <a:spcPct val="100000"/>
              </a:lnSpc>
              <a:spcBef>
                <a:spcPct val="0"/>
              </a:spcBef>
              <a:spcAft>
                <a:spcPct val="0"/>
              </a:spcAft>
              <a:buClrTx/>
              <a:buSzTx/>
              <a:buFontTx/>
              <a:buNone/>
              <a:tabLst/>
            </a:pPr>
            <a:r>
              <a:rPr lang="en-US" sz="2000" dirty="0" smtClean="0">
                <a:solidFill>
                  <a:schemeClr val="tx1"/>
                </a:solidFill>
                <a:cs typeface="Arial" charset="0"/>
              </a:rPr>
              <a:t>IFM LOCKBOX</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cs typeface="Arial" charset="0"/>
              </a:rPr>
              <a:t>INTERFACE </a:t>
            </a:r>
          </a:p>
          <a:p>
            <a:pPr marL="0" marR="0" indent="0" algn="ctr" defTabSz="914400" rtl="0" eaLnBrk="1" fontAlgn="base" latinLnBrk="0" hangingPunct="1">
              <a:lnSpc>
                <a:spcPct val="100000"/>
              </a:lnSpc>
              <a:spcBef>
                <a:spcPct val="0"/>
              </a:spcBef>
              <a:spcAft>
                <a:spcPct val="0"/>
              </a:spcAft>
              <a:buClrTx/>
              <a:buSzTx/>
              <a:buFontTx/>
              <a:buNone/>
              <a:tabLst/>
            </a:pPr>
            <a:r>
              <a:rPr lang="en-US" sz="2000" dirty="0" smtClean="0">
                <a:solidFill>
                  <a:schemeClr val="tx1"/>
                </a:solidFill>
                <a:cs typeface="Arial" charset="0"/>
              </a:rPr>
              <a:t>SOFTWARE</a:t>
            </a:r>
            <a:endParaRPr kumimoji="0" lang="en-US" sz="2000" b="1" i="0" u="none" strike="noStrike" cap="none" normalizeH="0" baseline="0" dirty="0" smtClean="0">
              <a:ln>
                <a:noFill/>
              </a:ln>
              <a:solidFill>
                <a:schemeClr val="tx1"/>
              </a:solidFill>
              <a:effectLst/>
              <a:cs typeface="Arial" charset="0"/>
            </a:endParaRPr>
          </a:p>
        </p:txBody>
      </p:sp>
      <p:sp>
        <p:nvSpPr>
          <p:cNvPr id="9" name="Left Arrow 8"/>
          <p:cNvSpPr/>
          <p:nvPr/>
        </p:nvSpPr>
        <p:spPr bwMode="auto">
          <a:xfrm>
            <a:off x="5486400" y="5029200"/>
            <a:ext cx="1905000" cy="685800"/>
          </a:xfrm>
          <a:prstGeom prst="leftArrow">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bg1"/>
                </a:solidFill>
              </a:rPr>
              <a:t>Deposit Request</a:t>
            </a:r>
            <a:endParaRPr kumimoji="0" lang="en-US" sz="1400" b="1" i="0" u="none" strike="noStrike" cap="none" normalizeH="0" baseline="0" dirty="0" smtClean="0">
              <a:ln>
                <a:noFill/>
              </a:ln>
              <a:solidFill>
                <a:schemeClr val="bg1"/>
              </a:solidFill>
              <a:effectLst/>
              <a:latin typeface="Times New Roman" pitchFamily="18" charset="0"/>
              <a:cs typeface="Arial" charset="0"/>
            </a:endParaRPr>
          </a:p>
        </p:txBody>
      </p:sp>
      <p:sp>
        <p:nvSpPr>
          <p:cNvPr id="10" name="Left Arrow 9"/>
          <p:cNvSpPr/>
          <p:nvPr/>
        </p:nvSpPr>
        <p:spPr bwMode="auto">
          <a:xfrm>
            <a:off x="4343400" y="5257800"/>
            <a:ext cx="914400" cy="381000"/>
          </a:xfrm>
          <a:prstGeom prst="leftArrow">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Times New Roman" pitchFamily="18" charset="0"/>
              <a:cs typeface="Arial" charset="0"/>
            </a:endParaRPr>
          </a:p>
        </p:txBody>
      </p:sp>
      <p:sp>
        <p:nvSpPr>
          <p:cNvPr id="11" name="Left Arrow 10"/>
          <p:cNvSpPr/>
          <p:nvPr/>
        </p:nvSpPr>
        <p:spPr bwMode="auto">
          <a:xfrm>
            <a:off x="3276600" y="5257800"/>
            <a:ext cx="914400" cy="381000"/>
          </a:xfrm>
          <a:prstGeom prst="leftArrow">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Times New Roman" pitchFamily="18" charset="0"/>
              <a:cs typeface="Arial" charset="0"/>
            </a:endParaRPr>
          </a:p>
        </p:txBody>
      </p:sp>
      <p:sp>
        <p:nvSpPr>
          <p:cNvPr id="12" name="Left Arrow 11"/>
          <p:cNvSpPr/>
          <p:nvPr/>
        </p:nvSpPr>
        <p:spPr bwMode="auto">
          <a:xfrm>
            <a:off x="2286000" y="5257800"/>
            <a:ext cx="914400" cy="381000"/>
          </a:xfrm>
          <a:prstGeom prst="leftArrow">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Times New Roman" pitchFamily="18" charset="0"/>
              <a:cs typeface="Arial" charset="0"/>
            </a:endParaRPr>
          </a:p>
        </p:txBody>
      </p:sp>
      <p:sp>
        <p:nvSpPr>
          <p:cNvPr id="13" name="Left Arrow 12"/>
          <p:cNvSpPr/>
          <p:nvPr/>
        </p:nvSpPr>
        <p:spPr bwMode="auto">
          <a:xfrm>
            <a:off x="1295400" y="5257800"/>
            <a:ext cx="914400" cy="381000"/>
          </a:xfrm>
          <a:prstGeom prst="leftArrow">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Times New Roman" pitchFamily="18" charset="0"/>
              <a:cs typeface="Arial" charset="0"/>
            </a:endParaRPr>
          </a:p>
        </p:txBody>
      </p:sp>
      <p:sp>
        <p:nvSpPr>
          <p:cNvPr id="14" name="Left Arrow 13"/>
          <p:cNvSpPr/>
          <p:nvPr/>
        </p:nvSpPr>
        <p:spPr bwMode="auto">
          <a:xfrm rot="2955823">
            <a:off x="366505" y="4928446"/>
            <a:ext cx="914400" cy="381000"/>
          </a:xfrm>
          <a:prstGeom prst="leftArrow">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Times New Roman" pitchFamily="18" charset="0"/>
              <a:cs typeface="Arial" charset="0"/>
            </a:endParaRPr>
          </a:p>
        </p:txBody>
      </p:sp>
      <p:sp>
        <p:nvSpPr>
          <p:cNvPr id="15" name="Left Arrow 14"/>
          <p:cNvSpPr/>
          <p:nvPr/>
        </p:nvSpPr>
        <p:spPr bwMode="auto">
          <a:xfrm rot="10800000">
            <a:off x="457200" y="4419600"/>
            <a:ext cx="914400" cy="381000"/>
          </a:xfrm>
          <a:prstGeom prst="leftArrow">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Times New Roman" pitchFamily="18" charset="0"/>
              <a:cs typeface="Arial" charset="0"/>
            </a:endParaRPr>
          </a:p>
        </p:txBody>
      </p:sp>
      <p:sp>
        <p:nvSpPr>
          <p:cNvPr id="16" name="Left Arrow 15"/>
          <p:cNvSpPr/>
          <p:nvPr/>
        </p:nvSpPr>
        <p:spPr bwMode="auto">
          <a:xfrm rot="10800000">
            <a:off x="3200400" y="4419600"/>
            <a:ext cx="914400" cy="381000"/>
          </a:xfrm>
          <a:prstGeom prst="leftArrow">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Times New Roman" pitchFamily="18" charset="0"/>
              <a:cs typeface="Arial" charset="0"/>
            </a:endParaRPr>
          </a:p>
        </p:txBody>
      </p:sp>
      <p:sp>
        <p:nvSpPr>
          <p:cNvPr id="17" name="Flowchart: Direct Access Storage 16"/>
          <p:cNvSpPr/>
          <p:nvPr/>
        </p:nvSpPr>
        <p:spPr bwMode="auto">
          <a:xfrm>
            <a:off x="6858000" y="2895600"/>
            <a:ext cx="1981200" cy="1143000"/>
          </a:xfrm>
          <a:prstGeom prst="flowChartMagneticDrum">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Arial" charset="0"/>
              </a:rPr>
              <a:t>IFM Deposits </a:t>
            </a:r>
            <a:r>
              <a:rPr lang="en-US" dirty="0" smtClean="0">
                <a:solidFill>
                  <a:schemeClr val="tx1"/>
                </a:solidFill>
                <a:latin typeface="Times New Roman" pitchFamily="18" charset="0"/>
                <a:cs typeface="Arial" charset="0"/>
              </a:rPr>
              <a:t>in your</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Arial" charset="0"/>
              </a:rPr>
              <a:t>Cashbook</a:t>
            </a:r>
          </a:p>
        </p:txBody>
      </p:sp>
      <p:sp>
        <p:nvSpPr>
          <p:cNvPr id="18" name="Left Arrow 17"/>
          <p:cNvSpPr/>
          <p:nvPr/>
        </p:nvSpPr>
        <p:spPr bwMode="auto">
          <a:xfrm rot="9306611">
            <a:off x="6209912" y="3451330"/>
            <a:ext cx="914400" cy="381000"/>
          </a:xfrm>
          <a:prstGeom prst="leftArrow">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Times New Roman" pitchFamily="18" charset="0"/>
              <a:cs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74638"/>
            <a:ext cx="7772400" cy="639762"/>
          </a:xfrm>
        </p:spPr>
        <p:txBody>
          <a:bodyPr/>
          <a:lstStyle/>
          <a:p>
            <a:pPr algn="l"/>
            <a:r>
              <a:rPr lang="en-US" sz="3600" b="1" dirty="0" smtClean="0">
                <a:solidFill>
                  <a:schemeClr val="tx1"/>
                </a:solidFill>
                <a:effectLst>
                  <a:outerShdw blurRad="38100" dist="38100" dir="2700000" algn="tl">
                    <a:srgbClr val="000000">
                      <a:alpha val="43137"/>
                    </a:srgbClr>
                  </a:outerShdw>
                </a:effectLst>
              </a:rPr>
              <a:t>CISTECH – IFM LOCKBOX</a:t>
            </a:r>
            <a:endParaRPr lang="en-US" sz="3600" b="1" dirty="0">
              <a:solidFill>
                <a:schemeClr val="tx1"/>
              </a:solidFill>
              <a:effectLst>
                <a:outerShdw blurRad="38100" dist="38100" dir="2700000" algn="tl">
                  <a:srgbClr val="000000">
                    <a:alpha val="43137"/>
                  </a:srgbClr>
                </a:outerShdw>
              </a:effectLst>
            </a:endParaRPr>
          </a:p>
        </p:txBody>
      </p:sp>
      <p:sp>
        <p:nvSpPr>
          <p:cNvPr id="4" name="TextBox 3"/>
          <p:cNvSpPr txBox="1"/>
          <p:nvPr/>
        </p:nvSpPr>
        <p:spPr>
          <a:xfrm>
            <a:off x="228600" y="3581400"/>
            <a:ext cx="8610600" cy="2769989"/>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buBlip>
                <a:blip r:embed="rId2"/>
              </a:buBlip>
            </a:pPr>
            <a:endParaRPr lang="en-US" sz="1600" dirty="0">
              <a:solidFill>
                <a:schemeClr val="tx1"/>
              </a:solidFill>
              <a:latin typeface="+mn-lt"/>
            </a:endParaRPr>
          </a:p>
          <a:p>
            <a:pPr>
              <a:buBlip>
                <a:blip r:embed="rId2"/>
              </a:buBlip>
            </a:pPr>
            <a:r>
              <a:rPr lang="en-US" sz="1600" dirty="0" smtClean="0">
                <a:solidFill>
                  <a:schemeClr val="tx1"/>
                </a:solidFill>
                <a:latin typeface="+mn-lt"/>
              </a:rPr>
              <a:t> Save </a:t>
            </a:r>
            <a:r>
              <a:rPr lang="en-US" sz="1600" dirty="0">
                <a:solidFill>
                  <a:schemeClr val="tx1"/>
                </a:solidFill>
                <a:latin typeface="+mn-lt"/>
              </a:rPr>
              <a:t>the cost of manually keying information received from your financial institution. </a:t>
            </a:r>
          </a:p>
          <a:p>
            <a:pPr>
              <a:buBlip>
                <a:blip r:embed="rId2"/>
              </a:buBlip>
            </a:pPr>
            <a:endParaRPr lang="en-US" sz="1600" dirty="0">
              <a:solidFill>
                <a:schemeClr val="tx1"/>
              </a:solidFill>
              <a:latin typeface="+mn-lt"/>
            </a:endParaRPr>
          </a:p>
          <a:p>
            <a:pPr>
              <a:buBlip>
                <a:blip r:embed="rId2"/>
              </a:buBlip>
            </a:pPr>
            <a:r>
              <a:rPr lang="en-US" sz="1600" dirty="0" smtClean="0">
                <a:solidFill>
                  <a:schemeClr val="tx1"/>
                </a:solidFill>
                <a:latin typeface="+mn-lt"/>
              </a:rPr>
              <a:t> Provide </a:t>
            </a:r>
            <a:r>
              <a:rPr lang="en-US" sz="1600" dirty="0">
                <a:solidFill>
                  <a:schemeClr val="tx1"/>
                </a:solidFill>
                <a:latin typeface="+mn-lt"/>
              </a:rPr>
              <a:t>faster and more reliable cash receipt </a:t>
            </a:r>
            <a:r>
              <a:rPr lang="en-US" sz="1600" dirty="0" smtClean="0">
                <a:solidFill>
                  <a:schemeClr val="tx1"/>
                </a:solidFill>
                <a:latin typeface="+mn-lt"/>
              </a:rPr>
              <a:t>postings</a:t>
            </a:r>
            <a:r>
              <a:rPr lang="en-US" sz="1600" dirty="0">
                <a:solidFill>
                  <a:schemeClr val="tx1"/>
                </a:solidFill>
                <a:latin typeface="+mn-lt"/>
              </a:rPr>
              <a:t> </a:t>
            </a:r>
            <a:r>
              <a:rPr lang="en-US" sz="1600" dirty="0" smtClean="0">
                <a:solidFill>
                  <a:schemeClr val="tx1"/>
                </a:solidFill>
                <a:latin typeface="+mn-lt"/>
              </a:rPr>
              <a:t>– CASH FLOW and IMPROVED CUSTOMER SERVICE DELIVERY OF DATA !</a:t>
            </a:r>
            <a:endParaRPr lang="en-US" sz="1600" dirty="0">
              <a:solidFill>
                <a:schemeClr val="tx1"/>
              </a:solidFill>
              <a:latin typeface="+mn-lt"/>
            </a:endParaRPr>
          </a:p>
          <a:p>
            <a:pPr>
              <a:buBlip>
                <a:blip r:embed="rId2"/>
              </a:buBlip>
            </a:pPr>
            <a:endParaRPr lang="en-US" sz="1600" dirty="0">
              <a:solidFill>
                <a:schemeClr val="tx1"/>
              </a:solidFill>
              <a:latin typeface="+mn-lt"/>
            </a:endParaRPr>
          </a:p>
          <a:p>
            <a:pPr>
              <a:buBlip>
                <a:blip r:embed="rId2"/>
              </a:buBlip>
            </a:pPr>
            <a:r>
              <a:rPr lang="en-US" sz="1600" dirty="0" smtClean="0">
                <a:solidFill>
                  <a:schemeClr val="tx1"/>
                </a:solidFill>
                <a:latin typeface="+mn-lt"/>
              </a:rPr>
              <a:t> Eliminate </a:t>
            </a:r>
            <a:r>
              <a:rPr lang="en-US" sz="1600" dirty="0">
                <a:solidFill>
                  <a:schemeClr val="tx1"/>
                </a:solidFill>
                <a:latin typeface="+mn-lt"/>
              </a:rPr>
              <a:t>the time consuming, manual cash receipt entry. </a:t>
            </a:r>
          </a:p>
          <a:p>
            <a:pPr>
              <a:buBlip>
                <a:blip r:embed="rId2"/>
              </a:buBlip>
            </a:pPr>
            <a:endParaRPr lang="en-US" sz="1600" dirty="0">
              <a:solidFill>
                <a:schemeClr val="tx1"/>
              </a:solidFill>
              <a:latin typeface="+mn-lt"/>
            </a:endParaRPr>
          </a:p>
          <a:p>
            <a:pPr>
              <a:buBlip>
                <a:blip r:embed="rId2"/>
              </a:buBlip>
            </a:pPr>
            <a:r>
              <a:rPr lang="en-US" sz="1600" dirty="0" smtClean="0">
                <a:solidFill>
                  <a:schemeClr val="tx1"/>
                </a:solidFill>
                <a:latin typeface="+mn-lt"/>
              </a:rPr>
              <a:t> </a:t>
            </a:r>
            <a:r>
              <a:rPr lang="en-US" sz="1600" dirty="0">
                <a:solidFill>
                  <a:schemeClr val="tx1"/>
                </a:solidFill>
                <a:latin typeface="+mn-lt"/>
              </a:rPr>
              <a:t>Gain better control your receipts and receipt schedules with real-time </a:t>
            </a:r>
            <a:r>
              <a:rPr lang="en-US" sz="1600" dirty="0" smtClean="0">
                <a:solidFill>
                  <a:schemeClr val="tx1"/>
                </a:solidFill>
                <a:latin typeface="+mn-lt"/>
              </a:rPr>
              <a:t>accounting DIRECTLY TO YOUR IFM CASHBOOKS AND IFM GENERAL LEDGER! </a:t>
            </a:r>
            <a:endParaRPr lang="en-US" sz="1600" dirty="0">
              <a:solidFill>
                <a:schemeClr val="tx1"/>
              </a:solidFill>
              <a:latin typeface="+mn-lt"/>
            </a:endParaRPr>
          </a:p>
          <a:p>
            <a:endParaRPr lang="en-US" dirty="0"/>
          </a:p>
        </p:txBody>
      </p:sp>
      <p:sp>
        <p:nvSpPr>
          <p:cNvPr id="5" name="Rounded Rectangle 4"/>
          <p:cNvSpPr/>
          <p:nvPr/>
        </p:nvSpPr>
        <p:spPr bwMode="auto">
          <a:xfrm>
            <a:off x="2743200" y="1143000"/>
            <a:ext cx="3429000" cy="45720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r>
              <a:rPr kumimoji="0" lang="en-US" sz="2000" b="1" i="0" u="none" strike="noStrike" cap="none" normalizeH="0" baseline="0" dirty="0" smtClean="0">
                <a:ln>
                  <a:noFill/>
                </a:ln>
                <a:solidFill>
                  <a:schemeClr val="tx1"/>
                </a:solidFill>
                <a:effectLst/>
                <a:cs typeface="Arial" charset="0"/>
              </a:rPr>
              <a:t>What</a:t>
            </a:r>
            <a:r>
              <a:rPr kumimoji="0" lang="en-US" sz="2000" b="1" i="0" u="none" strike="noStrike" cap="none" normalizeH="0" dirty="0" smtClean="0">
                <a:ln>
                  <a:noFill/>
                </a:ln>
                <a:solidFill>
                  <a:schemeClr val="tx1"/>
                </a:solidFill>
                <a:effectLst/>
                <a:cs typeface="Arial" charset="0"/>
              </a:rPr>
              <a:t> is CISTECH Lock Box</a:t>
            </a:r>
            <a:endParaRPr kumimoji="0" lang="en-US" sz="2000" b="1" i="0" u="none" strike="noStrike" cap="none" normalizeH="0" baseline="0" dirty="0" smtClean="0">
              <a:ln>
                <a:noFill/>
              </a:ln>
              <a:solidFill>
                <a:schemeClr val="tx1"/>
              </a:solidFill>
              <a:effectLst/>
              <a:cs typeface="Arial" charset="0"/>
            </a:endParaRPr>
          </a:p>
        </p:txBody>
      </p:sp>
      <p:sp>
        <p:nvSpPr>
          <p:cNvPr id="6" name="TextBox 5"/>
          <p:cNvSpPr txBox="1"/>
          <p:nvPr/>
        </p:nvSpPr>
        <p:spPr>
          <a:xfrm>
            <a:off x="304800" y="1676400"/>
            <a:ext cx="8534400" cy="116955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smtClean="0">
                <a:solidFill>
                  <a:schemeClr val="tx1"/>
                </a:solidFill>
              </a:rPr>
              <a:t>Lockbox Transfers provide real-time accounting benefits of simple, paperless cash receipts, and better control and management of receipts and their posting dates. CISTECH’s Lockbox tool generates activity reports that give accounting the opportunity to proof and edit activity transaction details prior to the actual posting. </a:t>
            </a:r>
          </a:p>
          <a:p>
            <a:endParaRPr lang="en-US" dirty="0"/>
          </a:p>
        </p:txBody>
      </p:sp>
      <p:sp>
        <p:nvSpPr>
          <p:cNvPr id="7" name="Rounded Rectangle 6"/>
          <p:cNvSpPr/>
          <p:nvPr/>
        </p:nvSpPr>
        <p:spPr bwMode="auto">
          <a:xfrm>
            <a:off x="2743200" y="3048000"/>
            <a:ext cx="3429000" cy="45720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r>
              <a:rPr lang="en-US" sz="2000" dirty="0" smtClean="0">
                <a:solidFill>
                  <a:schemeClr val="tx1"/>
                </a:solidFill>
                <a:cs typeface="Arial" charset="0"/>
              </a:rPr>
              <a:t>BENFITS OF LOCKBOX</a:t>
            </a:r>
            <a:endParaRPr kumimoji="0" lang="en-US" sz="2000" b="1" i="0" u="none" strike="noStrike" cap="none" normalizeH="0" baseline="0" dirty="0" smtClean="0">
              <a:ln>
                <a:noFill/>
              </a:ln>
              <a:solidFill>
                <a:schemeClr val="tx1"/>
              </a:solidFill>
              <a:effectLst/>
              <a:cs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pPr algn="l"/>
            <a:r>
              <a:rPr lang="en-US" sz="3600" b="1" dirty="0" smtClean="0">
                <a:solidFill>
                  <a:schemeClr val="tx1"/>
                </a:solidFill>
                <a:effectLst>
                  <a:outerShdw blurRad="38100" dist="38100" dir="2700000" algn="tl">
                    <a:srgbClr val="000000">
                      <a:alpha val="43137"/>
                    </a:srgbClr>
                  </a:outerShdw>
                </a:effectLst>
              </a:rPr>
              <a:t>CISTECH – IFM LOCKBOX</a:t>
            </a:r>
            <a:endParaRPr lang="en-US" sz="3600" b="1" dirty="0">
              <a:solidFill>
                <a:schemeClr val="tx1"/>
              </a:solidFill>
              <a:effectLst>
                <a:outerShdw blurRad="38100" dist="38100" dir="2700000" algn="tl">
                  <a:srgbClr val="000000">
                    <a:alpha val="43137"/>
                  </a:srgbClr>
                </a:outerShdw>
              </a:effectLst>
            </a:endParaRPr>
          </a:p>
        </p:txBody>
      </p:sp>
      <p:sp>
        <p:nvSpPr>
          <p:cNvPr id="4" name="TextBox 3"/>
          <p:cNvSpPr txBox="1"/>
          <p:nvPr/>
        </p:nvSpPr>
        <p:spPr>
          <a:xfrm>
            <a:off x="2438400" y="1219200"/>
            <a:ext cx="4191000" cy="36933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1800" dirty="0">
                <a:solidFill>
                  <a:schemeClr val="tx1"/>
                </a:solidFill>
              </a:rPr>
              <a:t>Lockbox Features and </a:t>
            </a:r>
            <a:r>
              <a:rPr lang="en-US" sz="1800" dirty="0" smtClean="0">
                <a:solidFill>
                  <a:schemeClr val="tx1"/>
                </a:solidFill>
              </a:rPr>
              <a:t>Functions</a:t>
            </a:r>
            <a:endParaRPr lang="en-US" sz="1800" dirty="0">
              <a:solidFill>
                <a:schemeClr val="tx1"/>
              </a:solidFill>
            </a:endParaRPr>
          </a:p>
        </p:txBody>
      </p:sp>
      <p:sp>
        <p:nvSpPr>
          <p:cNvPr id="5" name="Rounded Rectangle 4"/>
          <p:cNvSpPr/>
          <p:nvPr/>
        </p:nvSpPr>
        <p:spPr bwMode="auto">
          <a:xfrm>
            <a:off x="533400" y="1828800"/>
            <a:ext cx="8229600" cy="35052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endParaRPr lang="en-US" dirty="0">
              <a:solidFill>
                <a:schemeClr val="tx1"/>
              </a:solidFill>
            </a:endParaRPr>
          </a:p>
          <a:p>
            <a:pPr>
              <a:buBlip>
                <a:blip r:embed="rId2"/>
              </a:buBlip>
            </a:pPr>
            <a:r>
              <a:rPr lang="en-US" sz="2000" dirty="0">
                <a:solidFill>
                  <a:schemeClr val="tx1"/>
                </a:solidFill>
              </a:rPr>
              <a:t> </a:t>
            </a:r>
            <a:r>
              <a:rPr lang="en-US" sz="2000" dirty="0" smtClean="0">
                <a:solidFill>
                  <a:schemeClr val="tx1"/>
                </a:solidFill>
              </a:rPr>
              <a:t>Automatically </a:t>
            </a:r>
            <a:r>
              <a:rPr lang="en-US" sz="2000" dirty="0">
                <a:solidFill>
                  <a:schemeClr val="tx1"/>
                </a:solidFill>
              </a:rPr>
              <a:t>generated reports with detailed error tracking. </a:t>
            </a:r>
          </a:p>
          <a:p>
            <a:pPr>
              <a:buBlip>
                <a:blip r:embed="rId2"/>
              </a:buBlip>
            </a:pPr>
            <a:endParaRPr lang="en-US" sz="2000" dirty="0">
              <a:solidFill>
                <a:schemeClr val="tx1"/>
              </a:solidFill>
            </a:endParaRPr>
          </a:p>
          <a:p>
            <a:pPr>
              <a:buBlip>
                <a:blip r:embed="rId2"/>
              </a:buBlip>
            </a:pPr>
            <a:r>
              <a:rPr lang="en-US" sz="2000" dirty="0">
                <a:solidFill>
                  <a:schemeClr val="tx1"/>
                </a:solidFill>
              </a:rPr>
              <a:t> </a:t>
            </a:r>
            <a:r>
              <a:rPr lang="en-US" sz="2000" dirty="0" smtClean="0">
                <a:solidFill>
                  <a:schemeClr val="tx1"/>
                </a:solidFill>
              </a:rPr>
              <a:t>Editable </a:t>
            </a:r>
            <a:r>
              <a:rPr lang="en-US" sz="2000" dirty="0">
                <a:solidFill>
                  <a:schemeClr val="tx1"/>
                </a:solidFill>
              </a:rPr>
              <a:t>proof reports. </a:t>
            </a:r>
          </a:p>
          <a:p>
            <a:pPr>
              <a:buBlip>
                <a:blip r:embed="rId2"/>
              </a:buBlip>
            </a:pPr>
            <a:endParaRPr lang="en-US" sz="2000" dirty="0">
              <a:solidFill>
                <a:schemeClr val="tx1"/>
              </a:solidFill>
            </a:endParaRPr>
          </a:p>
          <a:p>
            <a:pPr>
              <a:buBlip>
                <a:blip r:embed="rId2"/>
              </a:buBlip>
            </a:pPr>
            <a:r>
              <a:rPr lang="en-US" sz="2000" dirty="0">
                <a:solidFill>
                  <a:schemeClr val="tx1"/>
                </a:solidFill>
              </a:rPr>
              <a:t> </a:t>
            </a:r>
            <a:r>
              <a:rPr lang="en-US" sz="2000" dirty="0" smtClean="0">
                <a:solidFill>
                  <a:schemeClr val="tx1"/>
                </a:solidFill>
              </a:rPr>
              <a:t>Receipts </a:t>
            </a:r>
            <a:r>
              <a:rPr lang="en-US" sz="2000" dirty="0">
                <a:solidFill>
                  <a:schemeClr val="tx1"/>
                </a:solidFill>
              </a:rPr>
              <a:t>may be changed to Miscellaneous Cash records and sent to IFM through the Legacy System Bridge (LSB) application. </a:t>
            </a:r>
          </a:p>
          <a:p>
            <a:pPr>
              <a:buBlip>
                <a:blip r:embed="rId2"/>
              </a:buBlip>
            </a:pPr>
            <a:endParaRPr lang="en-US" sz="2000" dirty="0">
              <a:solidFill>
                <a:schemeClr val="tx1"/>
              </a:solidFill>
            </a:endParaRPr>
          </a:p>
          <a:p>
            <a:pPr>
              <a:buBlip>
                <a:blip r:embed="rId2"/>
              </a:buBlip>
            </a:pPr>
            <a:r>
              <a:rPr lang="en-US" sz="2000" dirty="0">
                <a:solidFill>
                  <a:schemeClr val="tx1"/>
                </a:solidFill>
              </a:rPr>
              <a:t> </a:t>
            </a:r>
            <a:r>
              <a:rPr lang="en-US" sz="2000" dirty="0" smtClean="0">
                <a:solidFill>
                  <a:schemeClr val="tx1"/>
                </a:solidFill>
              </a:rPr>
              <a:t>Detailed </a:t>
            </a:r>
            <a:r>
              <a:rPr lang="en-US" sz="2000" dirty="0">
                <a:solidFill>
                  <a:schemeClr val="tx1"/>
                </a:solidFill>
              </a:rPr>
              <a:t>system checking to ensure that data is not overwritten.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eaLnBrk="1" hangingPunct="1">
              <a:defRPr/>
            </a:pPr>
            <a:r>
              <a:rPr lang="en-US" b="1" dirty="0" smtClean="0">
                <a:solidFill>
                  <a:schemeClr val="bg1"/>
                </a:solidFill>
                <a:effectLst>
                  <a:outerShdw blurRad="38100" dist="38100" dir="2700000" algn="tl">
                    <a:srgbClr val="000000">
                      <a:alpha val="43137"/>
                    </a:srgbClr>
                  </a:outerShdw>
                </a:effectLst>
              </a:rPr>
              <a:t>The CISTECH IFM Tools</a:t>
            </a:r>
          </a:p>
        </p:txBody>
      </p:sp>
      <p:sp>
        <p:nvSpPr>
          <p:cNvPr id="4" name="Rectangle 3"/>
          <p:cNvSpPr/>
          <p:nvPr/>
        </p:nvSpPr>
        <p:spPr bwMode="auto">
          <a:xfrm>
            <a:off x="1295400" y="990600"/>
            <a:ext cx="6096000" cy="381000"/>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a:lstStyle/>
          <a:p>
            <a:pPr>
              <a:defRPr/>
            </a:pPr>
            <a:r>
              <a:rPr lang="en-US" sz="2000" dirty="0">
                <a:solidFill>
                  <a:schemeClr val="bg1"/>
                </a:solidFill>
                <a:effectLst>
                  <a:outerShdw blurRad="38100" dist="38100" dir="2700000" algn="tl">
                    <a:srgbClr val="000000">
                      <a:alpha val="43137"/>
                    </a:srgbClr>
                  </a:outerShdw>
                </a:effectLst>
              </a:rPr>
              <a:t>THE IFM ENHANCEMENT </a:t>
            </a:r>
            <a:r>
              <a:rPr lang="en-US" sz="2000" dirty="0" smtClean="0">
                <a:solidFill>
                  <a:schemeClr val="bg1"/>
                </a:solidFill>
                <a:effectLst>
                  <a:outerShdw blurRad="38100" dist="38100" dir="2700000" algn="tl">
                    <a:srgbClr val="000000">
                      <a:alpha val="43137"/>
                    </a:srgbClr>
                  </a:outerShdw>
                </a:effectLst>
              </a:rPr>
              <a:t>MODULES/SUITE</a:t>
            </a:r>
            <a:endParaRPr lang="en-US" sz="2000" dirty="0">
              <a:solidFill>
                <a:schemeClr val="bg1"/>
              </a:solidFill>
              <a:effectLst>
                <a:outerShdw blurRad="38100" dist="38100" dir="2700000" algn="tl">
                  <a:srgbClr val="000000">
                    <a:alpha val="43137"/>
                  </a:srgbClr>
                </a:outerShdw>
              </a:effectLst>
            </a:endParaRPr>
          </a:p>
        </p:txBody>
      </p:sp>
      <p:sp>
        <p:nvSpPr>
          <p:cNvPr id="6" name="Rounded Rectangle 5"/>
          <p:cNvSpPr/>
          <p:nvPr/>
        </p:nvSpPr>
        <p:spPr bwMode="auto">
          <a:xfrm>
            <a:off x="228600" y="1981200"/>
            <a:ext cx="8610600" cy="76200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a:lstStyle/>
          <a:p>
            <a:pPr algn="l">
              <a:buFontTx/>
              <a:buBlip>
                <a:blip r:embed="rId2"/>
              </a:buBlip>
              <a:defRPr/>
            </a:pPr>
            <a:r>
              <a:rPr lang="en-US" dirty="0">
                <a:solidFill>
                  <a:schemeClr val="tx1"/>
                </a:solidFill>
                <a:effectLst>
                  <a:outerShdw blurRad="38100" dist="38100" dir="2700000" algn="tl">
                    <a:srgbClr val="000000">
                      <a:alpha val="43137"/>
                    </a:srgbClr>
                  </a:outerShdw>
                </a:effectLst>
              </a:rPr>
              <a:t> </a:t>
            </a:r>
            <a:r>
              <a:rPr lang="en-US" sz="1600" dirty="0">
                <a:solidFill>
                  <a:schemeClr val="tx1"/>
                </a:solidFill>
                <a:effectLst>
                  <a:outerShdw blurRad="38100" dist="38100" dir="2700000" algn="tl">
                    <a:srgbClr val="000000">
                      <a:alpha val="43137"/>
                    </a:srgbClr>
                  </a:outerShdw>
                </a:effectLst>
              </a:rPr>
              <a:t>FAST CASH IFM ENHACEMENT </a:t>
            </a:r>
            <a:r>
              <a:rPr 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latin typeface="+mj-lt"/>
              </a:rPr>
              <a:t>allows your Team to Streamline AR cash allocations – provides for </a:t>
            </a:r>
            <a:r>
              <a:rPr lang="en-US" dirty="0">
                <a:latin typeface="+mj-lt"/>
              </a:rPr>
              <a:t>quick allocations of Customer Payments over the current IFM slow and tedious Cash Allocation from Cash/Deposits in your Ledgers and Cash Books – Great for high Volume Shipments/ARI in IFM – keep AR Ledgers Clean!</a:t>
            </a:r>
          </a:p>
        </p:txBody>
      </p:sp>
      <p:sp>
        <p:nvSpPr>
          <p:cNvPr id="8" name="Rounded Rectangle 7"/>
          <p:cNvSpPr/>
          <p:nvPr/>
        </p:nvSpPr>
        <p:spPr bwMode="auto">
          <a:xfrm>
            <a:off x="228600" y="2819400"/>
            <a:ext cx="8610600" cy="60960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a:lstStyle/>
          <a:p>
            <a:pPr algn="l">
              <a:buFontTx/>
              <a:buBlip>
                <a:blip r:embed="rId2"/>
              </a:buBlip>
              <a:defRPr/>
            </a:pPr>
            <a:r>
              <a:rPr lang="en-US" sz="1600" dirty="0">
                <a:solidFill>
                  <a:schemeClr val="tx1"/>
                </a:solidFill>
                <a:effectLst>
                  <a:outerShdw blurRad="38100" dist="38100" dir="2700000" algn="tl">
                    <a:srgbClr val="000000">
                      <a:alpha val="43137"/>
                    </a:srgbClr>
                  </a:outerShdw>
                </a:effectLst>
              </a:rPr>
              <a:t>EFT/ACH FOR IFM </a:t>
            </a:r>
            <a:r>
              <a:rPr lang="en-US" dirty="0"/>
              <a:t>- </a:t>
            </a:r>
            <a:r>
              <a:rPr lang="en-US" dirty="0">
                <a:effectLst>
                  <a:outerShdw blurRad="38100" dist="38100" dir="2700000" algn="tl">
                    <a:srgbClr val="000000">
                      <a:alpha val="43137"/>
                    </a:srgbClr>
                  </a:outerShdw>
                </a:effectLst>
              </a:rPr>
              <a:t>Electronic Funds Transfer saves your XA Team time and money. Take your AP Payment process paperless with electronic payments to vendors with this great </a:t>
            </a:r>
            <a:r>
              <a:rPr lang="en-US" dirty="0" smtClean="0">
                <a:effectLst>
                  <a:outerShdw blurRad="38100" dist="38100" dir="2700000" algn="tl">
                    <a:srgbClr val="000000">
                      <a:alpha val="43137"/>
                    </a:srgbClr>
                  </a:outerShdw>
                </a:effectLst>
              </a:rPr>
              <a:t>tool.</a:t>
            </a:r>
            <a:endParaRPr lang="en-US" dirty="0">
              <a:effectLst>
                <a:outerShdw blurRad="38100" dist="38100" dir="2700000" algn="tl">
                  <a:srgbClr val="000000">
                    <a:alpha val="43137"/>
                  </a:srgbClr>
                </a:outerShdw>
              </a:effectLst>
            </a:endParaRPr>
          </a:p>
        </p:txBody>
      </p:sp>
      <p:sp>
        <p:nvSpPr>
          <p:cNvPr id="10" name="Rounded Rectangle 9"/>
          <p:cNvSpPr/>
          <p:nvPr/>
        </p:nvSpPr>
        <p:spPr bwMode="auto">
          <a:xfrm>
            <a:off x="228600" y="3505200"/>
            <a:ext cx="8610600" cy="68580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a:lstStyle/>
          <a:p>
            <a:pPr>
              <a:buFontTx/>
              <a:buBlip>
                <a:blip r:embed="rId2"/>
              </a:buBlip>
              <a:defRPr/>
            </a:pPr>
            <a:r>
              <a:rPr lang="en-US" sz="1600" dirty="0">
                <a:solidFill>
                  <a:schemeClr val="tx1"/>
                </a:solidFill>
              </a:rPr>
              <a:t>AP PENDING FOR IFM </a:t>
            </a:r>
            <a:r>
              <a:rPr lang="en-US" b="0" dirty="0">
                <a:solidFill>
                  <a:schemeClr val="bg1"/>
                </a:solidFill>
              </a:rPr>
              <a:t>- </a:t>
            </a:r>
            <a:r>
              <a:rPr lang="en-US" dirty="0">
                <a:solidFill>
                  <a:schemeClr val="bg1"/>
                </a:solidFill>
                <a:effectLst>
                  <a:outerShdw blurRad="38100" dist="38100" dir="2700000" algn="tl">
                    <a:srgbClr val="000000">
                      <a:alpha val="43137"/>
                    </a:srgbClr>
                  </a:outerShdw>
                </a:effectLst>
              </a:rPr>
              <a:t>An audit tool to quickly reconcile purchase receipts not invoiced and balance accruals - a ‘must have’ for RNI Reconciliation and the management of Variances &amp; Cash Flow!</a:t>
            </a:r>
          </a:p>
          <a:p>
            <a:pPr>
              <a:defRPr/>
            </a:pPr>
            <a:endParaRPr lang="en-US" dirty="0"/>
          </a:p>
        </p:txBody>
      </p:sp>
      <p:sp>
        <p:nvSpPr>
          <p:cNvPr id="11" name="Rounded Rectangle 10"/>
          <p:cNvSpPr/>
          <p:nvPr/>
        </p:nvSpPr>
        <p:spPr bwMode="auto">
          <a:xfrm>
            <a:off x="228600" y="4267200"/>
            <a:ext cx="8610600" cy="76200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a:lstStyle/>
          <a:p>
            <a:pPr algn="l">
              <a:buFontTx/>
              <a:buBlip>
                <a:blip r:embed="rId2"/>
              </a:buBlip>
              <a:defRPr/>
            </a:pPr>
            <a:r>
              <a:rPr lang="en-US" sz="1600" dirty="0">
                <a:solidFill>
                  <a:schemeClr val="tx1"/>
                </a:solidFill>
                <a:effectLst>
                  <a:outerShdw blurRad="38100" dist="38100" dir="2700000" algn="tl">
                    <a:srgbClr val="000000">
                      <a:alpha val="43137"/>
                    </a:srgbClr>
                  </a:outerShdw>
                </a:effectLst>
              </a:rPr>
              <a:t>ELECTRONIC LOCKBOX FOR IFM </a:t>
            </a:r>
            <a:r>
              <a:rPr lang="en-US" dirty="0"/>
              <a:t>- </a:t>
            </a:r>
            <a:r>
              <a:rPr lang="en-US" dirty="0">
                <a:effectLst>
                  <a:outerShdw blurRad="38100" dist="38100" dir="2700000" algn="tl">
                    <a:srgbClr val="000000">
                      <a:alpha val="43137"/>
                    </a:srgbClr>
                  </a:outerShdw>
                </a:effectLst>
              </a:rPr>
              <a:t>Streamline AR cash Receipts and IFM AR Allocation Processes by importing cash receipts from data received from your bank. Clear separation of Wire Allocations when interfaced with your XA IFM system!</a:t>
            </a:r>
          </a:p>
        </p:txBody>
      </p:sp>
      <p:sp>
        <p:nvSpPr>
          <p:cNvPr id="14" name="Rounded Rectangle 13"/>
          <p:cNvSpPr/>
          <p:nvPr/>
        </p:nvSpPr>
        <p:spPr bwMode="auto">
          <a:xfrm>
            <a:off x="228600" y="5105400"/>
            <a:ext cx="8610600" cy="68580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a:lstStyle/>
          <a:p>
            <a:pPr algn="l">
              <a:buFontTx/>
              <a:buBlip>
                <a:blip r:embed="rId2"/>
              </a:buBlip>
              <a:defRPr/>
            </a:pPr>
            <a:r>
              <a:rPr lang="en-US" sz="1600" dirty="0">
                <a:solidFill>
                  <a:schemeClr val="tx1"/>
                </a:solidFill>
                <a:effectLst>
                  <a:outerShdw blurRad="38100" dist="38100" dir="2700000" algn="tl">
                    <a:srgbClr val="000000">
                      <a:alpha val="43137"/>
                    </a:srgbClr>
                  </a:outerShdw>
                </a:effectLst>
              </a:rPr>
              <a:t>IFM GLI ENHANCEMENT </a:t>
            </a:r>
            <a:r>
              <a:rPr lang="en-US" b="0" dirty="0"/>
              <a:t>– </a:t>
            </a:r>
            <a:r>
              <a:rPr lang="en-US" dirty="0">
                <a:effectLst>
                  <a:outerShdw blurRad="38100" dist="38100" dir="2700000" algn="tl">
                    <a:srgbClr val="000000">
                      <a:alpha val="43137"/>
                    </a:srgbClr>
                  </a:outerShdw>
                </a:effectLst>
              </a:rPr>
              <a:t>Review your Unassigned, Assigned, and Posted Inventory, PC&amp;C, Repetitive GLI Detail History. A MUST have for posting your GLI Detail in Summary  for Ledger Impact!</a:t>
            </a:r>
          </a:p>
        </p:txBody>
      </p:sp>
      <p:sp>
        <p:nvSpPr>
          <p:cNvPr id="15" name="Rounded Rectangle 14"/>
          <p:cNvSpPr/>
          <p:nvPr/>
        </p:nvSpPr>
        <p:spPr bwMode="auto">
          <a:xfrm>
            <a:off x="228600" y="5867400"/>
            <a:ext cx="8610600" cy="76200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a:lstStyle/>
          <a:p>
            <a:pPr algn="l">
              <a:buFontTx/>
              <a:buBlip>
                <a:blip r:embed="rId2"/>
              </a:buBlip>
              <a:defRPr/>
            </a:pPr>
            <a:r>
              <a:rPr lang="en-US" dirty="0">
                <a:solidFill>
                  <a:schemeClr val="tx1"/>
                </a:solidFill>
                <a:effectLst>
                  <a:outerShdw blurRad="38100" dist="38100" dir="2700000" algn="tl">
                    <a:srgbClr val="000000">
                      <a:alpha val="43137"/>
                    </a:srgbClr>
                  </a:outerShdw>
                </a:effectLst>
              </a:rPr>
              <a:t>SPLIT ACCOUNTS FOR IFM (and AM) </a:t>
            </a:r>
            <a:r>
              <a:rPr lang="en-US" dirty="0"/>
              <a:t>– </a:t>
            </a:r>
            <a:r>
              <a:rPr lang="en-US" dirty="0">
                <a:effectLst>
                  <a:outerShdw blurRad="38100" dist="38100" dir="2700000" algn="tl">
                    <a:srgbClr val="000000">
                      <a:alpha val="43137"/>
                    </a:srgbClr>
                  </a:outerShdw>
                </a:effectLst>
              </a:rPr>
              <a:t>Designate a Clearing Account,  and allows you to split the Charge, or Offset Amount, to up to 4 other accounts from your Items Cost Content for GLI  Transactions– great for Cost of Sales by Material, Labor,  and Purchased/Manufactured Overhead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dissolv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sz="2800" b="1" dirty="0" smtClean="0">
                <a:solidFill>
                  <a:schemeClr val="bg1"/>
                </a:solidFill>
                <a:effectLst>
                  <a:outerShdw blurRad="38100" dist="38100" dir="2700000" algn="tl">
                    <a:srgbClr val="000000">
                      <a:alpha val="43137"/>
                    </a:srgbClr>
                  </a:outerShdw>
                </a:effectLst>
              </a:rPr>
              <a:t>The Cistech GLI Enhancement Module</a:t>
            </a:r>
            <a:endParaRPr lang="en-US" sz="2800" b="1" dirty="0">
              <a:solidFill>
                <a:schemeClr val="bg1"/>
              </a:solidFill>
              <a:effectLst>
                <a:outerShdw blurRad="38100" dist="38100" dir="2700000" algn="tl">
                  <a:srgbClr val="000000">
                    <a:alpha val="43137"/>
                  </a:srgbClr>
                </a:outerShdw>
              </a:effectLst>
            </a:endParaRPr>
          </a:p>
        </p:txBody>
      </p:sp>
      <p:sp>
        <p:nvSpPr>
          <p:cNvPr id="4" name="Rounded Rectangle 3"/>
          <p:cNvSpPr/>
          <p:nvPr/>
        </p:nvSpPr>
        <p:spPr bwMode="auto">
          <a:xfrm>
            <a:off x="381000" y="5791200"/>
            <a:ext cx="8458200" cy="9144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defRPr/>
            </a:pPr>
            <a:r>
              <a:rPr lang="en-US" dirty="0">
                <a:solidFill>
                  <a:schemeClr val="tx1"/>
                </a:solidFill>
                <a:latin typeface="Times New Roman" pitchFamily="18" charset="0"/>
                <a:cs typeface="Arial" charset="0"/>
              </a:rPr>
              <a:t>A “MUST HAVE” FOR IFM/AM USERS FOR SARBOX COMPLIANCE</a:t>
            </a:r>
          </a:p>
          <a:p>
            <a:pPr>
              <a:defRPr/>
            </a:pPr>
            <a:r>
              <a:rPr lang="en-US" dirty="0">
                <a:solidFill>
                  <a:schemeClr val="tx1"/>
                </a:solidFill>
                <a:latin typeface="Times New Roman" pitchFamily="18" charset="0"/>
                <a:cs typeface="Arial" charset="0"/>
              </a:rPr>
              <a:t>A GREAT TOOL FOR IFM USERS TO ELIMINATE ‘DATA MINING’ OR INTEGRATING IFM DETAIL FROM IFM AP CHARGE LINES AND UAQNCPP  GL DETAIL !!</a:t>
            </a:r>
          </a:p>
        </p:txBody>
      </p:sp>
      <p:pic>
        <p:nvPicPr>
          <p:cNvPr id="28676" name="Picture 4"/>
          <p:cNvPicPr>
            <a:picLocks noChangeAspect="1" noChangeArrowheads="1"/>
          </p:cNvPicPr>
          <p:nvPr/>
        </p:nvPicPr>
        <p:blipFill>
          <a:blip r:embed="rId2"/>
          <a:srcRect/>
          <a:stretch>
            <a:fillRect/>
          </a:stretch>
        </p:blipFill>
        <p:spPr bwMode="auto">
          <a:xfrm>
            <a:off x="1600200" y="960438"/>
            <a:ext cx="6299200" cy="4724400"/>
          </a:xfrm>
          <a:prstGeom prst="rect">
            <a:avLst/>
          </a:prstGeom>
          <a:noFill/>
          <a:ln w="38100" algn="ctr">
            <a:noFill/>
            <a:miter lim="800000"/>
            <a:headEnd/>
            <a:tailEnd/>
          </a:ln>
        </p:spPr>
      </p:pic>
      <p:sp>
        <p:nvSpPr>
          <p:cNvPr id="6" name="Text Box 6"/>
          <p:cNvSpPr txBox="1">
            <a:spLocks noChangeArrowheads="1"/>
          </p:cNvSpPr>
          <p:nvPr/>
        </p:nvSpPr>
        <p:spPr bwMode="auto">
          <a:xfrm>
            <a:off x="1295400" y="4876800"/>
            <a:ext cx="6858000" cy="52322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a:spAutoFit/>
          </a:bodyPr>
          <a:lstStyle/>
          <a:p>
            <a:pPr>
              <a:spcBef>
                <a:spcPct val="50000"/>
              </a:spcBef>
              <a:defRPr/>
            </a:pPr>
            <a:r>
              <a:rPr lang="en-US" b="0" dirty="0">
                <a:solidFill>
                  <a:schemeClr val="tx1">
                    <a:lumMod val="95000"/>
                    <a:lumOff val="5000"/>
                  </a:schemeClr>
                </a:solidFill>
              </a:rPr>
              <a:t>The XA GLI Files and new CISTECH </a:t>
            </a:r>
            <a:r>
              <a:rPr lang="en-US" b="0" dirty="0" smtClean="0">
                <a:solidFill>
                  <a:schemeClr val="tx1">
                    <a:lumMod val="95000"/>
                    <a:lumOff val="5000"/>
                  </a:schemeClr>
                </a:solidFill>
              </a:rPr>
              <a:t>GLI Posted Detail History  </a:t>
            </a:r>
            <a:r>
              <a:rPr lang="en-US" b="0" dirty="0">
                <a:solidFill>
                  <a:schemeClr val="tx1">
                    <a:lumMod val="95000"/>
                    <a:lumOff val="5000"/>
                  </a:schemeClr>
                </a:solidFill>
              </a:rPr>
              <a:t>Objects are all part of the new Cistech </a:t>
            </a:r>
            <a:r>
              <a:rPr lang="en-US" b="0" dirty="0" smtClean="0">
                <a:solidFill>
                  <a:schemeClr val="tx1">
                    <a:lumMod val="95000"/>
                    <a:lumOff val="5000"/>
                  </a:schemeClr>
                </a:solidFill>
              </a:rPr>
              <a:t>“GLI ” </a:t>
            </a:r>
            <a:r>
              <a:rPr lang="en-US" b="0" dirty="0">
                <a:solidFill>
                  <a:schemeClr val="tx1">
                    <a:lumMod val="95000"/>
                    <a:lumOff val="5000"/>
                  </a:schemeClr>
                </a:solidFill>
              </a:rPr>
              <a:t>for XA R6 or XA R7 Power </a:t>
            </a:r>
            <a:r>
              <a:rPr lang="en-US" b="0" dirty="0" smtClean="0">
                <a:solidFill>
                  <a:schemeClr val="tx1">
                    <a:lumMod val="95000"/>
                    <a:lumOff val="5000"/>
                  </a:schemeClr>
                </a:solidFill>
              </a:rPr>
              <a:t>Link !!</a:t>
            </a:r>
            <a:endParaRPr lang="en-US" b="0" dirty="0">
              <a:solidFill>
                <a:schemeClr val="tx1">
                  <a:lumMod val="95000"/>
                  <a:lumOff val="5000"/>
                </a:schemeClr>
              </a:solidFill>
            </a:endParaRPr>
          </a:p>
        </p:txBody>
      </p:sp>
      <p:sp>
        <p:nvSpPr>
          <p:cNvPr id="8" name="Rectangle 8"/>
          <p:cNvSpPr>
            <a:spLocks noChangeArrowheads="1"/>
          </p:cNvSpPr>
          <p:nvPr/>
        </p:nvSpPr>
        <p:spPr bwMode="auto">
          <a:xfrm>
            <a:off x="6705600" y="1371600"/>
            <a:ext cx="685800" cy="307975"/>
          </a:xfrm>
          <a:prstGeom prst="rect">
            <a:avLst/>
          </a:prstGeom>
          <a:noFill/>
          <a:ln w="47625">
            <a:headEnd/>
            <a:tailEnd/>
          </a:ln>
        </p:spPr>
        <p:style>
          <a:lnRef idx="2">
            <a:schemeClr val="accent5"/>
          </a:lnRef>
          <a:fillRef idx="1">
            <a:schemeClr val="lt1"/>
          </a:fillRef>
          <a:effectRef idx="0">
            <a:schemeClr val="accent5"/>
          </a:effectRef>
          <a:fontRef idx="minor">
            <a:schemeClr val="dk1"/>
          </a:fontRef>
        </p:style>
        <p:txBody>
          <a:bodyPr anchor="ctr">
            <a:spAutoFit/>
          </a:bodyPr>
          <a:lstStyle/>
          <a:p>
            <a:pPr>
              <a:defRPr/>
            </a:pPr>
            <a:endParaRPr lang="en-US"/>
          </a:p>
        </p:txBody>
      </p:sp>
      <p:sp>
        <p:nvSpPr>
          <p:cNvPr id="28682" name="Rectangle 9"/>
          <p:cNvSpPr>
            <a:spLocks noChangeArrowheads="1"/>
          </p:cNvSpPr>
          <p:nvPr/>
        </p:nvSpPr>
        <p:spPr bwMode="auto">
          <a:xfrm>
            <a:off x="1676400" y="1524000"/>
            <a:ext cx="4038600" cy="533400"/>
          </a:xfrm>
          <a:prstGeom prst="rect">
            <a:avLst/>
          </a:prstGeom>
          <a:noFill/>
          <a:ln w="44450" cmpd="thinThick" algn="ctr">
            <a:solidFill>
              <a:schemeClr val="tx1"/>
            </a:solidFill>
            <a:round/>
            <a:headEnd/>
            <a:tailEnd/>
          </a:ln>
        </p:spPr>
        <p:txBody>
          <a:bodyPr/>
          <a:lstStyle/>
          <a:p>
            <a:endParaRPr lang="en-US"/>
          </a:p>
        </p:txBody>
      </p:sp>
      <p:sp>
        <p:nvSpPr>
          <p:cNvPr id="9" name="Rectangle 8"/>
          <p:cNvSpPr/>
          <p:nvPr/>
        </p:nvSpPr>
        <p:spPr bwMode="auto">
          <a:xfrm>
            <a:off x="1600200" y="1219200"/>
            <a:ext cx="4114800" cy="304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Unposted and Posted GLI Detail Objects</a:t>
            </a:r>
            <a:endParaRPr kumimoji="0" lang="en-US" sz="1400" b="1" i="0" u="none" strike="noStrike" cap="none" normalizeH="0" baseline="0" dirty="0" smtClean="0">
              <a:ln>
                <a:noFill/>
              </a:ln>
              <a:solidFill>
                <a:schemeClr val="tx1"/>
              </a:solidFill>
              <a:effectLst/>
              <a:latin typeface="Times New Roman" pitchFamily="18" charset="0"/>
              <a:cs typeface="Arial" charset="0"/>
            </a:endParaRPr>
          </a:p>
        </p:txBody>
      </p:sp>
      <p:sp>
        <p:nvSpPr>
          <p:cNvPr id="10" name="Rectangle 9"/>
          <p:cNvSpPr/>
          <p:nvPr/>
        </p:nvSpPr>
        <p:spPr bwMode="auto">
          <a:xfrm>
            <a:off x="1676400" y="1600200"/>
            <a:ext cx="1981200" cy="457200"/>
          </a:xfrm>
          <a:prstGeom prst="rect">
            <a:avLst/>
          </a:prstGeom>
          <a:noFill/>
          <a:ln w="31750">
            <a:solidFill>
              <a:srgbClr val="C0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Times New Roman" pitchFamily="18" charset="0"/>
              <a:cs typeface="Arial" charset="0"/>
            </a:endParaRPr>
          </a:p>
        </p:txBody>
      </p:sp>
      <p:sp>
        <p:nvSpPr>
          <p:cNvPr id="11" name="Rectangle 10"/>
          <p:cNvSpPr/>
          <p:nvPr/>
        </p:nvSpPr>
        <p:spPr bwMode="auto">
          <a:xfrm>
            <a:off x="3657600" y="1600200"/>
            <a:ext cx="1981200" cy="457200"/>
          </a:xfrm>
          <a:prstGeom prst="rect">
            <a:avLst/>
          </a:prstGeom>
          <a:noFill/>
          <a:ln w="31750">
            <a:solidFill>
              <a:schemeClr val="accent5">
                <a:lumMod val="75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Times New Roman" pitchFamily="18" charset="0"/>
              <a:cs typeface="Arial" charset="0"/>
            </a:endParaRPr>
          </a:p>
        </p:txBody>
      </p:sp>
      <p:sp>
        <p:nvSpPr>
          <p:cNvPr id="12" name="Rectangle 11"/>
          <p:cNvSpPr/>
          <p:nvPr/>
        </p:nvSpPr>
        <p:spPr bwMode="auto">
          <a:xfrm>
            <a:off x="1676400" y="2514600"/>
            <a:ext cx="1981200" cy="19812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Char char="-"/>
              <a:tabLst/>
            </a:pPr>
            <a:r>
              <a:rPr lang="en-US" sz="1100" dirty="0" smtClean="0">
                <a:solidFill>
                  <a:schemeClr val="tx1"/>
                </a:solidFill>
                <a:latin typeface="+mj-lt"/>
                <a:cs typeface="Arial" charset="0"/>
              </a:rPr>
              <a:t>Make sure all of your GLI Detail is posted quickly</a:t>
            </a:r>
          </a:p>
          <a:p>
            <a:pPr marL="0" marR="0" indent="0" algn="ctr" defTabSz="914400" rtl="0" eaLnBrk="1" fontAlgn="base" latinLnBrk="0" hangingPunct="1">
              <a:lnSpc>
                <a:spcPct val="100000"/>
              </a:lnSpc>
              <a:spcBef>
                <a:spcPct val="0"/>
              </a:spcBef>
              <a:spcAft>
                <a:spcPct val="0"/>
              </a:spcAft>
              <a:buClrTx/>
              <a:buSzTx/>
              <a:buFontTx/>
              <a:buChar char="-"/>
              <a:tabLst/>
            </a:pPr>
            <a:r>
              <a:rPr lang="en-US" sz="1100" dirty="0" smtClean="0">
                <a:solidFill>
                  <a:schemeClr val="tx1"/>
                </a:solidFill>
                <a:latin typeface="+mj-lt"/>
                <a:cs typeface="Arial" charset="0"/>
              </a:rPr>
              <a:t>Quickly Review any “Un-Assigned”  Transactions</a:t>
            </a:r>
          </a:p>
          <a:p>
            <a:pPr marL="0" marR="0" indent="0" algn="ctr" defTabSz="914400" rtl="0" eaLnBrk="1" fontAlgn="base" latinLnBrk="0" hangingPunct="1">
              <a:lnSpc>
                <a:spcPct val="100000"/>
              </a:lnSpc>
              <a:spcBef>
                <a:spcPct val="0"/>
              </a:spcBef>
              <a:spcAft>
                <a:spcPct val="0"/>
              </a:spcAft>
              <a:buClrTx/>
              <a:buSzTx/>
              <a:buFontTx/>
              <a:buChar char="-"/>
              <a:tabLst/>
            </a:pPr>
            <a:r>
              <a:rPr kumimoji="0" lang="en-US" sz="1100" b="1" i="0" u="none" strike="noStrike" cap="none" normalizeH="0" baseline="0" dirty="0" smtClean="0">
                <a:ln>
                  <a:noFill/>
                </a:ln>
                <a:solidFill>
                  <a:schemeClr val="tx1"/>
                </a:solidFill>
                <a:effectLst/>
                <a:latin typeface="+mj-lt"/>
                <a:cs typeface="Arial" charset="0"/>
              </a:rPr>
              <a:t>Predefined Subsets for reviewing Variances</a:t>
            </a:r>
            <a:r>
              <a:rPr kumimoji="0" lang="en-US" sz="1100" b="1" i="0" u="none" strike="noStrike" cap="none" normalizeH="0" dirty="0" smtClean="0">
                <a:ln>
                  <a:noFill/>
                </a:ln>
                <a:solidFill>
                  <a:schemeClr val="tx1"/>
                </a:solidFill>
                <a:effectLst/>
                <a:latin typeface="+mj-lt"/>
                <a:cs typeface="Arial" charset="0"/>
              </a:rPr>
              <a:t> and specific Transactions before they impact your AM, or IFM General Ledger</a:t>
            </a:r>
          </a:p>
          <a:p>
            <a:pPr marL="0" marR="0" indent="0" algn="ctr" defTabSz="914400" rtl="0" eaLnBrk="1" fontAlgn="base" latinLnBrk="0" hangingPunct="1">
              <a:lnSpc>
                <a:spcPct val="100000"/>
              </a:lnSpc>
              <a:spcBef>
                <a:spcPct val="0"/>
              </a:spcBef>
              <a:spcAft>
                <a:spcPct val="0"/>
              </a:spcAft>
              <a:buClrTx/>
              <a:buSzTx/>
              <a:buFontTx/>
              <a:buChar char="-"/>
              <a:tabLst/>
            </a:pPr>
            <a:r>
              <a:rPr lang="en-US" sz="1100" baseline="0" dirty="0" smtClean="0">
                <a:solidFill>
                  <a:schemeClr val="tx1"/>
                </a:solidFill>
                <a:latin typeface="+mj-lt"/>
                <a:cs typeface="Arial" charset="0"/>
              </a:rPr>
              <a:t>Get</a:t>
            </a:r>
            <a:r>
              <a:rPr lang="en-US" sz="1100" dirty="0" smtClean="0">
                <a:solidFill>
                  <a:schemeClr val="tx1"/>
                </a:solidFill>
                <a:latin typeface="+mj-lt"/>
                <a:cs typeface="Arial" charset="0"/>
              </a:rPr>
              <a:t> Pro-active easily with the CISTECH GLI </a:t>
            </a:r>
            <a:endParaRPr kumimoji="0" lang="en-US" sz="1400" b="1" i="0" u="none" strike="noStrike" cap="none" normalizeH="0" baseline="0" dirty="0" smtClean="0">
              <a:ln>
                <a:noFill/>
              </a:ln>
              <a:solidFill>
                <a:schemeClr val="tx1"/>
              </a:solidFill>
              <a:effectLst/>
              <a:latin typeface="Times New Roman" pitchFamily="18" charset="0"/>
              <a:cs typeface="Arial" charset="0"/>
            </a:endParaRPr>
          </a:p>
        </p:txBody>
      </p:sp>
      <p:sp>
        <p:nvSpPr>
          <p:cNvPr id="13" name="Rectangle 12"/>
          <p:cNvSpPr/>
          <p:nvPr/>
        </p:nvSpPr>
        <p:spPr bwMode="auto">
          <a:xfrm>
            <a:off x="3810000" y="2514600"/>
            <a:ext cx="1981200" cy="1981200"/>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Char char="-"/>
              <a:tabLst/>
            </a:pPr>
            <a:r>
              <a:rPr lang="en-US" sz="1100" dirty="0" smtClean="0">
                <a:solidFill>
                  <a:schemeClr val="tx1"/>
                </a:solidFill>
                <a:latin typeface="+mj-lt"/>
                <a:cs typeface="Arial" charset="0"/>
              </a:rPr>
              <a:t>As Entries are passed into IFM and removed from your GLI Files the detail that support EXACT Journals is captured in the CISTECH Posted GLI Detail Objects</a:t>
            </a:r>
          </a:p>
          <a:p>
            <a:pPr marL="0" marR="0" indent="0" algn="ctr" defTabSz="914400" rtl="0" eaLnBrk="1" fontAlgn="base" latinLnBrk="0" hangingPunct="1">
              <a:lnSpc>
                <a:spcPct val="100000"/>
              </a:lnSpc>
              <a:spcBef>
                <a:spcPct val="0"/>
              </a:spcBef>
              <a:spcAft>
                <a:spcPct val="0"/>
              </a:spcAft>
              <a:buClrTx/>
              <a:buSzTx/>
              <a:buFontTx/>
              <a:buChar char="-"/>
              <a:tabLst/>
            </a:pPr>
            <a:r>
              <a:rPr kumimoji="0" lang="en-US" sz="1100" b="1" i="0" u="none" strike="noStrike" cap="none" normalizeH="0" baseline="0" dirty="0" smtClean="0">
                <a:ln>
                  <a:noFill/>
                </a:ln>
                <a:solidFill>
                  <a:schemeClr val="tx1"/>
                </a:solidFill>
                <a:effectLst/>
                <a:latin typeface="+mj-lt"/>
                <a:cs typeface="Arial" charset="0"/>
              </a:rPr>
              <a:t>Predefined Subsets for quickly reviewing Period/Nature</a:t>
            </a:r>
            <a:r>
              <a:rPr kumimoji="0" lang="en-US" sz="1100" b="1" i="0" u="none" strike="noStrike" cap="none" normalizeH="0" dirty="0" smtClean="0">
                <a:ln>
                  <a:noFill/>
                </a:ln>
                <a:solidFill>
                  <a:schemeClr val="tx1"/>
                </a:solidFill>
                <a:effectLst/>
                <a:latin typeface="+mj-lt"/>
                <a:cs typeface="Arial" charset="0"/>
              </a:rPr>
              <a:t> – Charge, Offset and Variance impact</a:t>
            </a:r>
          </a:p>
          <a:p>
            <a:pPr marL="0" marR="0" indent="0" algn="ctr" defTabSz="914400" rtl="0" eaLnBrk="1" fontAlgn="base" latinLnBrk="0" hangingPunct="1">
              <a:lnSpc>
                <a:spcPct val="100000"/>
              </a:lnSpc>
              <a:spcBef>
                <a:spcPct val="0"/>
              </a:spcBef>
              <a:spcAft>
                <a:spcPct val="0"/>
              </a:spcAft>
              <a:buClrTx/>
              <a:buSzTx/>
              <a:buFontTx/>
              <a:buChar char="-"/>
              <a:tabLst/>
            </a:pPr>
            <a:r>
              <a:rPr lang="en-US" sz="1100" baseline="0" dirty="0" smtClean="0">
                <a:solidFill>
                  <a:schemeClr val="tx1"/>
                </a:solidFill>
                <a:latin typeface="+mj-lt"/>
                <a:cs typeface="Arial" charset="0"/>
              </a:rPr>
              <a:t>Supports Summary</a:t>
            </a:r>
            <a:r>
              <a:rPr lang="en-US" sz="1100" dirty="0" smtClean="0">
                <a:solidFill>
                  <a:schemeClr val="tx1"/>
                </a:solidFill>
                <a:latin typeface="+mj-lt"/>
                <a:cs typeface="Arial" charset="0"/>
              </a:rPr>
              <a:t> Activity</a:t>
            </a:r>
            <a:endParaRPr kumimoji="0" lang="en-US" sz="1100" b="1" i="0" u="none" strike="noStrike" cap="none" normalizeH="0" baseline="0" dirty="0" smtClean="0">
              <a:ln>
                <a:noFill/>
              </a:ln>
              <a:solidFill>
                <a:schemeClr val="tx1"/>
              </a:solidFill>
              <a:effectLst/>
              <a:latin typeface="+mj-lt"/>
              <a:cs typeface="Arial" charset="0"/>
            </a:endParaRPr>
          </a:p>
        </p:txBody>
      </p:sp>
      <p:sp>
        <p:nvSpPr>
          <p:cNvPr id="14" name="Rectangle 13"/>
          <p:cNvSpPr/>
          <p:nvPr/>
        </p:nvSpPr>
        <p:spPr bwMode="auto">
          <a:xfrm>
            <a:off x="1828800" y="2133600"/>
            <a:ext cx="1752600" cy="304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UNPOSTED GLI</a:t>
            </a:r>
            <a:endParaRPr kumimoji="0" lang="en-US" sz="1400" b="1" i="0" u="none" strike="noStrike" cap="none" normalizeH="0" baseline="0" dirty="0" smtClean="0">
              <a:ln>
                <a:noFill/>
              </a:ln>
              <a:solidFill>
                <a:schemeClr val="tx1"/>
              </a:solidFill>
              <a:effectLst/>
              <a:latin typeface="Times New Roman" pitchFamily="18" charset="0"/>
              <a:cs typeface="Arial" charset="0"/>
            </a:endParaRPr>
          </a:p>
        </p:txBody>
      </p:sp>
      <p:sp>
        <p:nvSpPr>
          <p:cNvPr id="15" name="Rectangle 14"/>
          <p:cNvSpPr/>
          <p:nvPr/>
        </p:nvSpPr>
        <p:spPr bwMode="auto">
          <a:xfrm>
            <a:off x="3962400" y="2133600"/>
            <a:ext cx="1752600" cy="304800"/>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Arial" charset="0"/>
              </a:rPr>
              <a:t>POSTED GLI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28682"/>
                                        </p:tgtEl>
                                        <p:attrNameLst>
                                          <p:attrName>style.visibility</p:attrName>
                                        </p:attrNameLst>
                                      </p:cBhvr>
                                      <p:to>
                                        <p:strVal val="visible"/>
                                      </p:to>
                                    </p:set>
                                    <p:animEffect transition="in" filter="checkerboard(across)">
                                      <p:cBhvr>
                                        <p:cTn id="11" dur="500"/>
                                        <p:tgtEl>
                                          <p:spTgt spid="28682"/>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heckerboard(across)">
                                      <p:cBhvr>
                                        <p:cTn id="15" dur="2000"/>
                                        <p:tgtEl>
                                          <p:spTgt spid="10"/>
                                        </p:tgtEl>
                                      </p:cBhvr>
                                    </p:animEffect>
                                  </p:childTnLst>
                                </p:cTn>
                              </p:par>
                            </p:childTnLst>
                          </p:cTn>
                        </p:par>
                        <p:par>
                          <p:cTn id="16" fill="hold">
                            <p:stCondLst>
                              <p:cond delay="3000"/>
                            </p:stCondLst>
                            <p:childTnLst>
                              <p:par>
                                <p:cTn id="17" presetID="8"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diamond(in)">
                                      <p:cBhvr>
                                        <p:cTn id="19" dur="2000"/>
                                        <p:tgtEl>
                                          <p:spTgt spid="14"/>
                                        </p:tgtEl>
                                      </p:cBhvr>
                                    </p:animEffect>
                                  </p:childTnLst>
                                </p:cTn>
                              </p:par>
                            </p:childTnLst>
                          </p:cTn>
                        </p:par>
                        <p:par>
                          <p:cTn id="20" fill="hold">
                            <p:stCondLst>
                              <p:cond delay="5000"/>
                            </p:stCondLst>
                            <p:childTnLst>
                              <p:par>
                                <p:cTn id="21" presetID="9"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ox(in)">
                                      <p:cBhvr>
                                        <p:cTn id="28" dur="500"/>
                                        <p:tgtEl>
                                          <p:spTgt spid="11"/>
                                        </p:tgtEl>
                                      </p:cBhvr>
                                    </p:animEffect>
                                  </p:childTnLst>
                                </p:cTn>
                              </p:par>
                            </p:childTnLst>
                          </p:cTn>
                        </p:par>
                        <p:par>
                          <p:cTn id="29" fill="hold">
                            <p:stCondLst>
                              <p:cond delay="500"/>
                            </p:stCondLst>
                            <p:childTnLst>
                              <p:par>
                                <p:cTn id="30" presetID="4" presetClass="entr" presetSubtype="16"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ox(in)">
                                      <p:cBhvr>
                                        <p:cTn id="32" dur="500"/>
                                        <p:tgtEl>
                                          <p:spTgt spid="15"/>
                                        </p:tgtEl>
                                      </p:cBhvr>
                                    </p:animEffect>
                                  </p:childTnLst>
                                </p:cTn>
                              </p:par>
                            </p:childTnLst>
                          </p:cTn>
                        </p:par>
                        <p:par>
                          <p:cTn id="33" fill="hold">
                            <p:stCondLst>
                              <p:cond delay="1000"/>
                            </p:stCondLst>
                            <p:childTnLst>
                              <p:par>
                                <p:cTn id="34" presetID="8" presetClass="entr" presetSubtype="1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diamond(in)">
                                      <p:cBhvr>
                                        <p:cTn id="3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2" grpId="0" animBg="1"/>
      <p:bldP spid="9" grpId="0" animBg="1"/>
      <p:bldP spid="10" grpId="0" animBg="1"/>
      <p:bldP spid="11" grpId="0" animBg="1"/>
      <p:bldP spid="12" grpId="0" animBg="1"/>
      <p:bldP spid="13" grpId="0" animBg="1"/>
      <p:bldP spid="14"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xfrm>
            <a:off x="457200" y="274638"/>
            <a:ext cx="8229600" cy="715962"/>
          </a:xfrm>
          <a:noFill/>
          <a:ln>
            <a:miter lim="800000"/>
            <a:headEnd/>
            <a:tailEnd/>
          </a:ln>
        </p:spPr>
        <p:txBody>
          <a:bodyPr vert="horz" wrap="square" lIns="91440" tIns="45720" rIns="91440" bIns="45720" numCol="1" anchor="t" anchorCtr="0" compatLnSpc="1">
            <a:prstTxWarp prst="textNoShape">
              <a:avLst/>
            </a:prstTxWarp>
          </a:bodyPr>
          <a:lstStyle/>
          <a:p>
            <a:pPr algn="l"/>
            <a:r>
              <a:rPr lang="en-US" b="1" dirty="0" smtClean="0"/>
              <a:t>CISTECH GLI Benefits</a:t>
            </a:r>
          </a:p>
        </p:txBody>
      </p:sp>
      <p:sp>
        <p:nvSpPr>
          <p:cNvPr id="4" name="Rectangle 3"/>
          <p:cNvSpPr/>
          <p:nvPr/>
        </p:nvSpPr>
        <p:spPr>
          <a:xfrm>
            <a:off x="228600" y="990600"/>
            <a:ext cx="8686800" cy="4801314"/>
          </a:xfrm>
          <a:prstGeom prst="rect">
            <a:avLst/>
          </a:prstGeom>
        </p:spPr>
        <p:txBody>
          <a:bodyPr wrap="square">
            <a:spAutoFit/>
          </a:bodyPr>
          <a:lstStyle/>
          <a:p>
            <a:pPr algn="l">
              <a:spcBef>
                <a:spcPct val="50000"/>
              </a:spcBef>
              <a:buBlip>
                <a:blip r:embed="rId2"/>
              </a:buBlip>
            </a:pPr>
            <a:r>
              <a:rPr lang="en-US" sz="1800" dirty="0">
                <a:solidFill>
                  <a:schemeClr val="tx2"/>
                </a:solidFill>
                <a:latin typeface="+mn-lt"/>
              </a:rPr>
              <a:t>Easy access with new Browser GLI Business Objects for Unposted and Posted GLI Transactions</a:t>
            </a:r>
          </a:p>
          <a:p>
            <a:pPr algn="l">
              <a:spcBef>
                <a:spcPct val="50000"/>
              </a:spcBef>
              <a:buBlip>
                <a:blip r:embed="rId2"/>
              </a:buBlip>
            </a:pPr>
            <a:r>
              <a:rPr lang="en-US" sz="1800" dirty="0">
                <a:solidFill>
                  <a:schemeClr val="tx2"/>
                </a:solidFill>
                <a:latin typeface="+mn-lt"/>
              </a:rPr>
              <a:t>The ability to review your Unassigned, Assigned, and any Invalid GLI Transactions in Browser</a:t>
            </a:r>
          </a:p>
          <a:p>
            <a:pPr algn="l">
              <a:spcBef>
                <a:spcPct val="50000"/>
              </a:spcBef>
              <a:buBlip>
                <a:blip r:embed="rId2"/>
              </a:buBlip>
            </a:pPr>
            <a:r>
              <a:rPr lang="en-US" sz="1800" dirty="0">
                <a:solidFill>
                  <a:schemeClr val="tx2"/>
                </a:solidFill>
                <a:latin typeface="+mn-lt"/>
              </a:rPr>
              <a:t>Review your GLI Transactions </a:t>
            </a:r>
            <a:r>
              <a:rPr lang="en-US" sz="1800" dirty="0">
                <a:solidFill>
                  <a:schemeClr val="tx2"/>
                </a:solidFill>
                <a:effectLst>
                  <a:outerShdw blurRad="38100" dist="38100" dir="2700000" algn="tl">
                    <a:srgbClr val="000000">
                      <a:alpha val="43137"/>
                    </a:srgbClr>
                  </a:outerShdw>
                </a:effectLst>
                <a:latin typeface="+mn-lt"/>
              </a:rPr>
              <a:t>BEFORE</a:t>
            </a:r>
            <a:r>
              <a:rPr lang="en-US" sz="1800" dirty="0">
                <a:solidFill>
                  <a:schemeClr val="tx2"/>
                </a:solidFill>
                <a:latin typeface="+mn-lt"/>
              </a:rPr>
              <a:t> they are </a:t>
            </a:r>
            <a:r>
              <a:rPr lang="en-US" sz="1800" dirty="0" smtClean="0">
                <a:solidFill>
                  <a:schemeClr val="tx2"/>
                </a:solidFill>
                <a:latin typeface="+mn-lt"/>
              </a:rPr>
              <a:t>booked – question variances and high dollar amounts that might be in error before they are booked to your Ledger</a:t>
            </a:r>
            <a:endParaRPr lang="en-US" sz="1800" dirty="0">
              <a:solidFill>
                <a:schemeClr val="tx2"/>
              </a:solidFill>
              <a:latin typeface="+mn-lt"/>
            </a:endParaRPr>
          </a:p>
          <a:p>
            <a:pPr algn="l">
              <a:spcBef>
                <a:spcPct val="50000"/>
              </a:spcBef>
              <a:buBlip>
                <a:blip r:embed="rId2"/>
              </a:buBlip>
            </a:pPr>
            <a:r>
              <a:rPr lang="en-US" sz="1800" dirty="0">
                <a:solidFill>
                  <a:schemeClr val="tx2"/>
                </a:solidFill>
                <a:latin typeface="+mn-lt"/>
              </a:rPr>
              <a:t>The ability to review GLI Detail that has been posted to your XA General </a:t>
            </a:r>
            <a:r>
              <a:rPr lang="en-US" sz="1800" dirty="0" smtClean="0">
                <a:solidFill>
                  <a:schemeClr val="tx2"/>
                </a:solidFill>
                <a:latin typeface="+mn-lt"/>
              </a:rPr>
              <a:t>Ledger – detail to quickly support Summary GL Entries from REP, COM, IM, and PC&amp;C.</a:t>
            </a:r>
            <a:endParaRPr lang="en-US" sz="1800" dirty="0">
              <a:solidFill>
                <a:schemeClr val="tx2"/>
              </a:solidFill>
              <a:latin typeface="+mn-lt"/>
            </a:endParaRPr>
          </a:p>
          <a:p>
            <a:pPr algn="l">
              <a:spcBef>
                <a:spcPct val="50000"/>
              </a:spcBef>
              <a:buBlip>
                <a:blip r:embed="rId2"/>
              </a:buBlip>
            </a:pPr>
            <a:r>
              <a:rPr lang="en-US" sz="1800" dirty="0">
                <a:solidFill>
                  <a:schemeClr val="tx2"/>
                </a:solidFill>
                <a:latin typeface="+mn-lt"/>
              </a:rPr>
              <a:t>Capturing the </a:t>
            </a:r>
            <a:r>
              <a:rPr lang="en-US" sz="1800" i="1" u="sng" dirty="0">
                <a:solidFill>
                  <a:schemeClr val="tx2"/>
                </a:solidFill>
                <a:effectLst>
                  <a:outerShdw blurRad="38100" dist="38100" dir="2700000" algn="tl">
                    <a:srgbClr val="C0C0C0"/>
                  </a:outerShdw>
                </a:effectLst>
                <a:latin typeface="+mn-lt"/>
              </a:rPr>
              <a:t>Exact Journal</a:t>
            </a:r>
            <a:r>
              <a:rPr lang="en-US" sz="1800" dirty="0">
                <a:solidFill>
                  <a:schemeClr val="tx2"/>
                </a:solidFill>
                <a:latin typeface="+mn-lt"/>
              </a:rPr>
              <a:t> with the Posted GLI Detail  </a:t>
            </a:r>
          </a:p>
          <a:p>
            <a:pPr algn="l">
              <a:spcBef>
                <a:spcPct val="50000"/>
              </a:spcBef>
              <a:buBlip>
                <a:blip r:embed="rId2"/>
              </a:buBlip>
            </a:pPr>
            <a:r>
              <a:rPr lang="en-US" sz="1800" dirty="0">
                <a:solidFill>
                  <a:schemeClr val="tx2"/>
                </a:solidFill>
                <a:latin typeface="+mn-lt"/>
              </a:rPr>
              <a:t>Pre-Packaged Views/Subsets/Sorts for managing your GLI Detail eliminate ‘data mining’ during Month-end and Audits</a:t>
            </a:r>
          </a:p>
          <a:p>
            <a:pPr algn="l">
              <a:spcBef>
                <a:spcPct val="50000"/>
              </a:spcBef>
              <a:buBlip>
                <a:blip r:embed="rId2"/>
              </a:buBlip>
            </a:pPr>
            <a:r>
              <a:rPr lang="en-US" sz="1800" dirty="0" err="1" smtClean="0">
                <a:solidFill>
                  <a:schemeClr val="tx2"/>
                </a:solidFill>
                <a:latin typeface="+mn-lt"/>
              </a:rPr>
              <a:t>Sarbox</a:t>
            </a:r>
            <a:r>
              <a:rPr lang="en-US" sz="1800" dirty="0" smtClean="0">
                <a:solidFill>
                  <a:schemeClr val="tx2"/>
                </a:solidFill>
                <a:latin typeface="+mn-lt"/>
              </a:rPr>
              <a:t> Compliance, </a:t>
            </a:r>
            <a:r>
              <a:rPr lang="en-US" sz="1800" dirty="0">
                <a:solidFill>
                  <a:schemeClr val="tx2"/>
                </a:solidFill>
                <a:latin typeface="+mn-lt"/>
              </a:rPr>
              <a:t>and Audit support </a:t>
            </a:r>
            <a:r>
              <a:rPr lang="en-US" sz="1800" dirty="0" smtClean="0">
                <a:solidFill>
                  <a:schemeClr val="tx2"/>
                </a:solidFill>
                <a:latin typeface="+mn-lt"/>
              </a:rPr>
              <a:t>for AM with </a:t>
            </a:r>
            <a:r>
              <a:rPr lang="en-US" sz="1800" dirty="0">
                <a:solidFill>
                  <a:schemeClr val="tx2"/>
                </a:solidFill>
                <a:latin typeface="+mn-lt"/>
              </a:rPr>
              <a:t>Cistech </a:t>
            </a:r>
            <a:r>
              <a:rPr lang="en-US" sz="1800" dirty="0" smtClean="0">
                <a:solidFill>
                  <a:schemeClr val="tx2"/>
                </a:solidFill>
                <a:latin typeface="+mn-lt"/>
              </a:rPr>
              <a:t>GLI – a User Benefit for IFM.</a:t>
            </a:r>
            <a:endParaRPr lang="en-US" sz="1800" dirty="0">
              <a:latin typeface="+mn-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bwMode="auto">
          <a:xfrm>
            <a:off x="1219200" y="0"/>
            <a:ext cx="3810000" cy="1143000"/>
          </a:xfrm>
          <a:noFill/>
          <a:ln>
            <a:miter lim="800000"/>
            <a:headEnd/>
            <a:tailEnd/>
          </a:ln>
        </p:spPr>
        <p:txBody>
          <a:bodyPr vert="horz" wrap="square" lIns="91440" tIns="45720" rIns="91440" bIns="45720" numCol="1" anchor="t" anchorCtr="0" compatLnSpc="1">
            <a:prstTxWarp prst="textNoShape">
              <a:avLst/>
            </a:prstTxWarp>
          </a:bodyPr>
          <a:lstStyle/>
          <a:p>
            <a:pPr algn="l"/>
            <a:r>
              <a:rPr lang="en-US" sz="3600" b="1" dirty="0" smtClean="0">
                <a:solidFill>
                  <a:schemeClr val="tx1"/>
                </a:solidFill>
              </a:rPr>
              <a:t>CISTECH GLI Flow</a:t>
            </a:r>
            <a:endParaRPr lang="en-US" sz="3600" dirty="0" smtClean="0">
              <a:solidFill>
                <a:schemeClr val="tx1"/>
              </a:solidFill>
            </a:endParaRPr>
          </a:p>
        </p:txBody>
      </p:sp>
      <p:sp>
        <p:nvSpPr>
          <p:cNvPr id="4" name="Slide Number Placeholder 3"/>
          <p:cNvSpPr>
            <a:spLocks noGrp="1"/>
          </p:cNvSpPr>
          <p:nvPr>
            <p:ph type="sldNum" sz="quarter" idx="10"/>
          </p:nvPr>
        </p:nvSpPr>
        <p:spPr>
          <a:xfrm>
            <a:off x="192088" y="6553200"/>
            <a:ext cx="674687" cy="228600"/>
          </a:xfrm>
        </p:spPr>
        <p:txBody>
          <a:bodyPr/>
          <a:lstStyle/>
          <a:p>
            <a:fld id="{AB51D826-BF6F-4A85-B159-95DC42477E1E}" type="slidenum">
              <a:rPr lang="en-US"/>
              <a:pPr/>
              <a:t>22</a:t>
            </a:fld>
            <a:endParaRPr lang="en-US"/>
          </a:p>
        </p:txBody>
      </p:sp>
      <p:sp>
        <p:nvSpPr>
          <p:cNvPr id="5" name="Footer Placeholder 4"/>
          <p:cNvSpPr>
            <a:spLocks noGrp="1"/>
          </p:cNvSpPr>
          <p:nvPr>
            <p:ph type="ftr" sz="quarter" idx="11"/>
          </p:nvPr>
        </p:nvSpPr>
        <p:spPr>
          <a:xfrm>
            <a:off x="958850" y="6553200"/>
            <a:ext cx="3352800" cy="228600"/>
          </a:xfrm>
        </p:spPr>
        <p:txBody>
          <a:bodyPr/>
          <a:lstStyle/>
          <a:p>
            <a:r>
              <a:rPr lang="en-US"/>
              <a:t>Copyright © 2001-2007 Infor Global Solutions</a:t>
            </a:r>
          </a:p>
        </p:txBody>
      </p:sp>
      <p:sp>
        <p:nvSpPr>
          <p:cNvPr id="6" name="Rectangle 2"/>
          <p:cNvSpPr txBox="1">
            <a:spLocks noChangeArrowheads="1"/>
          </p:cNvSpPr>
          <p:nvPr/>
        </p:nvSpPr>
        <p:spPr>
          <a:xfrm>
            <a:off x="625475" y="288925"/>
            <a:ext cx="8291513" cy="762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400" b="0" i="0" u="none" strike="noStrike" kern="0" cap="none" spc="0" normalizeH="0" baseline="0" noProof="0" dirty="0">
              <a:ln>
                <a:noFill/>
              </a:ln>
              <a:solidFill>
                <a:schemeClr val="tx2"/>
              </a:solidFill>
              <a:effectLst/>
              <a:uLnTx/>
              <a:uFillTx/>
              <a:latin typeface="+mj-lt"/>
              <a:ea typeface="+mj-ea"/>
              <a:cs typeface="+mj-cs"/>
            </a:endParaRPr>
          </a:p>
        </p:txBody>
      </p:sp>
      <p:pic>
        <p:nvPicPr>
          <p:cNvPr id="7" name="Picture 4"/>
          <p:cNvPicPr>
            <a:picLocks noChangeAspect="1" noChangeArrowheads="1"/>
          </p:cNvPicPr>
          <p:nvPr/>
        </p:nvPicPr>
        <p:blipFill>
          <a:blip r:embed="rId2"/>
          <a:srcRect/>
          <a:stretch>
            <a:fillRect/>
          </a:stretch>
        </p:blipFill>
        <p:spPr bwMode="auto">
          <a:xfrm>
            <a:off x="1295400" y="971550"/>
            <a:ext cx="7848600" cy="5886450"/>
          </a:xfrm>
          <a:prstGeom prst="rect">
            <a:avLst/>
          </a:prstGeom>
          <a:noFill/>
          <a:ln w="38100" algn="ctr">
            <a:noFill/>
            <a:miter lim="800000"/>
            <a:headEnd/>
            <a:tailEnd/>
          </a:ln>
          <a:effectLst/>
        </p:spPr>
      </p:pic>
      <p:sp>
        <p:nvSpPr>
          <p:cNvPr id="8" name="AutoShape 5"/>
          <p:cNvSpPr>
            <a:spLocks noChangeArrowheads="1"/>
          </p:cNvSpPr>
          <p:nvPr/>
        </p:nvSpPr>
        <p:spPr bwMode="auto">
          <a:xfrm>
            <a:off x="3886200" y="1752600"/>
            <a:ext cx="2209800" cy="685800"/>
          </a:xfrm>
          <a:prstGeom prst="roundRect">
            <a:avLst>
              <a:gd name="adj" fmla="val 16667"/>
            </a:avLst>
          </a:prstGeom>
          <a:noFill/>
          <a:ln w="57150" algn="ctr">
            <a:solidFill>
              <a:schemeClr val="tx2"/>
            </a:solidFill>
            <a:round/>
            <a:headEnd/>
            <a:tailEnd/>
          </a:ln>
          <a:effectLst/>
        </p:spPr>
        <p:txBody>
          <a:bodyPr anchor="ctr">
            <a:spAutoFit/>
          </a:bodyPr>
          <a:lstStyle/>
          <a:p>
            <a:endParaRPr lang="en-US"/>
          </a:p>
        </p:txBody>
      </p:sp>
      <p:sp>
        <p:nvSpPr>
          <p:cNvPr id="9" name="AutoShape 8"/>
          <p:cNvSpPr>
            <a:spLocks noChangeArrowheads="1"/>
          </p:cNvSpPr>
          <p:nvPr/>
        </p:nvSpPr>
        <p:spPr bwMode="auto">
          <a:xfrm>
            <a:off x="2179638" y="3273425"/>
            <a:ext cx="3814762" cy="1225550"/>
          </a:xfrm>
          <a:prstGeom prst="flowChartPredefinedProcess">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r>
              <a:rPr lang="en-US" b="1" dirty="0">
                <a:solidFill>
                  <a:schemeClr val="bg1"/>
                </a:solidFill>
                <a:effectLst>
                  <a:outerShdw blurRad="38100" dist="38100" dir="2700000" algn="tl">
                    <a:srgbClr val="000000"/>
                  </a:outerShdw>
                </a:effectLst>
              </a:rPr>
              <a:t>Create GL Entries</a:t>
            </a:r>
          </a:p>
          <a:p>
            <a:r>
              <a:rPr lang="en-US" b="1" dirty="0">
                <a:solidFill>
                  <a:schemeClr val="bg1"/>
                </a:solidFill>
                <a:effectLst>
                  <a:outerShdw blurRad="38100" dist="38100" dir="2700000" algn="tl">
                    <a:srgbClr val="000000"/>
                  </a:outerShdw>
                </a:effectLst>
              </a:rPr>
              <a:t>IM, COM, or PC&amp;C </a:t>
            </a:r>
          </a:p>
          <a:p>
            <a:r>
              <a:rPr lang="en-US" b="1" dirty="0" smtClean="0">
                <a:solidFill>
                  <a:schemeClr val="bg1"/>
                </a:solidFill>
                <a:effectLst>
                  <a:outerShdw blurRad="38100" dist="38100" dir="2700000" algn="tl">
                    <a:srgbClr val="000000"/>
                  </a:outerShdw>
                </a:effectLst>
              </a:rPr>
              <a:t>Process</a:t>
            </a:r>
            <a:endParaRPr lang="en-US" b="1" dirty="0">
              <a:solidFill>
                <a:schemeClr val="bg1"/>
              </a:solidFill>
              <a:effectLst>
                <a:outerShdw blurRad="38100" dist="38100" dir="2700000" algn="tl">
                  <a:srgbClr val="000000"/>
                </a:outerShdw>
              </a:effectLst>
            </a:endParaRPr>
          </a:p>
        </p:txBody>
      </p:sp>
      <p:sp>
        <p:nvSpPr>
          <p:cNvPr id="16" name="AutoShape 15"/>
          <p:cNvSpPr>
            <a:spLocks noChangeArrowheads="1"/>
          </p:cNvSpPr>
          <p:nvPr/>
        </p:nvSpPr>
        <p:spPr bwMode="auto">
          <a:xfrm>
            <a:off x="2133600" y="4724400"/>
            <a:ext cx="1709738" cy="1039356"/>
          </a:xfrm>
          <a:prstGeom prst="flowChartMagneticDisk">
            <a:avLst/>
          </a:prstGeom>
          <a:ln>
            <a:headEnd/>
            <a:tailEnd/>
          </a:ln>
        </p:spPr>
        <p:style>
          <a:lnRef idx="3">
            <a:schemeClr val="lt1"/>
          </a:lnRef>
          <a:fillRef idx="1">
            <a:schemeClr val="accent2"/>
          </a:fillRef>
          <a:effectRef idx="1">
            <a:schemeClr val="accent2"/>
          </a:effectRef>
          <a:fontRef idx="minor">
            <a:schemeClr val="lt1"/>
          </a:fontRef>
        </p:style>
        <p:txBody>
          <a:bodyPr wrap="square" anchor="ctr">
            <a:spAutoFit/>
          </a:bodyPr>
          <a:lstStyle/>
          <a:p>
            <a:r>
              <a:rPr lang="en-US"/>
              <a:t>TEMGEN</a:t>
            </a:r>
          </a:p>
          <a:p>
            <a:r>
              <a:rPr lang="en-US"/>
              <a:t>Posted GL</a:t>
            </a:r>
          </a:p>
        </p:txBody>
      </p:sp>
      <p:sp>
        <p:nvSpPr>
          <p:cNvPr id="18" name="AutoShape 17"/>
          <p:cNvSpPr>
            <a:spLocks noChangeArrowheads="1"/>
          </p:cNvSpPr>
          <p:nvPr/>
        </p:nvSpPr>
        <p:spPr bwMode="auto">
          <a:xfrm>
            <a:off x="4343400" y="4724400"/>
            <a:ext cx="1676400" cy="1039356"/>
          </a:xfrm>
          <a:prstGeom prst="flowChartMagneticDisk">
            <a:avLst/>
          </a:prstGeom>
          <a:ln>
            <a:headEnd/>
            <a:tailEnd/>
          </a:ln>
        </p:spPr>
        <p:style>
          <a:lnRef idx="3">
            <a:schemeClr val="lt1"/>
          </a:lnRef>
          <a:fillRef idx="1">
            <a:schemeClr val="accent2"/>
          </a:fillRef>
          <a:effectRef idx="1">
            <a:schemeClr val="accent2"/>
          </a:effectRef>
          <a:fontRef idx="minor">
            <a:schemeClr val="lt1"/>
          </a:fontRef>
        </p:style>
        <p:txBody>
          <a:bodyPr wrap="square" anchor="ctr">
            <a:spAutoFit/>
          </a:bodyPr>
          <a:lstStyle/>
          <a:p>
            <a:r>
              <a:rPr lang="en-US" dirty="0"/>
              <a:t>YAA7REP</a:t>
            </a:r>
          </a:p>
          <a:p>
            <a:r>
              <a:rPr lang="en-US" dirty="0" smtClean="0"/>
              <a:t>Posted GL Lines</a:t>
            </a:r>
            <a:endParaRPr lang="en-US" dirty="0"/>
          </a:p>
        </p:txBody>
      </p:sp>
      <p:sp>
        <p:nvSpPr>
          <p:cNvPr id="20" name="AutoShape 19"/>
          <p:cNvSpPr>
            <a:spLocks noChangeArrowheads="1"/>
          </p:cNvSpPr>
          <p:nvPr/>
        </p:nvSpPr>
        <p:spPr bwMode="auto">
          <a:xfrm>
            <a:off x="1219200" y="3200400"/>
            <a:ext cx="6248400" cy="1384995"/>
          </a:xfrm>
          <a:prstGeom prst="flowChartPredefinedProcess">
            <a:avLst/>
          </a:prstGeom>
          <a:solidFill>
            <a:schemeClr val="tx2"/>
          </a:solidFill>
          <a:ln w="38100" algn="ctr">
            <a:solidFill>
              <a:schemeClr val="accent1"/>
            </a:solidFill>
            <a:miter lim="800000"/>
            <a:headEnd/>
            <a:tailEnd/>
          </a:ln>
          <a:effectLst/>
        </p:spPr>
        <p:txBody>
          <a:bodyPr wrap="square" anchor="ctr">
            <a:spAutoFit/>
          </a:bodyPr>
          <a:lstStyle/>
          <a:p>
            <a:r>
              <a:rPr lang="en-US" b="1" dirty="0">
                <a:latin typeface="+mn-lt"/>
              </a:rPr>
              <a:t>CISTECH Trigger Programs</a:t>
            </a:r>
          </a:p>
          <a:p>
            <a:r>
              <a:rPr lang="en-US" b="1" dirty="0">
                <a:latin typeface="+mn-lt"/>
              </a:rPr>
              <a:t> update the Posted GLI Detail</a:t>
            </a:r>
          </a:p>
          <a:p>
            <a:r>
              <a:rPr lang="en-US" b="1" dirty="0">
                <a:latin typeface="+mn-lt"/>
              </a:rPr>
              <a:t>Files when you “Create GL Entries”. This insures the EXACT detail is</a:t>
            </a:r>
          </a:p>
          <a:p>
            <a:r>
              <a:rPr lang="en-US" b="1" dirty="0">
                <a:latin typeface="+mn-lt"/>
              </a:rPr>
              <a:t> captured and available to support your entries Summary or Detail Journals!</a:t>
            </a:r>
          </a:p>
        </p:txBody>
      </p:sp>
      <p:cxnSp>
        <p:nvCxnSpPr>
          <p:cNvPr id="22" name="Straight Arrow Connector 21"/>
          <p:cNvCxnSpPr/>
          <p:nvPr/>
        </p:nvCxnSpPr>
        <p:spPr bwMode="auto">
          <a:xfrm>
            <a:off x="2133600" y="2286000"/>
            <a:ext cx="2057400" cy="990600"/>
          </a:xfrm>
          <a:prstGeom prst="straightConnector1">
            <a:avLst/>
          </a:prstGeom>
          <a:solidFill>
            <a:schemeClr val="accent1"/>
          </a:solidFill>
          <a:ln w="38100" cap="flat" cmpd="sng" algn="ctr">
            <a:solidFill>
              <a:srgbClr val="0070C0"/>
            </a:solidFill>
            <a:prstDash val="solid"/>
            <a:round/>
            <a:headEnd type="none" w="med" len="med"/>
            <a:tailEnd type="arrow"/>
          </a:ln>
          <a:effectLst/>
        </p:spPr>
      </p:cxnSp>
      <p:cxnSp>
        <p:nvCxnSpPr>
          <p:cNvPr id="25" name="Straight Arrow Connector 24"/>
          <p:cNvCxnSpPr>
            <a:stCxn id="9" idx="0"/>
          </p:cNvCxnSpPr>
          <p:nvPr/>
        </p:nvCxnSpPr>
        <p:spPr bwMode="auto">
          <a:xfrm rot="5400000" flipH="1" flipV="1">
            <a:off x="3950097" y="2422923"/>
            <a:ext cx="987425" cy="713581"/>
          </a:xfrm>
          <a:prstGeom prst="straightConnector1">
            <a:avLst/>
          </a:prstGeom>
          <a:solidFill>
            <a:schemeClr val="accent1"/>
          </a:solidFill>
          <a:ln w="38100" cap="flat" cmpd="sng" algn="ctr">
            <a:solidFill>
              <a:srgbClr val="0070C0"/>
            </a:solidFill>
            <a:prstDash val="solid"/>
            <a:round/>
            <a:headEnd type="none" w="med" len="med"/>
            <a:tailEnd type="arrow"/>
          </a:ln>
          <a:effectLst/>
        </p:spPr>
      </p:cxnSp>
      <p:sp>
        <p:nvSpPr>
          <p:cNvPr id="26" name="Rounded Rectangle 25"/>
          <p:cNvSpPr/>
          <p:nvPr/>
        </p:nvSpPr>
        <p:spPr bwMode="auto">
          <a:xfrm>
            <a:off x="1447800" y="1828800"/>
            <a:ext cx="914400" cy="533400"/>
          </a:xfrm>
          <a:prstGeom prst="roundRect">
            <a:avLst/>
          </a:prstGeom>
          <a:noFill/>
          <a:ln w="381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Times New Roman" pitchFamily="18" charset="0"/>
              <a:cs typeface="Arial" charset="0"/>
            </a:endParaRPr>
          </a:p>
        </p:txBody>
      </p:sp>
      <p:sp>
        <p:nvSpPr>
          <p:cNvPr id="29" name="Down Arrow 28"/>
          <p:cNvSpPr/>
          <p:nvPr/>
        </p:nvSpPr>
        <p:spPr bwMode="auto">
          <a:xfrm>
            <a:off x="2819400" y="4495800"/>
            <a:ext cx="381000" cy="533400"/>
          </a:xfrm>
          <a:prstGeom prst="down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Times New Roman" pitchFamily="18" charset="0"/>
              <a:cs typeface="Arial" charset="0"/>
            </a:endParaRPr>
          </a:p>
        </p:txBody>
      </p:sp>
      <p:sp>
        <p:nvSpPr>
          <p:cNvPr id="30" name="Down Arrow 29"/>
          <p:cNvSpPr/>
          <p:nvPr/>
        </p:nvSpPr>
        <p:spPr bwMode="auto">
          <a:xfrm>
            <a:off x="5029200" y="4495800"/>
            <a:ext cx="381000" cy="533400"/>
          </a:xfrm>
          <a:prstGeom prst="down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Times New Roman" pitchFamily="18" charset="0"/>
              <a:cs typeface="Arial" charset="0"/>
            </a:endParaRPr>
          </a:p>
        </p:txBody>
      </p:sp>
      <p:sp>
        <p:nvSpPr>
          <p:cNvPr id="31" name="Rounded Rectangle 30"/>
          <p:cNvSpPr/>
          <p:nvPr/>
        </p:nvSpPr>
        <p:spPr bwMode="auto">
          <a:xfrm>
            <a:off x="2286000" y="1828800"/>
            <a:ext cx="838200" cy="533400"/>
          </a:xfrm>
          <a:prstGeom prst="roundRect">
            <a:avLst/>
          </a:prstGeom>
          <a:no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Times New Roman" pitchFamily="18" charset="0"/>
              <a:cs typeface="Arial" charset="0"/>
            </a:endParaRPr>
          </a:p>
        </p:txBody>
      </p:sp>
      <p:cxnSp>
        <p:nvCxnSpPr>
          <p:cNvPr id="33" name="Straight Arrow Connector 32"/>
          <p:cNvCxnSpPr>
            <a:stCxn id="31" idx="2"/>
          </p:cNvCxnSpPr>
          <p:nvPr/>
        </p:nvCxnSpPr>
        <p:spPr bwMode="auto">
          <a:xfrm rot="16200000" flipH="1">
            <a:off x="2990850" y="2076450"/>
            <a:ext cx="914400" cy="1485900"/>
          </a:xfrm>
          <a:prstGeom prst="straightConnector1">
            <a:avLst/>
          </a:prstGeom>
          <a:solidFill>
            <a:schemeClr val="accent1"/>
          </a:solidFill>
          <a:ln w="38100" cap="flat" cmpd="sng" algn="ctr">
            <a:solidFill>
              <a:srgbClr val="0070C0"/>
            </a:solidFill>
            <a:prstDash val="solid"/>
            <a:round/>
            <a:headEnd type="none" w="med" len="med"/>
            <a:tailEnd type="arrow"/>
          </a:ln>
          <a:effectLst/>
        </p:spPr>
      </p:cxnSp>
      <p:cxnSp>
        <p:nvCxnSpPr>
          <p:cNvPr id="36" name="Straight Arrow Connector 35"/>
          <p:cNvCxnSpPr/>
          <p:nvPr/>
        </p:nvCxnSpPr>
        <p:spPr bwMode="auto">
          <a:xfrm rot="5400000" flipH="1" flipV="1">
            <a:off x="3619500" y="2781300"/>
            <a:ext cx="990600" cy="1588"/>
          </a:xfrm>
          <a:prstGeom prst="straightConnector1">
            <a:avLst/>
          </a:prstGeom>
          <a:solidFill>
            <a:schemeClr val="accent1"/>
          </a:solidFill>
          <a:ln w="38100" cap="flat" cmpd="sng" algn="ctr">
            <a:solidFill>
              <a:srgbClr val="0070C0"/>
            </a:solidFill>
            <a:prstDash val="solid"/>
            <a:round/>
            <a:headEnd type="none" w="med" len="med"/>
            <a:tailEnd type="arrow"/>
          </a:ln>
          <a:effectLst/>
        </p:spPr>
      </p:cxnSp>
      <p:sp>
        <p:nvSpPr>
          <p:cNvPr id="37" name="Rounded Rectangle 36"/>
          <p:cNvSpPr/>
          <p:nvPr/>
        </p:nvSpPr>
        <p:spPr bwMode="auto">
          <a:xfrm>
            <a:off x="3124200" y="1828800"/>
            <a:ext cx="762000" cy="533400"/>
          </a:xfrm>
          <a:prstGeom prst="roundRect">
            <a:avLst/>
          </a:prstGeom>
          <a:no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Times New Roman" pitchFamily="18" charset="0"/>
              <a:cs typeface="Arial" charset="0"/>
            </a:endParaRPr>
          </a:p>
        </p:txBody>
      </p:sp>
      <p:cxnSp>
        <p:nvCxnSpPr>
          <p:cNvPr id="40" name="Straight Arrow Connector 39"/>
          <p:cNvCxnSpPr>
            <a:stCxn id="37" idx="2"/>
            <a:endCxn id="9" idx="0"/>
          </p:cNvCxnSpPr>
          <p:nvPr/>
        </p:nvCxnSpPr>
        <p:spPr bwMode="auto">
          <a:xfrm rot="16200000" flipH="1">
            <a:off x="3340497" y="2526902"/>
            <a:ext cx="911225" cy="581819"/>
          </a:xfrm>
          <a:prstGeom prst="straightConnector1">
            <a:avLst/>
          </a:prstGeom>
          <a:solidFill>
            <a:schemeClr val="accent1"/>
          </a:solidFill>
          <a:ln w="38100" cap="flat" cmpd="sng" algn="ctr">
            <a:solidFill>
              <a:srgbClr val="0070C0"/>
            </a:solidFill>
            <a:prstDash val="solid"/>
            <a:round/>
            <a:headEnd type="none" w="med" len="med"/>
            <a:tailEnd type="arrow"/>
          </a:ln>
          <a:effectLst/>
        </p:spPr>
      </p:cxnSp>
      <p:cxnSp>
        <p:nvCxnSpPr>
          <p:cNvPr id="42" name="Straight Arrow Connector 41"/>
          <p:cNvCxnSpPr>
            <a:stCxn id="9" idx="0"/>
          </p:cNvCxnSpPr>
          <p:nvPr/>
        </p:nvCxnSpPr>
        <p:spPr bwMode="auto">
          <a:xfrm rot="5400000" flipH="1" flipV="1">
            <a:off x="4254897" y="2118123"/>
            <a:ext cx="987425" cy="1323181"/>
          </a:xfrm>
          <a:prstGeom prst="straightConnector1">
            <a:avLst/>
          </a:prstGeom>
          <a:solidFill>
            <a:schemeClr val="accent1"/>
          </a:solidFill>
          <a:ln w="38100" cap="flat" cmpd="sng" algn="ctr">
            <a:solidFill>
              <a:srgbClr val="0070C0"/>
            </a:solidFill>
            <a:prstDash val="solid"/>
            <a:round/>
            <a:headEnd type="none" w="med" len="med"/>
            <a:tailEnd type="arrow"/>
          </a:ln>
          <a:effectLst/>
        </p:spPr>
      </p:cxnSp>
      <p:sp>
        <p:nvSpPr>
          <p:cNvPr id="43" name="Rounded Rectangle 42"/>
          <p:cNvSpPr/>
          <p:nvPr/>
        </p:nvSpPr>
        <p:spPr bwMode="auto">
          <a:xfrm>
            <a:off x="3505200" y="6019800"/>
            <a:ext cx="1600200" cy="304800"/>
          </a:xfrm>
          <a:prstGeom prst="roundRect">
            <a:avLst/>
          </a:prstGeom>
          <a:no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Times New Roman" pitchFamily="18"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checkerboard(across)">
                                      <p:cBhvr>
                                        <p:cTn id="11" dur="500"/>
                                        <p:tgtEl>
                                          <p:spTgt spid="43"/>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linds(horizontal)">
                                      <p:cBhvr>
                                        <p:cTn id="15" dur="500"/>
                                        <p:tgtEl>
                                          <p:spTgt spid="26"/>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linds(horizontal)">
                                      <p:cBhvr>
                                        <p:cTn id="19" dur="500"/>
                                        <p:tgtEl>
                                          <p:spTgt spid="22"/>
                                        </p:tgtEl>
                                      </p:cBhvr>
                                    </p:animEffect>
                                  </p:childTnLst>
                                </p:cTn>
                              </p:par>
                            </p:childTnLst>
                          </p:cTn>
                        </p:par>
                        <p:par>
                          <p:cTn id="20" fill="hold">
                            <p:stCondLst>
                              <p:cond delay="2000"/>
                            </p:stCondLst>
                            <p:childTnLst>
                              <p:par>
                                <p:cTn id="21" presetID="3" presetClass="entr" presetSubtype="10"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linds(horizont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xit" presetSubtype="10" fill="hold" grpId="1" nodeType="clickEffect">
                                  <p:stCondLst>
                                    <p:cond delay="0"/>
                                  </p:stCondLst>
                                  <p:childTnLst>
                                    <p:animEffect transition="out" filter="blinds(horizontal)">
                                      <p:cBhvr>
                                        <p:cTn id="27" dur="500"/>
                                        <p:tgtEl>
                                          <p:spTgt spid="26"/>
                                        </p:tgtEl>
                                      </p:cBhvr>
                                    </p:animEffect>
                                    <p:set>
                                      <p:cBhvr>
                                        <p:cTn id="28" dur="1" fill="hold">
                                          <p:stCondLst>
                                            <p:cond delay="499"/>
                                          </p:stCondLst>
                                        </p:cTn>
                                        <p:tgtEl>
                                          <p:spTgt spid="26"/>
                                        </p:tgtEl>
                                        <p:attrNameLst>
                                          <p:attrName>style.visibility</p:attrName>
                                        </p:attrNameLst>
                                      </p:cBhvr>
                                      <p:to>
                                        <p:strVal val="hidden"/>
                                      </p:to>
                                    </p:set>
                                  </p:childTnLst>
                                </p:cTn>
                              </p:par>
                              <p:par>
                                <p:cTn id="29" presetID="3" presetClass="exit" presetSubtype="10" fill="hold" nodeType="withEffect">
                                  <p:stCondLst>
                                    <p:cond delay="0"/>
                                  </p:stCondLst>
                                  <p:childTnLst>
                                    <p:animEffect transition="out" filter="blinds(horizontal)">
                                      <p:cBhvr>
                                        <p:cTn id="30" dur="500"/>
                                        <p:tgtEl>
                                          <p:spTgt spid="22"/>
                                        </p:tgtEl>
                                      </p:cBhvr>
                                    </p:animEffect>
                                    <p:set>
                                      <p:cBhvr>
                                        <p:cTn id="31" dur="1" fill="hold">
                                          <p:stCondLst>
                                            <p:cond delay="499"/>
                                          </p:stCondLst>
                                        </p:cTn>
                                        <p:tgtEl>
                                          <p:spTgt spid="22"/>
                                        </p:tgtEl>
                                        <p:attrNameLst>
                                          <p:attrName>style.visibility</p:attrName>
                                        </p:attrNameLst>
                                      </p:cBhvr>
                                      <p:to>
                                        <p:strVal val="hidden"/>
                                      </p:to>
                                    </p:set>
                                  </p:childTnLst>
                                </p:cTn>
                              </p:par>
                              <p:par>
                                <p:cTn id="32" presetID="3" presetClass="exit" presetSubtype="10" fill="hold" nodeType="withEffect">
                                  <p:stCondLst>
                                    <p:cond delay="0"/>
                                  </p:stCondLst>
                                  <p:childTnLst>
                                    <p:animEffect transition="out" filter="blinds(horizontal)">
                                      <p:cBhvr>
                                        <p:cTn id="33" dur="500"/>
                                        <p:tgtEl>
                                          <p:spTgt spid="25"/>
                                        </p:tgtEl>
                                      </p:cBhvr>
                                    </p:animEffect>
                                    <p:set>
                                      <p:cBhvr>
                                        <p:cTn id="34" dur="1" fill="hold">
                                          <p:stCondLst>
                                            <p:cond delay="499"/>
                                          </p:stCondLst>
                                        </p:cTn>
                                        <p:tgtEl>
                                          <p:spTgt spid="25"/>
                                        </p:tgtEl>
                                        <p:attrNameLst>
                                          <p:attrName>style.visibility</p:attrName>
                                        </p:attrNameLst>
                                      </p:cBhvr>
                                      <p:to>
                                        <p:strVal val="hidden"/>
                                      </p:to>
                                    </p:set>
                                  </p:childTnLst>
                                </p:cTn>
                              </p:par>
                            </p:childTnLst>
                          </p:cTn>
                        </p:par>
                        <p:par>
                          <p:cTn id="35" fill="hold">
                            <p:stCondLst>
                              <p:cond delay="500"/>
                            </p:stCondLst>
                            <p:childTnLst>
                              <p:par>
                                <p:cTn id="36" presetID="3" presetClass="entr" presetSubtype="10"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blinds(horizontal)">
                                      <p:cBhvr>
                                        <p:cTn id="38" dur="500"/>
                                        <p:tgtEl>
                                          <p:spTgt spid="31"/>
                                        </p:tgtEl>
                                      </p:cBhvr>
                                    </p:animEffect>
                                  </p:childTnLst>
                                </p:cTn>
                              </p:par>
                              <p:par>
                                <p:cTn id="39" presetID="3" presetClass="entr" presetSubtype="1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blinds(horizontal)">
                                      <p:cBhvr>
                                        <p:cTn id="41" dur="500"/>
                                        <p:tgtEl>
                                          <p:spTgt spid="33"/>
                                        </p:tgtEl>
                                      </p:cBhvr>
                                    </p:animEffect>
                                  </p:childTnLst>
                                </p:cTn>
                              </p:par>
                              <p:par>
                                <p:cTn id="42" presetID="3" presetClass="entr" presetSubtype="10" fill="hold"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blinds(horizontal)">
                                      <p:cBhvr>
                                        <p:cTn id="44" dur="500"/>
                                        <p:tgtEl>
                                          <p:spTgt spid="36"/>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xit" presetSubtype="10" fill="hold" grpId="1" nodeType="clickEffect">
                                  <p:stCondLst>
                                    <p:cond delay="0"/>
                                  </p:stCondLst>
                                  <p:childTnLst>
                                    <p:animEffect transition="out" filter="blinds(horizontal)">
                                      <p:cBhvr>
                                        <p:cTn id="48" dur="500"/>
                                        <p:tgtEl>
                                          <p:spTgt spid="31"/>
                                        </p:tgtEl>
                                      </p:cBhvr>
                                    </p:animEffect>
                                    <p:set>
                                      <p:cBhvr>
                                        <p:cTn id="49" dur="1" fill="hold">
                                          <p:stCondLst>
                                            <p:cond delay="499"/>
                                          </p:stCondLst>
                                        </p:cTn>
                                        <p:tgtEl>
                                          <p:spTgt spid="31"/>
                                        </p:tgtEl>
                                        <p:attrNameLst>
                                          <p:attrName>style.visibility</p:attrName>
                                        </p:attrNameLst>
                                      </p:cBhvr>
                                      <p:to>
                                        <p:strVal val="hidden"/>
                                      </p:to>
                                    </p:set>
                                  </p:childTnLst>
                                </p:cTn>
                              </p:par>
                              <p:par>
                                <p:cTn id="50" presetID="3" presetClass="exit" presetSubtype="10" fill="hold" nodeType="withEffect">
                                  <p:stCondLst>
                                    <p:cond delay="0"/>
                                  </p:stCondLst>
                                  <p:childTnLst>
                                    <p:animEffect transition="out" filter="blinds(horizontal)">
                                      <p:cBhvr>
                                        <p:cTn id="51" dur="500"/>
                                        <p:tgtEl>
                                          <p:spTgt spid="33"/>
                                        </p:tgtEl>
                                      </p:cBhvr>
                                    </p:animEffect>
                                    <p:set>
                                      <p:cBhvr>
                                        <p:cTn id="52" dur="1" fill="hold">
                                          <p:stCondLst>
                                            <p:cond delay="499"/>
                                          </p:stCondLst>
                                        </p:cTn>
                                        <p:tgtEl>
                                          <p:spTgt spid="33"/>
                                        </p:tgtEl>
                                        <p:attrNameLst>
                                          <p:attrName>style.visibility</p:attrName>
                                        </p:attrNameLst>
                                      </p:cBhvr>
                                      <p:to>
                                        <p:strVal val="hidden"/>
                                      </p:to>
                                    </p:set>
                                  </p:childTnLst>
                                </p:cTn>
                              </p:par>
                              <p:par>
                                <p:cTn id="53" presetID="3" presetClass="exit" presetSubtype="10" fill="hold" nodeType="withEffect">
                                  <p:stCondLst>
                                    <p:cond delay="0"/>
                                  </p:stCondLst>
                                  <p:childTnLst>
                                    <p:animEffect transition="out" filter="blinds(horizontal)">
                                      <p:cBhvr>
                                        <p:cTn id="54" dur="500"/>
                                        <p:tgtEl>
                                          <p:spTgt spid="36"/>
                                        </p:tgtEl>
                                      </p:cBhvr>
                                    </p:animEffect>
                                    <p:set>
                                      <p:cBhvr>
                                        <p:cTn id="55" dur="1" fill="hold">
                                          <p:stCondLst>
                                            <p:cond delay="499"/>
                                          </p:stCondLst>
                                        </p:cTn>
                                        <p:tgtEl>
                                          <p:spTgt spid="36"/>
                                        </p:tgtEl>
                                        <p:attrNameLst>
                                          <p:attrName>style.visibility</p:attrName>
                                        </p:attrNameLst>
                                      </p:cBhvr>
                                      <p:to>
                                        <p:strVal val="hidden"/>
                                      </p:to>
                                    </p:set>
                                  </p:childTnLst>
                                </p:cTn>
                              </p:par>
                            </p:childTnLst>
                          </p:cTn>
                        </p:par>
                        <p:par>
                          <p:cTn id="56" fill="hold">
                            <p:stCondLst>
                              <p:cond delay="500"/>
                            </p:stCondLst>
                            <p:childTnLst>
                              <p:par>
                                <p:cTn id="57" presetID="3" presetClass="entr" presetSubtype="1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blinds(horizontal)">
                                      <p:cBhvr>
                                        <p:cTn id="59" dur="500"/>
                                        <p:tgtEl>
                                          <p:spTgt spid="37"/>
                                        </p:tgtEl>
                                      </p:cBhvr>
                                    </p:animEffect>
                                  </p:childTnLst>
                                </p:cTn>
                              </p:par>
                              <p:par>
                                <p:cTn id="60" presetID="3" presetClass="entr" presetSubtype="10" fill="hold"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blinds(horizontal)">
                                      <p:cBhvr>
                                        <p:cTn id="62" dur="500"/>
                                        <p:tgtEl>
                                          <p:spTgt spid="40"/>
                                        </p:tgtEl>
                                      </p:cBhvr>
                                    </p:animEffect>
                                  </p:childTnLst>
                                </p:cTn>
                              </p:par>
                              <p:par>
                                <p:cTn id="63" presetID="3" presetClass="entr" presetSubtype="10" fill="hold" nodeType="with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blinds(horizontal)">
                                      <p:cBhvr>
                                        <p:cTn id="65" dur="500"/>
                                        <p:tgtEl>
                                          <p:spTgt spid="42"/>
                                        </p:tgtEl>
                                      </p:cBhvr>
                                    </p:animEffect>
                                  </p:childTnLst>
                                </p:cTn>
                              </p:par>
                            </p:childTnLst>
                          </p:cTn>
                        </p:par>
                        <p:par>
                          <p:cTn id="66" fill="hold">
                            <p:stCondLst>
                              <p:cond delay="1000"/>
                            </p:stCondLst>
                            <p:childTnLst>
                              <p:par>
                                <p:cTn id="67" presetID="35" presetClass="entr" presetSubtype="0"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fade">
                                      <p:cBhvr>
                                        <p:cTn id="69" dur="2000"/>
                                        <p:tgtEl>
                                          <p:spTgt spid="20"/>
                                        </p:tgtEl>
                                      </p:cBhvr>
                                    </p:animEffect>
                                    <p:anim calcmode="lin" valueType="num">
                                      <p:cBhvr>
                                        <p:cTn id="70" dur="2000" fill="hold"/>
                                        <p:tgtEl>
                                          <p:spTgt spid="20"/>
                                        </p:tgtEl>
                                        <p:attrNameLst>
                                          <p:attrName>style.rotation</p:attrName>
                                        </p:attrNameLst>
                                      </p:cBhvr>
                                      <p:tavLst>
                                        <p:tav tm="0">
                                          <p:val>
                                            <p:fltVal val="720"/>
                                          </p:val>
                                        </p:tav>
                                        <p:tav tm="100000">
                                          <p:val>
                                            <p:fltVal val="0"/>
                                          </p:val>
                                        </p:tav>
                                      </p:tavLst>
                                    </p:anim>
                                    <p:anim calcmode="lin" valueType="num">
                                      <p:cBhvr>
                                        <p:cTn id="71" dur="2000" fill="hold"/>
                                        <p:tgtEl>
                                          <p:spTgt spid="20"/>
                                        </p:tgtEl>
                                        <p:attrNameLst>
                                          <p:attrName>ppt_h</p:attrName>
                                        </p:attrNameLst>
                                      </p:cBhvr>
                                      <p:tavLst>
                                        <p:tav tm="0">
                                          <p:val>
                                            <p:fltVal val="0"/>
                                          </p:val>
                                        </p:tav>
                                        <p:tav tm="100000">
                                          <p:val>
                                            <p:strVal val="#ppt_h"/>
                                          </p:val>
                                        </p:tav>
                                      </p:tavLst>
                                    </p:anim>
                                    <p:anim calcmode="lin" valueType="num">
                                      <p:cBhvr>
                                        <p:cTn id="72" dur="2000" fill="hold"/>
                                        <p:tgtEl>
                                          <p:spTgt spid="2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0" grpId="0" animBg="1"/>
      <p:bldP spid="26" grpId="0" animBg="1"/>
      <p:bldP spid="26" grpId="1" animBg="1"/>
      <p:bldP spid="31" grpId="0" animBg="1"/>
      <p:bldP spid="31" grpId="1" animBg="1"/>
      <p:bldP spid="37" grpId="0" animBg="1"/>
      <p:bldP spid="4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457200" y="274638"/>
            <a:ext cx="8229600" cy="715962"/>
          </a:xfrm>
          <a:noFill/>
          <a:ln>
            <a:miter lim="800000"/>
            <a:headEnd/>
            <a:tailEnd/>
          </a:ln>
        </p:spPr>
        <p:txBody>
          <a:bodyPr vert="horz" wrap="square" lIns="91440" tIns="45720" rIns="91440" bIns="45720" numCol="1" anchor="t" anchorCtr="0" compatLnSpc="1">
            <a:prstTxWarp prst="textNoShape">
              <a:avLst/>
            </a:prstTxWarp>
          </a:bodyPr>
          <a:lstStyle/>
          <a:p>
            <a:pPr algn="l"/>
            <a:r>
              <a:rPr lang="en-US" sz="3200" b="1" dirty="0" smtClean="0">
                <a:solidFill>
                  <a:schemeClr val="tx1"/>
                </a:solidFill>
              </a:rPr>
              <a:t>CISTECH GLI – Unposted Integration </a:t>
            </a:r>
            <a:endParaRPr lang="en-US" sz="3200" dirty="0" smtClean="0">
              <a:solidFill>
                <a:schemeClr val="tx1"/>
              </a:solidFill>
            </a:endParaRPr>
          </a:p>
        </p:txBody>
      </p:sp>
      <p:pic>
        <p:nvPicPr>
          <p:cNvPr id="4" name="Picture 4"/>
          <p:cNvPicPr>
            <a:picLocks noChangeAspect="1" noChangeArrowheads="1"/>
          </p:cNvPicPr>
          <p:nvPr/>
        </p:nvPicPr>
        <p:blipFill>
          <a:blip r:embed="rId2"/>
          <a:srcRect/>
          <a:stretch>
            <a:fillRect/>
          </a:stretch>
        </p:blipFill>
        <p:spPr bwMode="auto">
          <a:xfrm>
            <a:off x="1371600" y="971550"/>
            <a:ext cx="6400800" cy="4800600"/>
          </a:xfrm>
          <a:prstGeom prst="rect">
            <a:avLst/>
          </a:prstGeom>
          <a:noFill/>
          <a:ln w="38100" algn="ctr">
            <a:noFill/>
            <a:miter lim="800000"/>
            <a:headEnd/>
            <a:tailEnd/>
          </a:ln>
          <a:effectLst/>
        </p:spPr>
      </p:pic>
      <p:pic>
        <p:nvPicPr>
          <p:cNvPr id="6" name="Picture 13"/>
          <p:cNvPicPr>
            <a:picLocks noChangeAspect="1" noChangeArrowheads="1"/>
          </p:cNvPicPr>
          <p:nvPr/>
        </p:nvPicPr>
        <p:blipFill>
          <a:blip r:embed="rId3"/>
          <a:srcRect/>
          <a:stretch>
            <a:fillRect/>
          </a:stretch>
        </p:blipFill>
        <p:spPr bwMode="auto">
          <a:xfrm>
            <a:off x="2743200" y="1905000"/>
            <a:ext cx="3032125" cy="3886200"/>
          </a:xfrm>
          <a:prstGeom prst="rect">
            <a:avLst/>
          </a:prstGeom>
          <a:noFill/>
          <a:ln w="9525">
            <a:noFill/>
            <a:miter lim="800000"/>
            <a:headEnd/>
            <a:tailEnd/>
          </a:ln>
        </p:spPr>
      </p:pic>
      <p:pic>
        <p:nvPicPr>
          <p:cNvPr id="7" name="Picture 14"/>
          <p:cNvPicPr>
            <a:picLocks noChangeAspect="1" noChangeArrowheads="1"/>
          </p:cNvPicPr>
          <p:nvPr/>
        </p:nvPicPr>
        <p:blipFill>
          <a:blip r:embed="rId4"/>
          <a:srcRect/>
          <a:stretch>
            <a:fillRect/>
          </a:stretch>
        </p:blipFill>
        <p:spPr bwMode="auto">
          <a:xfrm>
            <a:off x="5867400" y="1905000"/>
            <a:ext cx="3009900" cy="3467100"/>
          </a:xfrm>
          <a:prstGeom prst="rect">
            <a:avLst/>
          </a:prstGeom>
          <a:noFill/>
          <a:ln w="9525">
            <a:noFill/>
            <a:miter lim="800000"/>
            <a:headEnd/>
            <a:tailEnd/>
          </a:ln>
        </p:spPr>
      </p:pic>
      <p:sp>
        <p:nvSpPr>
          <p:cNvPr id="8" name="TextBox 7"/>
          <p:cNvSpPr txBox="1"/>
          <p:nvPr/>
        </p:nvSpPr>
        <p:spPr>
          <a:xfrm>
            <a:off x="2971800" y="1447800"/>
            <a:ext cx="5791200" cy="30777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smtClean="0"/>
              <a:t>Predefined Subsets for AM/IFM – Assigned and Unassigned Objects</a:t>
            </a:r>
            <a:endParaRPr lang="en-US" dirty="0"/>
          </a:p>
        </p:txBody>
      </p:sp>
      <p:sp>
        <p:nvSpPr>
          <p:cNvPr id="9" name="TextBox 8"/>
          <p:cNvSpPr txBox="1"/>
          <p:nvPr/>
        </p:nvSpPr>
        <p:spPr>
          <a:xfrm>
            <a:off x="1295400" y="5943600"/>
            <a:ext cx="662940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1800" dirty="0" smtClean="0"/>
              <a:t>THE CISTECH GLI  ENHANCEMENT IS PLUG AND PLAY FOR R7</a:t>
            </a:r>
            <a:endParaRPr lang="en-US" sz="1800" dirty="0"/>
          </a:p>
        </p:txBody>
      </p:sp>
      <p:sp>
        <p:nvSpPr>
          <p:cNvPr id="10" name="Rounded Rectangle 9"/>
          <p:cNvSpPr/>
          <p:nvPr/>
        </p:nvSpPr>
        <p:spPr bwMode="auto">
          <a:xfrm>
            <a:off x="1219200" y="914400"/>
            <a:ext cx="2286000" cy="304800"/>
          </a:xfrm>
          <a:prstGeom prst="round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Times New Roman" pitchFamily="18"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par>
                                <p:cTn id="8" presetID="8"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amond(in)">
                                      <p:cBhvr>
                                        <p:cTn id="10" dur="2000"/>
                                        <p:tgtEl>
                                          <p:spTgt spid="7"/>
                                        </p:tgtEl>
                                      </p:cBhvr>
                                    </p:animEffect>
                                  </p:childTnLst>
                                </p:cTn>
                              </p:par>
                            </p:childTnLst>
                          </p:cTn>
                        </p:par>
                        <p:par>
                          <p:cTn id="11" fill="hold">
                            <p:stCondLst>
                              <p:cond delay="2000"/>
                            </p:stCondLst>
                            <p:childTnLst>
                              <p:par>
                                <p:cTn id="12" presetID="3" presetClass="entr" presetSubtype="1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linds(horizont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0"/>
          </p:nvPr>
        </p:nvSpPr>
        <p:spPr/>
        <p:txBody>
          <a:bodyPr/>
          <a:lstStyle/>
          <a:p>
            <a:fld id="{575D1AE2-08F0-4208-A5D9-9A0AE7E0F04F}" type="slidenum">
              <a:rPr lang="en-US"/>
              <a:pPr/>
              <a:t>24</a:t>
            </a:fld>
            <a:endParaRPr lang="en-US"/>
          </a:p>
        </p:txBody>
      </p:sp>
      <p:pic>
        <p:nvPicPr>
          <p:cNvPr id="622596" name="Picture 4"/>
          <p:cNvPicPr>
            <a:picLocks noChangeAspect="1" noChangeArrowheads="1"/>
          </p:cNvPicPr>
          <p:nvPr/>
        </p:nvPicPr>
        <p:blipFill>
          <a:blip r:embed="rId2"/>
          <a:srcRect/>
          <a:stretch>
            <a:fillRect/>
          </a:stretch>
        </p:blipFill>
        <p:spPr bwMode="auto">
          <a:xfrm>
            <a:off x="304800" y="1028700"/>
            <a:ext cx="7239000" cy="5429250"/>
          </a:xfrm>
          <a:prstGeom prst="rect">
            <a:avLst/>
          </a:prstGeom>
          <a:noFill/>
          <a:ln w="38100" algn="ctr">
            <a:noFill/>
            <a:miter lim="800000"/>
            <a:headEnd/>
            <a:tailEnd/>
          </a:ln>
          <a:effectLst/>
        </p:spPr>
      </p:pic>
      <p:sp>
        <p:nvSpPr>
          <p:cNvPr id="622597" name="Rectangle 5"/>
          <p:cNvSpPr>
            <a:spLocks noChangeArrowheads="1"/>
          </p:cNvSpPr>
          <p:nvPr/>
        </p:nvSpPr>
        <p:spPr bwMode="auto">
          <a:xfrm>
            <a:off x="3581400" y="5638800"/>
            <a:ext cx="1600200" cy="457200"/>
          </a:xfrm>
          <a:prstGeom prst="rect">
            <a:avLst/>
          </a:prstGeom>
          <a:noFill/>
          <a:ln w="38100" algn="ctr">
            <a:solidFill>
              <a:schemeClr val="tx2"/>
            </a:solidFill>
            <a:miter lim="800000"/>
            <a:headEnd/>
            <a:tailEnd/>
          </a:ln>
          <a:effectLst/>
        </p:spPr>
        <p:txBody>
          <a:bodyPr wrap="none" anchor="ctr">
            <a:spAutoFit/>
          </a:bodyPr>
          <a:lstStyle/>
          <a:p>
            <a:endParaRPr lang="en-US"/>
          </a:p>
        </p:txBody>
      </p:sp>
      <p:sp>
        <p:nvSpPr>
          <p:cNvPr id="622598" name="Rectangle 6"/>
          <p:cNvSpPr>
            <a:spLocks noChangeArrowheads="1"/>
          </p:cNvSpPr>
          <p:nvPr/>
        </p:nvSpPr>
        <p:spPr bwMode="auto">
          <a:xfrm>
            <a:off x="381000" y="1676400"/>
            <a:ext cx="2362200" cy="609600"/>
          </a:xfrm>
          <a:prstGeom prst="rect">
            <a:avLst/>
          </a:prstGeom>
          <a:noFill/>
          <a:ln w="38100" algn="ctr">
            <a:solidFill>
              <a:schemeClr val="accent1"/>
            </a:solidFill>
            <a:miter lim="800000"/>
            <a:headEnd/>
            <a:tailEnd/>
          </a:ln>
          <a:effectLst/>
        </p:spPr>
        <p:txBody>
          <a:bodyPr wrap="none" anchor="ctr">
            <a:spAutoFit/>
          </a:bodyPr>
          <a:lstStyle/>
          <a:p>
            <a:endParaRPr lang="en-US"/>
          </a:p>
        </p:txBody>
      </p:sp>
      <p:sp>
        <p:nvSpPr>
          <p:cNvPr id="622599" name="Rectangle 7"/>
          <p:cNvSpPr>
            <a:spLocks noChangeArrowheads="1"/>
          </p:cNvSpPr>
          <p:nvPr/>
        </p:nvSpPr>
        <p:spPr bwMode="auto">
          <a:xfrm>
            <a:off x="2743200" y="1676400"/>
            <a:ext cx="2286000" cy="609600"/>
          </a:xfrm>
          <a:prstGeom prst="rect">
            <a:avLst/>
          </a:prstGeom>
          <a:noFill/>
          <a:ln w="38100" algn="ctr">
            <a:solidFill>
              <a:schemeClr val="tx2"/>
            </a:solidFill>
            <a:miter lim="800000"/>
            <a:headEnd/>
            <a:tailEnd/>
          </a:ln>
          <a:effectLst/>
        </p:spPr>
        <p:txBody>
          <a:bodyPr wrap="none" anchor="ctr">
            <a:spAutoFit/>
          </a:bodyPr>
          <a:lstStyle/>
          <a:p>
            <a:endParaRPr lang="en-US"/>
          </a:p>
        </p:txBody>
      </p:sp>
      <p:sp>
        <p:nvSpPr>
          <p:cNvPr id="622600" name="AutoShape 8"/>
          <p:cNvSpPr>
            <a:spLocks noChangeArrowheads="1"/>
          </p:cNvSpPr>
          <p:nvPr/>
        </p:nvSpPr>
        <p:spPr bwMode="auto">
          <a:xfrm>
            <a:off x="228600" y="3276600"/>
            <a:ext cx="6599237" cy="1055608"/>
          </a:xfrm>
          <a:prstGeom prst="roundRect">
            <a:avLst>
              <a:gd name="adj" fmla="val 16667"/>
            </a:avLst>
          </a:prstGeom>
          <a:ln>
            <a:headEnd/>
            <a:tailEnd/>
          </a:ln>
        </p:spPr>
        <p:style>
          <a:lnRef idx="0">
            <a:schemeClr val="accent1"/>
          </a:lnRef>
          <a:fillRef idx="3">
            <a:schemeClr val="accent1"/>
          </a:fillRef>
          <a:effectRef idx="3">
            <a:schemeClr val="accent1"/>
          </a:effectRef>
          <a:fontRef idx="minor">
            <a:schemeClr val="lt1"/>
          </a:fontRef>
        </p:style>
        <p:txBody>
          <a:bodyPr wrap="square" anchor="ctr">
            <a:spAutoFit/>
          </a:bodyPr>
          <a:lstStyle/>
          <a:p>
            <a:r>
              <a:rPr lang="en-US" b="1" dirty="0">
                <a:solidFill>
                  <a:schemeClr val="bg1"/>
                </a:solidFill>
              </a:rPr>
              <a:t>As your IM, COM, and PC&amp;C GLI Transactions are</a:t>
            </a:r>
          </a:p>
          <a:p>
            <a:r>
              <a:rPr lang="en-US" b="1" dirty="0">
                <a:solidFill>
                  <a:schemeClr val="bg1"/>
                </a:solidFill>
              </a:rPr>
              <a:t>Posted, and </a:t>
            </a:r>
            <a:r>
              <a:rPr lang="en-US" b="1" dirty="0" smtClean="0">
                <a:solidFill>
                  <a:schemeClr val="bg1"/>
                </a:solidFill>
              </a:rPr>
              <a:t>then moved </a:t>
            </a:r>
            <a:r>
              <a:rPr lang="en-US" b="1" dirty="0">
                <a:solidFill>
                  <a:schemeClr val="bg1"/>
                </a:solidFill>
              </a:rPr>
              <a:t>to the CISTECH Posted GLI Objects,</a:t>
            </a:r>
          </a:p>
          <a:p>
            <a:r>
              <a:rPr lang="en-US" b="1" dirty="0">
                <a:solidFill>
                  <a:schemeClr val="bg1"/>
                </a:solidFill>
              </a:rPr>
              <a:t>..the EXACT JOURNAL NUMBER is captured for the</a:t>
            </a:r>
          </a:p>
          <a:p>
            <a:r>
              <a:rPr lang="en-US" b="1" dirty="0">
                <a:solidFill>
                  <a:schemeClr val="bg1"/>
                </a:solidFill>
              </a:rPr>
              <a:t>Detail, even if you Summarized your Entries !!</a:t>
            </a:r>
          </a:p>
        </p:txBody>
      </p:sp>
      <p:sp>
        <p:nvSpPr>
          <p:cNvPr id="622601" name="Line 9"/>
          <p:cNvSpPr>
            <a:spLocks noChangeShapeType="1"/>
          </p:cNvSpPr>
          <p:nvPr/>
        </p:nvSpPr>
        <p:spPr bwMode="auto">
          <a:xfrm>
            <a:off x="1676400" y="2209800"/>
            <a:ext cx="1524000" cy="990600"/>
          </a:xfrm>
          <a:prstGeom prst="line">
            <a:avLst/>
          </a:prstGeom>
          <a:noFill/>
          <a:ln w="38100">
            <a:solidFill>
              <a:schemeClr val="tx2"/>
            </a:solidFill>
            <a:round/>
            <a:headEnd/>
            <a:tailEnd type="triangle" w="med" len="med"/>
          </a:ln>
          <a:effectLst/>
        </p:spPr>
        <p:txBody>
          <a:bodyPr wrap="none" anchor="ctr">
            <a:spAutoFit/>
          </a:bodyPr>
          <a:lstStyle/>
          <a:p>
            <a:endParaRPr lang="en-US"/>
          </a:p>
        </p:txBody>
      </p:sp>
      <p:sp>
        <p:nvSpPr>
          <p:cNvPr id="622602" name="Line 10"/>
          <p:cNvSpPr>
            <a:spLocks noChangeShapeType="1"/>
          </p:cNvSpPr>
          <p:nvPr/>
        </p:nvSpPr>
        <p:spPr bwMode="auto">
          <a:xfrm flipV="1">
            <a:off x="3200400" y="2133600"/>
            <a:ext cx="685800" cy="1066800"/>
          </a:xfrm>
          <a:prstGeom prst="line">
            <a:avLst/>
          </a:prstGeom>
          <a:noFill/>
          <a:ln w="38100">
            <a:solidFill>
              <a:schemeClr val="tx2"/>
            </a:solidFill>
            <a:round/>
            <a:headEnd/>
            <a:tailEnd type="triangle" w="med" len="med"/>
          </a:ln>
          <a:effectLst/>
        </p:spPr>
        <p:txBody>
          <a:bodyPr wrap="none" anchor="ctr">
            <a:spAutoFit/>
          </a:bodyPr>
          <a:lstStyle/>
          <a:p>
            <a:endParaRPr lang="en-US"/>
          </a:p>
        </p:txBody>
      </p:sp>
      <p:sp>
        <p:nvSpPr>
          <p:cNvPr id="622603" name="AutoShape 11"/>
          <p:cNvSpPr>
            <a:spLocks noChangeArrowheads="1"/>
          </p:cNvSpPr>
          <p:nvPr/>
        </p:nvSpPr>
        <p:spPr bwMode="auto">
          <a:xfrm>
            <a:off x="7239000" y="1295400"/>
            <a:ext cx="1143000" cy="609600"/>
          </a:xfrm>
          <a:prstGeom prst="leftArrow">
            <a:avLst>
              <a:gd name="adj1" fmla="val 50000"/>
              <a:gd name="adj2" fmla="val 46875"/>
            </a:avLst>
          </a:prstGeom>
          <a:solidFill>
            <a:schemeClr val="tx2"/>
          </a:solidFill>
          <a:ln w="38100" algn="ctr">
            <a:solidFill>
              <a:schemeClr val="tx2"/>
            </a:solidFill>
            <a:miter lim="800000"/>
            <a:headEnd/>
            <a:tailEnd/>
          </a:ln>
          <a:effectLst/>
        </p:spPr>
        <p:txBody>
          <a:bodyPr wrap="none" anchor="ctr">
            <a:spAutoFit/>
          </a:bodyPr>
          <a:lstStyle/>
          <a:p>
            <a:endParaRPr lang="en-US"/>
          </a:p>
        </p:txBody>
      </p:sp>
      <p:sp>
        <p:nvSpPr>
          <p:cNvPr id="622605" name="Rectangle 13"/>
          <p:cNvSpPr>
            <a:spLocks noGrp="1" noChangeArrowheads="1"/>
          </p:cNvSpPr>
          <p:nvPr>
            <p:ph type="title"/>
          </p:nvPr>
        </p:nvSpPr>
        <p:spPr>
          <a:xfrm>
            <a:off x="914400" y="152400"/>
            <a:ext cx="8229600" cy="1143000"/>
          </a:xfrm>
          <a:noFill/>
          <a:ln/>
        </p:spPr>
        <p:txBody>
          <a:bodyPr/>
          <a:lstStyle/>
          <a:p>
            <a:pPr algn="l"/>
            <a:r>
              <a:rPr lang="en-US" sz="2400" b="1" dirty="0" smtClean="0">
                <a:solidFill>
                  <a:schemeClr val="tx1"/>
                </a:solidFill>
              </a:rPr>
              <a:t>Manage </a:t>
            </a:r>
            <a:r>
              <a:rPr lang="en-US" sz="2400" b="1" dirty="0">
                <a:solidFill>
                  <a:schemeClr val="tx1"/>
                </a:solidFill>
              </a:rPr>
              <a:t>Posted Transactions – CISTECH GLI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22597"/>
                                        </p:tgtEl>
                                        <p:attrNameLst>
                                          <p:attrName>style.visibility</p:attrName>
                                        </p:attrNameLst>
                                      </p:cBhvr>
                                      <p:to>
                                        <p:strVal val="visible"/>
                                      </p:to>
                                    </p:set>
                                    <p:animEffect transition="in" filter="blinds(horizontal)">
                                      <p:cBhvr>
                                        <p:cTn id="7" dur="500"/>
                                        <p:tgtEl>
                                          <p:spTgt spid="622597"/>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622598"/>
                                        </p:tgtEl>
                                        <p:attrNameLst>
                                          <p:attrName>style.visibility</p:attrName>
                                        </p:attrNameLst>
                                      </p:cBhvr>
                                      <p:to>
                                        <p:strVal val="visible"/>
                                      </p:to>
                                    </p:set>
                                    <p:animEffect transition="in" filter="checkerboard(across)">
                                      <p:cBhvr>
                                        <p:cTn id="11" dur="500"/>
                                        <p:tgtEl>
                                          <p:spTgt spid="622598"/>
                                        </p:tgtEl>
                                      </p:cBhvr>
                                    </p:animEffect>
                                  </p:childTnLst>
                                </p:cTn>
                              </p:par>
                            </p:childTnLst>
                          </p:cTn>
                        </p:par>
                        <p:par>
                          <p:cTn id="12" fill="hold">
                            <p:stCondLst>
                              <p:cond delay="1000"/>
                            </p:stCondLst>
                            <p:childTnLst>
                              <p:par>
                                <p:cTn id="13" presetID="8" presetClass="entr" presetSubtype="16" fill="hold" grpId="0" nodeType="afterEffect">
                                  <p:stCondLst>
                                    <p:cond delay="0"/>
                                  </p:stCondLst>
                                  <p:childTnLst>
                                    <p:set>
                                      <p:cBhvr>
                                        <p:cTn id="14" dur="1" fill="hold">
                                          <p:stCondLst>
                                            <p:cond delay="0"/>
                                          </p:stCondLst>
                                        </p:cTn>
                                        <p:tgtEl>
                                          <p:spTgt spid="622599"/>
                                        </p:tgtEl>
                                        <p:attrNameLst>
                                          <p:attrName>style.visibility</p:attrName>
                                        </p:attrNameLst>
                                      </p:cBhvr>
                                      <p:to>
                                        <p:strVal val="visible"/>
                                      </p:to>
                                    </p:set>
                                    <p:animEffect transition="in" filter="diamond(in)">
                                      <p:cBhvr>
                                        <p:cTn id="15" dur="2000"/>
                                        <p:tgtEl>
                                          <p:spTgt spid="622599"/>
                                        </p:tgtEl>
                                      </p:cBhvr>
                                    </p:animEffect>
                                  </p:childTnLst>
                                </p:cTn>
                              </p:par>
                            </p:childTnLst>
                          </p:cTn>
                        </p:par>
                        <p:par>
                          <p:cTn id="16" fill="hold">
                            <p:stCondLst>
                              <p:cond delay="3000"/>
                            </p:stCondLst>
                            <p:childTnLst>
                              <p:par>
                                <p:cTn id="17" presetID="2" presetClass="entr" presetSubtype="9" fill="hold" grpId="0" nodeType="afterEffect">
                                  <p:stCondLst>
                                    <p:cond delay="0"/>
                                  </p:stCondLst>
                                  <p:childTnLst>
                                    <p:set>
                                      <p:cBhvr>
                                        <p:cTn id="18" dur="1" fill="hold">
                                          <p:stCondLst>
                                            <p:cond delay="0"/>
                                          </p:stCondLst>
                                        </p:cTn>
                                        <p:tgtEl>
                                          <p:spTgt spid="622601"/>
                                        </p:tgtEl>
                                        <p:attrNameLst>
                                          <p:attrName>style.visibility</p:attrName>
                                        </p:attrNameLst>
                                      </p:cBhvr>
                                      <p:to>
                                        <p:strVal val="visible"/>
                                      </p:to>
                                    </p:set>
                                    <p:anim calcmode="lin" valueType="num">
                                      <p:cBhvr additive="base">
                                        <p:cTn id="19" dur="500" fill="hold"/>
                                        <p:tgtEl>
                                          <p:spTgt spid="622601"/>
                                        </p:tgtEl>
                                        <p:attrNameLst>
                                          <p:attrName>ppt_x</p:attrName>
                                        </p:attrNameLst>
                                      </p:cBhvr>
                                      <p:tavLst>
                                        <p:tav tm="0">
                                          <p:val>
                                            <p:strVal val="0-#ppt_w/2"/>
                                          </p:val>
                                        </p:tav>
                                        <p:tav tm="100000">
                                          <p:val>
                                            <p:strVal val="#ppt_x"/>
                                          </p:val>
                                        </p:tav>
                                      </p:tavLst>
                                    </p:anim>
                                    <p:anim calcmode="lin" valueType="num">
                                      <p:cBhvr additive="base">
                                        <p:cTn id="20" dur="500" fill="hold"/>
                                        <p:tgtEl>
                                          <p:spTgt spid="622601"/>
                                        </p:tgtEl>
                                        <p:attrNameLst>
                                          <p:attrName>ppt_y</p:attrName>
                                        </p:attrNameLst>
                                      </p:cBhvr>
                                      <p:tavLst>
                                        <p:tav tm="0">
                                          <p:val>
                                            <p:strVal val="0-#ppt_h/2"/>
                                          </p:val>
                                        </p:tav>
                                        <p:tav tm="100000">
                                          <p:val>
                                            <p:strVal val="#ppt_y"/>
                                          </p:val>
                                        </p:tav>
                                      </p:tavLst>
                                    </p:anim>
                                  </p:childTnLst>
                                </p:cTn>
                              </p:par>
                            </p:childTnLst>
                          </p:cTn>
                        </p:par>
                        <p:par>
                          <p:cTn id="21" fill="hold">
                            <p:stCondLst>
                              <p:cond delay="3500"/>
                            </p:stCondLst>
                            <p:childTnLst>
                              <p:par>
                                <p:cTn id="22" presetID="9" presetClass="entr" presetSubtype="0" fill="hold" grpId="0" nodeType="afterEffect">
                                  <p:stCondLst>
                                    <p:cond delay="0"/>
                                  </p:stCondLst>
                                  <p:childTnLst>
                                    <p:set>
                                      <p:cBhvr>
                                        <p:cTn id="23" dur="1" fill="hold">
                                          <p:stCondLst>
                                            <p:cond delay="0"/>
                                          </p:stCondLst>
                                        </p:cTn>
                                        <p:tgtEl>
                                          <p:spTgt spid="622600"/>
                                        </p:tgtEl>
                                        <p:attrNameLst>
                                          <p:attrName>style.visibility</p:attrName>
                                        </p:attrNameLst>
                                      </p:cBhvr>
                                      <p:to>
                                        <p:strVal val="visible"/>
                                      </p:to>
                                    </p:set>
                                    <p:animEffect transition="in" filter="dissolve">
                                      <p:cBhvr>
                                        <p:cTn id="24" dur="500"/>
                                        <p:tgtEl>
                                          <p:spTgt spid="622600"/>
                                        </p:tgtEl>
                                      </p:cBhvr>
                                    </p:animEffect>
                                  </p:childTnLst>
                                </p:cTn>
                              </p:par>
                            </p:childTnLst>
                          </p:cTn>
                        </p:par>
                        <p:par>
                          <p:cTn id="25" fill="hold">
                            <p:stCondLst>
                              <p:cond delay="4000"/>
                            </p:stCondLst>
                            <p:childTnLst>
                              <p:par>
                                <p:cTn id="26" presetID="2" presetClass="entr" presetSubtype="12" fill="hold" grpId="0" nodeType="afterEffect">
                                  <p:stCondLst>
                                    <p:cond delay="0"/>
                                  </p:stCondLst>
                                  <p:childTnLst>
                                    <p:set>
                                      <p:cBhvr>
                                        <p:cTn id="27" dur="1" fill="hold">
                                          <p:stCondLst>
                                            <p:cond delay="0"/>
                                          </p:stCondLst>
                                        </p:cTn>
                                        <p:tgtEl>
                                          <p:spTgt spid="622602"/>
                                        </p:tgtEl>
                                        <p:attrNameLst>
                                          <p:attrName>style.visibility</p:attrName>
                                        </p:attrNameLst>
                                      </p:cBhvr>
                                      <p:to>
                                        <p:strVal val="visible"/>
                                      </p:to>
                                    </p:set>
                                    <p:anim calcmode="lin" valueType="num">
                                      <p:cBhvr additive="base">
                                        <p:cTn id="28" dur="500" fill="hold"/>
                                        <p:tgtEl>
                                          <p:spTgt spid="622602"/>
                                        </p:tgtEl>
                                        <p:attrNameLst>
                                          <p:attrName>ppt_x</p:attrName>
                                        </p:attrNameLst>
                                      </p:cBhvr>
                                      <p:tavLst>
                                        <p:tav tm="0">
                                          <p:val>
                                            <p:strVal val="0-#ppt_w/2"/>
                                          </p:val>
                                        </p:tav>
                                        <p:tav tm="100000">
                                          <p:val>
                                            <p:strVal val="#ppt_x"/>
                                          </p:val>
                                        </p:tav>
                                      </p:tavLst>
                                    </p:anim>
                                    <p:anim calcmode="lin" valueType="num">
                                      <p:cBhvr additive="base">
                                        <p:cTn id="29" dur="500" fill="hold"/>
                                        <p:tgtEl>
                                          <p:spTgt spid="6226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2597" grpId="0" animBg="1"/>
      <p:bldP spid="622598" grpId="0" animBg="1"/>
      <p:bldP spid="622599" grpId="0" animBg="1"/>
      <p:bldP spid="622600" grpId="0" animBg="1"/>
      <p:bldP spid="622601" grpId="0" animBg="1"/>
      <p:bldP spid="62260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0"/>
          </p:nvPr>
        </p:nvSpPr>
        <p:spPr/>
        <p:txBody>
          <a:bodyPr/>
          <a:lstStyle/>
          <a:p>
            <a:fld id="{85BA3BE0-E054-4BD4-A636-6BFEA028CB72}" type="slidenum">
              <a:rPr lang="en-US"/>
              <a:pPr/>
              <a:t>25</a:t>
            </a:fld>
            <a:endParaRPr lang="en-US"/>
          </a:p>
        </p:txBody>
      </p:sp>
      <p:pic>
        <p:nvPicPr>
          <p:cNvPr id="623622" name="Picture 6"/>
          <p:cNvPicPr>
            <a:picLocks noChangeAspect="1" noChangeArrowheads="1"/>
          </p:cNvPicPr>
          <p:nvPr/>
        </p:nvPicPr>
        <p:blipFill>
          <a:blip r:embed="rId2"/>
          <a:srcRect/>
          <a:stretch>
            <a:fillRect/>
          </a:stretch>
        </p:blipFill>
        <p:spPr bwMode="auto">
          <a:xfrm>
            <a:off x="304800" y="1009650"/>
            <a:ext cx="7315200" cy="5486400"/>
          </a:xfrm>
          <a:prstGeom prst="rect">
            <a:avLst/>
          </a:prstGeom>
          <a:noFill/>
          <a:ln w="38100" algn="ctr">
            <a:noFill/>
            <a:miter lim="800000"/>
            <a:headEnd/>
            <a:tailEnd/>
          </a:ln>
          <a:effectLst/>
        </p:spPr>
      </p:pic>
      <p:sp>
        <p:nvSpPr>
          <p:cNvPr id="623623" name="Rectangle 7"/>
          <p:cNvSpPr>
            <a:spLocks noChangeArrowheads="1"/>
          </p:cNvSpPr>
          <p:nvPr/>
        </p:nvSpPr>
        <p:spPr bwMode="auto">
          <a:xfrm>
            <a:off x="1143000" y="1828800"/>
            <a:ext cx="609600" cy="4114800"/>
          </a:xfrm>
          <a:prstGeom prst="rect">
            <a:avLst/>
          </a:prstGeom>
          <a:noFill/>
          <a:ln w="38100" algn="ctr">
            <a:solidFill>
              <a:schemeClr val="tx2"/>
            </a:solidFill>
            <a:miter lim="800000"/>
            <a:headEnd/>
            <a:tailEnd/>
          </a:ln>
          <a:effectLst/>
        </p:spPr>
        <p:txBody>
          <a:bodyPr wrap="none" anchor="ctr">
            <a:spAutoFit/>
          </a:bodyPr>
          <a:lstStyle/>
          <a:p>
            <a:endParaRPr lang="en-US"/>
          </a:p>
        </p:txBody>
      </p:sp>
      <p:sp>
        <p:nvSpPr>
          <p:cNvPr id="623624" name="Rectangle 8"/>
          <p:cNvSpPr>
            <a:spLocks noChangeArrowheads="1"/>
          </p:cNvSpPr>
          <p:nvPr/>
        </p:nvSpPr>
        <p:spPr bwMode="auto">
          <a:xfrm>
            <a:off x="3200400" y="3733800"/>
            <a:ext cx="3429000" cy="457200"/>
          </a:xfrm>
          <a:prstGeom prst="rect">
            <a:avLst/>
          </a:prstGeom>
          <a:noFill/>
          <a:ln w="38100" algn="ctr">
            <a:solidFill>
              <a:schemeClr val="tx2"/>
            </a:solidFill>
            <a:miter lim="800000"/>
            <a:headEnd/>
            <a:tailEnd/>
          </a:ln>
          <a:effectLst/>
        </p:spPr>
        <p:txBody>
          <a:bodyPr wrap="none" anchor="ctr">
            <a:spAutoFit/>
          </a:bodyPr>
          <a:lstStyle/>
          <a:p>
            <a:endParaRPr lang="en-US"/>
          </a:p>
        </p:txBody>
      </p:sp>
      <p:sp>
        <p:nvSpPr>
          <p:cNvPr id="623625" name="Line 9"/>
          <p:cNvSpPr>
            <a:spLocks noChangeShapeType="1"/>
          </p:cNvSpPr>
          <p:nvPr/>
        </p:nvSpPr>
        <p:spPr bwMode="auto">
          <a:xfrm>
            <a:off x="1752600" y="1524000"/>
            <a:ext cx="1600200" cy="2438400"/>
          </a:xfrm>
          <a:prstGeom prst="line">
            <a:avLst/>
          </a:prstGeom>
          <a:noFill/>
          <a:ln w="38100">
            <a:solidFill>
              <a:schemeClr val="tx2"/>
            </a:solidFill>
            <a:round/>
            <a:headEnd/>
            <a:tailEnd type="triangle" w="med" len="med"/>
          </a:ln>
          <a:effectLst/>
        </p:spPr>
        <p:txBody>
          <a:bodyPr wrap="none" anchor="ctr">
            <a:spAutoFit/>
          </a:bodyPr>
          <a:lstStyle/>
          <a:p>
            <a:endParaRPr lang="en-US"/>
          </a:p>
        </p:txBody>
      </p:sp>
      <p:pic>
        <p:nvPicPr>
          <p:cNvPr id="623626" name="Picture 10"/>
          <p:cNvPicPr>
            <a:picLocks noChangeAspect="1" noChangeArrowheads="1"/>
          </p:cNvPicPr>
          <p:nvPr/>
        </p:nvPicPr>
        <p:blipFill>
          <a:blip r:embed="rId3"/>
          <a:srcRect/>
          <a:stretch>
            <a:fillRect/>
          </a:stretch>
        </p:blipFill>
        <p:spPr bwMode="auto">
          <a:xfrm>
            <a:off x="304800" y="1009650"/>
            <a:ext cx="7315200" cy="5495925"/>
          </a:xfrm>
          <a:prstGeom prst="rect">
            <a:avLst/>
          </a:prstGeom>
          <a:noFill/>
          <a:ln w="9525">
            <a:noFill/>
            <a:miter lim="800000"/>
            <a:headEnd/>
            <a:tailEnd/>
          </a:ln>
        </p:spPr>
      </p:pic>
      <p:pic>
        <p:nvPicPr>
          <p:cNvPr id="623627" name="Picture 11"/>
          <p:cNvPicPr>
            <a:picLocks noChangeAspect="1" noChangeArrowheads="1"/>
          </p:cNvPicPr>
          <p:nvPr/>
        </p:nvPicPr>
        <p:blipFill>
          <a:blip r:embed="rId4"/>
          <a:srcRect/>
          <a:stretch>
            <a:fillRect/>
          </a:stretch>
        </p:blipFill>
        <p:spPr bwMode="auto">
          <a:xfrm>
            <a:off x="3581400" y="3048000"/>
            <a:ext cx="2238375" cy="1047750"/>
          </a:xfrm>
          <a:prstGeom prst="rect">
            <a:avLst/>
          </a:prstGeom>
          <a:noFill/>
          <a:ln w="9525">
            <a:noFill/>
            <a:miter lim="800000"/>
            <a:headEnd/>
            <a:tailEnd/>
          </a:ln>
        </p:spPr>
      </p:pic>
      <p:sp>
        <p:nvSpPr>
          <p:cNvPr id="623628" name="Rectangle 12"/>
          <p:cNvSpPr>
            <a:spLocks noChangeArrowheads="1"/>
          </p:cNvSpPr>
          <p:nvPr/>
        </p:nvSpPr>
        <p:spPr bwMode="auto">
          <a:xfrm>
            <a:off x="1676400" y="1905000"/>
            <a:ext cx="533400" cy="3962400"/>
          </a:xfrm>
          <a:prstGeom prst="rect">
            <a:avLst/>
          </a:prstGeom>
          <a:noFill/>
          <a:ln w="38100" algn="ctr">
            <a:solidFill>
              <a:schemeClr val="tx2"/>
            </a:solidFill>
            <a:miter lim="800000"/>
            <a:headEnd/>
            <a:tailEnd/>
          </a:ln>
          <a:effectLst/>
        </p:spPr>
        <p:txBody>
          <a:bodyPr wrap="none" anchor="ctr">
            <a:spAutoFit/>
          </a:bodyPr>
          <a:lstStyle/>
          <a:p>
            <a:endParaRPr lang="en-US"/>
          </a:p>
        </p:txBody>
      </p:sp>
      <p:sp>
        <p:nvSpPr>
          <p:cNvPr id="623629" name="Rectangle 13"/>
          <p:cNvSpPr>
            <a:spLocks noChangeArrowheads="1"/>
          </p:cNvSpPr>
          <p:nvPr/>
        </p:nvSpPr>
        <p:spPr bwMode="auto">
          <a:xfrm>
            <a:off x="6705600" y="5715000"/>
            <a:ext cx="914400" cy="228600"/>
          </a:xfrm>
          <a:prstGeom prst="rect">
            <a:avLst/>
          </a:prstGeom>
          <a:noFill/>
          <a:ln w="38100" algn="ctr">
            <a:solidFill>
              <a:schemeClr val="tx2"/>
            </a:solidFill>
            <a:miter lim="800000"/>
            <a:headEnd/>
            <a:tailEnd/>
          </a:ln>
          <a:effectLst/>
        </p:spPr>
        <p:txBody>
          <a:bodyPr wrap="none" anchor="ctr">
            <a:spAutoFit/>
          </a:bodyPr>
          <a:lstStyle/>
          <a:p>
            <a:endParaRPr lang="en-US"/>
          </a:p>
        </p:txBody>
      </p:sp>
      <p:sp>
        <p:nvSpPr>
          <p:cNvPr id="623630" name="Rectangle 14"/>
          <p:cNvSpPr>
            <a:spLocks noChangeArrowheads="1"/>
          </p:cNvSpPr>
          <p:nvPr/>
        </p:nvSpPr>
        <p:spPr bwMode="auto">
          <a:xfrm>
            <a:off x="304800" y="990600"/>
            <a:ext cx="1981200" cy="381000"/>
          </a:xfrm>
          <a:prstGeom prst="rect">
            <a:avLst/>
          </a:prstGeom>
          <a:noFill/>
          <a:ln w="38100" algn="ctr">
            <a:solidFill>
              <a:schemeClr val="tx2"/>
            </a:solidFill>
            <a:miter lim="800000"/>
            <a:headEnd/>
            <a:tailEnd/>
          </a:ln>
          <a:effectLst/>
        </p:spPr>
        <p:txBody>
          <a:bodyPr anchor="ctr">
            <a:spAutoFit/>
          </a:bodyPr>
          <a:lstStyle/>
          <a:p>
            <a:endParaRPr lang="en-US"/>
          </a:p>
        </p:txBody>
      </p:sp>
      <p:sp>
        <p:nvSpPr>
          <p:cNvPr id="623632" name="Rectangle 16"/>
          <p:cNvSpPr>
            <a:spLocks noGrp="1" noChangeArrowheads="1"/>
          </p:cNvSpPr>
          <p:nvPr>
            <p:ph type="title"/>
          </p:nvPr>
        </p:nvSpPr>
        <p:spPr>
          <a:xfrm>
            <a:off x="990600" y="304800"/>
            <a:ext cx="6477000" cy="639762"/>
          </a:xfrm>
          <a:noFill/>
          <a:ln/>
        </p:spPr>
        <p:txBody>
          <a:bodyPr/>
          <a:lstStyle/>
          <a:p>
            <a:pPr algn="l"/>
            <a:r>
              <a:rPr lang="en-US" sz="2400" b="1" dirty="0" smtClean="0">
                <a:solidFill>
                  <a:schemeClr val="tx1"/>
                </a:solidFill>
                <a:effectLst>
                  <a:outerShdw blurRad="38100" dist="38100" dir="2700000" algn="tl">
                    <a:srgbClr val="000000">
                      <a:alpha val="43137"/>
                    </a:srgbClr>
                  </a:outerShdw>
                </a:effectLst>
              </a:rPr>
              <a:t>Manage </a:t>
            </a:r>
            <a:r>
              <a:rPr lang="en-US" sz="2400" b="1" dirty="0">
                <a:solidFill>
                  <a:schemeClr val="tx1"/>
                </a:solidFill>
                <a:effectLst>
                  <a:outerShdw blurRad="38100" dist="38100" dir="2700000" algn="tl">
                    <a:srgbClr val="000000">
                      <a:alpha val="43137"/>
                    </a:srgbClr>
                  </a:outerShdw>
                </a:effectLst>
              </a:rPr>
              <a:t>Posted Transactions – CISTECH GLI </a:t>
            </a:r>
          </a:p>
        </p:txBody>
      </p:sp>
      <p:sp>
        <p:nvSpPr>
          <p:cNvPr id="14" name="Rounded Rectangle 13"/>
          <p:cNvSpPr/>
          <p:nvPr/>
        </p:nvSpPr>
        <p:spPr bwMode="auto">
          <a:xfrm>
            <a:off x="0" y="6096000"/>
            <a:ext cx="8915400" cy="6096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Arial" charset="0"/>
              </a:rPr>
              <a:t>Regardless of AM, or using IFM, the CISTECH GLI Enhancement Module let’s your Finance</a:t>
            </a:r>
            <a:r>
              <a:rPr kumimoji="0" lang="en-US" sz="1400" b="1" i="0" u="none" strike="noStrike" cap="none" normalizeH="0" dirty="0" smtClean="0">
                <a:ln>
                  <a:noFill/>
                </a:ln>
                <a:solidFill>
                  <a:schemeClr val="tx1"/>
                </a:solidFill>
                <a:effectLst/>
                <a:latin typeface="Times New Roman" pitchFamily="18" charset="0"/>
                <a:cs typeface="Arial" charset="0"/>
              </a:rPr>
              <a:t> Team quickly prove a Journal that was posted from IM, PCC, COM, or REP GLI </a:t>
            </a:r>
            <a:r>
              <a:rPr kumimoji="0" lang="en-US" sz="1400" b="1" i="0" u="none" strike="noStrike" cap="none" normalizeH="0" dirty="0" smtClean="0">
                <a:ln>
                  <a:noFill/>
                </a:ln>
                <a:solidFill>
                  <a:schemeClr val="tx1"/>
                </a:solidFill>
                <a:effectLst/>
                <a:latin typeface="Times New Roman" pitchFamily="18" charset="0"/>
                <a:cs typeface="Arial" charset="0"/>
              </a:rPr>
              <a:t>Detail.</a:t>
            </a:r>
            <a:endParaRPr kumimoji="0" lang="en-US" sz="1400" b="1" i="0" u="none" strike="noStrike" cap="none" normalizeH="0" baseline="0" dirty="0" smtClean="0">
              <a:ln>
                <a:noFill/>
              </a:ln>
              <a:solidFill>
                <a:schemeClr val="tx1"/>
              </a:solidFill>
              <a:effectLst/>
              <a:latin typeface="Times New Roman" pitchFamily="18" charset="0"/>
              <a:cs typeface="Arial" charset="0"/>
            </a:endParaRPr>
          </a:p>
        </p:txBody>
      </p:sp>
      <p:cxnSp>
        <p:nvCxnSpPr>
          <p:cNvPr id="17" name="Straight Arrow Connector 16"/>
          <p:cNvCxnSpPr/>
          <p:nvPr/>
        </p:nvCxnSpPr>
        <p:spPr bwMode="auto">
          <a:xfrm>
            <a:off x="2133600" y="2057400"/>
            <a:ext cx="2514600" cy="1447800"/>
          </a:xfrm>
          <a:prstGeom prst="straightConnector1">
            <a:avLst/>
          </a:prstGeom>
          <a:solidFill>
            <a:schemeClr val="accent1"/>
          </a:solidFill>
          <a:ln w="38100" cap="flat" cmpd="sng" algn="ctr">
            <a:solidFill>
              <a:srgbClr val="0070C0"/>
            </a:solidFill>
            <a:prstDash val="solid"/>
            <a:round/>
            <a:headEnd type="none" w="med" len="med"/>
            <a:tailEnd type="arrow"/>
          </a:ln>
          <a:effectLst/>
        </p:spPr>
      </p:cxnSp>
      <p:cxnSp>
        <p:nvCxnSpPr>
          <p:cNvPr id="19" name="Straight Arrow Connector 18"/>
          <p:cNvCxnSpPr/>
          <p:nvPr/>
        </p:nvCxnSpPr>
        <p:spPr bwMode="auto">
          <a:xfrm rot="16200000" flipH="1">
            <a:off x="5029200" y="3810000"/>
            <a:ext cx="2057400" cy="1752600"/>
          </a:xfrm>
          <a:prstGeom prst="straightConnector1">
            <a:avLst/>
          </a:prstGeom>
          <a:solidFill>
            <a:schemeClr val="accent1"/>
          </a:solidFill>
          <a:ln w="38100" cap="flat" cmpd="sng" algn="ctr">
            <a:solidFill>
              <a:srgbClr val="0070C0"/>
            </a:solidFill>
            <a:prstDash val="solid"/>
            <a:round/>
            <a:headEnd type="none" w="med" len="med"/>
            <a:tailEnd type="arrow"/>
          </a:ln>
          <a:effectLst/>
        </p:spPr>
      </p:cxn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6934200" cy="639762"/>
          </a:xfrm>
        </p:spPr>
        <p:txBody>
          <a:bodyPr/>
          <a:lstStyle/>
          <a:p>
            <a:pPr algn="l"/>
            <a:r>
              <a:rPr lang="en-US" sz="3200" b="1" dirty="0" smtClean="0">
                <a:solidFill>
                  <a:schemeClr val="tx1"/>
                </a:solidFill>
                <a:effectLst>
                  <a:outerShdw blurRad="38100" dist="38100" dir="2700000" algn="tl">
                    <a:srgbClr val="000000">
                      <a:alpha val="43137"/>
                    </a:srgbClr>
                  </a:outerShdw>
                </a:effectLst>
              </a:rPr>
              <a:t>Financial Enhancement Summary </a:t>
            </a:r>
            <a:endParaRPr lang="en-US" sz="3200" b="1" dirty="0">
              <a:solidFill>
                <a:schemeClr val="tx1"/>
              </a:solidFill>
              <a:effectLst>
                <a:outerShdw blurRad="38100" dist="38100" dir="2700000" algn="tl">
                  <a:srgbClr val="000000">
                    <a:alpha val="43137"/>
                  </a:srgbClr>
                </a:outerShdw>
              </a:effectLst>
            </a:endParaRPr>
          </a:p>
        </p:txBody>
      </p:sp>
      <p:sp>
        <p:nvSpPr>
          <p:cNvPr id="4" name="Rounded Rectangle 3"/>
          <p:cNvSpPr/>
          <p:nvPr/>
        </p:nvSpPr>
        <p:spPr bwMode="auto">
          <a:xfrm>
            <a:off x="304800" y="1066800"/>
            <a:ext cx="8305800" cy="53340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Arial" charset="0"/>
              </a:rPr>
              <a:t>Why Invest in the</a:t>
            </a:r>
            <a:r>
              <a:rPr kumimoji="0" lang="en-US" sz="2400" b="1" i="0" u="none" strike="noStrike" cap="none" normalizeH="0" dirty="0" smtClean="0">
                <a:ln>
                  <a:noFill/>
                </a:ln>
                <a:solidFill>
                  <a:schemeClr val="tx1"/>
                </a:solidFill>
                <a:effectLst/>
                <a:latin typeface="Times New Roman" pitchFamily="18" charset="0"/>
                <a:cs typeface="Arial" charset="0"/>
              </a:rPr>
              <a:t> CISTECH Financial Enhancements ?</a:t>
            </a:r>
            <a:endParaRPr kumimoji="0" lang="en-US" sz="2400" b="1" i="0" u="none" strike="noStrike" cap="none" normalizeH="0" baseline="0" dirty="0" smtClean="0">
              <a:ln>
                <a:noFill/>
              </a:ln>
              <a:solidFill>
                <a:schemeClr val="tx1"/>
              </a:solidFill>
              <a:effectLst/>
              <a:latin typeface="Times New Roman" pitchFamily="18" charset="0"/>
              <a:cs typeface="Arial" charset="0"/>
            </a:endParaRPr>
          </a:p>
        </p:txBody>
      </p:sp>
      <p:sp>
        <p:nvSpPr>
          <p:cNvPr id="5" name="TextBox 4"/>
          <p:cNvSpPr txBox="1"/>
          <p:nvPr/>
        </p:nvSpPr>
        <p:spPr>
          <a:xfrm>
            <a:off x="381000" y="1752600"/>
            <a:ext cx="8229600" cy="4493538"/>
          </a:xfrm>
          <a:prstGeom prst="rect">
            <a:avLst/>
          </a:prstGeom>
          <a:noFill/>
        </p:spPr>
        <p:txBody>
          <a:bodyPr wrap="square" rtlCol="0">
            <a:spAutoFit/>
          </a:bodyPr>
          <a:lstStyle/>
          <a:p>
            <a:pPr algn="l"/>
            <a:r>
              <a:rPr lang="en-US" sz="1600" dirty="0" smtClean="0">
                <a:solidFill>
                  <a:schemeClr val="accent5">
                    <a:lumMod val="50000"/>
                  </a:schemeClr>
                </a:solidFill>
                <a:effectLst>
                  <a:outerShdw blurRad="38100" dist="38100" dir="2700000" algn="tl">
                    <a:srgbClr val="000000">
                      <a:alpha val="43137"/>
                    </a:srgbClr>
                  </a:outerShdw>
                </a:effectLst>
              </a:rPr>
              <a:t>FAST CASH </a:t>
            </a:r>
            <a:r>
              <a:rPr lang="en-US" sz="1600" dirty="0" smtClean="0"/>
              <a:t>= Reduce Cash Allocation Time, decrease DSO, improved Customer Service and accuracy</a:t>
            </a:r>
          </a:p>
          <a:p>
            <a:pPr algn="l"/>
            <a:endParaRPr lang="en-US" sz="1600" dirty="0" smtClean="0"/>
          </a:p>
          <a:p>
            <a:pPr algn="l"/>
            <a:r>
              <a:rPr lang="en-US" sz="1600" dirty="0" smtClean="0">
                <a:solidFill>
                  <a:schemeClr val="accent5">
                    <a:lumMod val="50000"/>
                  </a:schemeClr>
                </a:solidFill>
                <a:effectLst>
                  <a:outerShdw blurRad="38100" dist="38100" dir="2700000" algn="tl">
                    <a:srgbClr val="000000">
                      <a:alpha val="43137"/>
                    </a:srgbClr>
                  </a:outerShdw>
                </a:effectLst>
              </a:rPr>
              <a:t>EFT/ACH</a:t>
            </a:r>
            <a:r>
              <a:rPr lang="en-US" sz="1600" dirty="0" smtClean="0"/>
              <a:t> = Eliminate Check Printing Time , eliminate Forms, better control of Remittance Processes and Supplier Relationship improvements</a:t>
            </a:r>
          </a:p>
          <a:p>
            <a:pPr algn="l"/>
            <a:endParaRPr lang="en-US" sz="1600" dirty="0"/>
          </a:p>
          <a:p>
            <a:pPr algn="l"/>
            <a:r>
              <a:rPr lang="en-US" sz="1600" dirty="0" smtClean="0">
                <a:solidFill>
                  <a:schemeClr val="accent5">
                    <a:lumMod val="50000"/>
                  </a:schemeClr>
                </a:solidFill>
                <a:effectLst>
                  <a:outerShdw blurRad="38100" dist="38100" dir="2700000" algn="tl">
                    <a:srgbClr val="000000">
                      <a:alpha val="43137"/>
                    </a:srgbClr>
                  </a:outerShdw>
                </a:effectLst>
              </a:rPr>
              <a:t>ELECTRONIC LOCKBOX FOR IFM </a:t>
            </a:r>
            <a:r>
              <a:rPr lang="en-US" sz="1600" dirty="0" smtClean="0"/>
              <a:t>= Immediate visibility on Cash Availability, time savings for recording deposits and eliminate manual IFM Cash Deposit Transactions. Married with EFT/ACH – a really tangible Cash Management Tool Set.</a:t>
            </a:r>
          </a:p>
          <a:p>
            <a:pPr algn="l"/>
            <a:endParaRPr lang="en-US" sz="1600" dirty="0" smtClean="0"/>
          </a:p>
          <a:p>
            <a:pPr algn="l"/>
            <a:r>
              <a:rPr lang="en-US" sz="1600" dirty="0" smtClean="0">
                <a:solidFill>
                  <a:schemeClr val="accent5">
                    <a:lumMod val="50000"/>
                  </a:schemeClr>
                </a:solidFill>
                <a:effectLst>
                  <a:outerShdw blurRad="38100" dist="38100" dir="2700000" algn="tl">
                    <a:srgbClr val="000000">
                      <a:alpha val="43137"/>
                    </a:srgbClr>
                  </a:outerShdw>
                </a:effectLst>
              </a:rPr>
              <a:t>AP PENDING </a:t>
            </a:r>
            <a:r>
              <a:rPr lang="en-US" sz="1600" dirty="0" smtClean="0"/>
              <a:t>= Manage your Un-Invoiced Receipts, prove your P&amp;L Variances, improved visibility of Costing, Materials and Cash Flow</a:t>
            </a:r>
          </a:p>
          <a:p>
            <a:pPr algn="l"/>
            <a:endParaRPr lang="en-US" sz="1600" dirty="0"/>
          </a:p>
          <a:p>
            <a:pPr algn="l"/>
            <a:r>
              <a:rPr lang="en-US" sz="1600" dirty="0" smtClean="0">
                <a:solidFill>
                  <a:schemeClr val="accent5">
                    <a:lumMod val="50000"/>
                  </a:schemeClr>
                </a:solidFill>
                <a:effectLst>
                  <a:outerShdw blurRad="38100" dist="38100" dir="2700000" algn="tl">
                    <a:srgbClr val="000000">
                      <a:alpha val="43137"/>
                    </a:srgbClr>
                  </a:outerShdw>
                </a:effectLst>
              </a:rPr>
              <a:t>GLI ENHANCEMENT MODULE FOR IFM &amp; AM </a:t>
            </a:r>
            <a:r>
              <a:rPr lang="en-US" sz="1600" dirty="0" smtClean="0"/>
              <a:t>– A must have for AM Users posting GLI Detail to the Ledger in Summary. For IFM Users, an efficient tool to review GLI Detail before it posts, and to more quickly support Journal Entries booked from IM, PCC/REP, and from COM.</a:t>
            </a:r>
          </a:p>
          <a:p>
            <a:pPr algn="l"/>
            <a:endParaRPr lang="en-US" dirty="0"/>
          </a:p>
        </p:txBody>
      </p:sp>
      <p:sp>
        <p:nvSpPr>
          <p:cNvPr id="6" name="Rounded Rectangle 5"/>
          <p:cNvSpPr/>
          <p:nvPr/>
        </p:nvSpPr>
        <p:spPr bwMode="auto">
          <a:xfrm>
            <a:off x="1752600" y="6096000"/>
            <a:ext cx="5486400" cy="5334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Arial" charset="0"/>
              </a:rPr>
              <a:t>TANGIBLE COST SAVINGS – IMMEDIATE BENEFIT AND RETURN</a:t>
            </a:r>
            <a:r>
              <a:rPr kumimoji="0" lang="en-US" sz="1400" b="1" i="0" u="none" strike="noStrike" cap="none" normalizeH="0" dirty="0" smtClean="0">
                <a:ln>
                  <a:noFill/>
                </a:ln>
                <a:solidFill>
                  <a:schemeClr val="tx1"/>
                </a:solidFill>
                <a:effectLst/>
                <a:latin typeface="Times New Roman" pitchFamily="18" charset="0"/>
                <a:cs typeface="Arial" charset="0"/>
              </a:rPr>
              <a:t> ON INVESTMENT</a:t>
            </a:r>
            <a:endParaRPr kumimoji="0" lang="en-US" sz="1400" b="1" i="0" u="none" strike="noStrike" cap="none" normalizeH="0" baseline="0" dirty="0" smtClean="0">
              <a:ln>
                <a:noFill/>
              </a:ln>
              <a:solidFill>
                <a:schemeClr val="tx1"/>
              </a:solidFill>
              <a:effectLst/>
              <a:latin typeface="Times New Roman" pitchFamily="18" charset="0"/>
              <a:cs typeface="Arial"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dirty="0" smtClean="0"/>
              <a:t>FINANCIAL ENHANCEMENTS FOR IFM</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sz="2400" dirty="0" smtClean="0"/>
              <a:t>AP Pending - $</a:t>
            </a:r>
            <a:r>
              <a:rPr lang="en-US" sz="2400" dirty="0" smtClean="0"/>
              <a:t>1,500 (+ 1-2 day of services)</a:t>
            </a:r>
            <a:endParaRPr lang="en-US" sz="2400" dirty="0" smtClean="0"/>
          </a:p>
          <a:p>
            <a:r>
              <a:rPr lang="en-US" sz="2400" dirty="0" err="1" smtClean="0"/>
              <a:t>FastCash</a:t>
            </a:r>
            <a:r>
              <a:rPr lang="en-US" sz="2400" dirty="0" smtClean="0"/>
              <a:t> - $</a:t>
            </a:r>
            <a:r>
              <a:rPr lang="en-US" sz="2400" dirty="0" smtClean="0"/>
              <a:t>4,500 (+ 1-2 days services)</a:t>
            </a:r>
            <a:endParaRPr lang="en-US" sz="2400" dirty="0" smtClean="0"/>
          </a:p>
          <a:p>
            <a:r>
              <a:rPr lang="en-US" sz="2400" dirty="0" smtClean="0"/>
              <a:t>Electronic Funds Transfer (ACH) - $</a:t>
            </a:r>
            <a:r>
              <a:rPr lang="en-US" sz="2400" dirty="0" smtClean="0"/>
              <a:t>4,500 (+3-5 days services)</a:t>
            </a:r>
            <a:endParaRPr lang="en-US" sz="2400" dirty="0" smtClean="0"/>
          </a:p>
          <a:p>
            <a:r>
              <a:rPr lang="en-US" sz="2400" dirty="0" smtClean="0"/>
              <a:t>Lockbox - $4,500 </a:t>
            </a:r>
            <a:r>
              <a:rPr lang="en-US" sz="2400" dirty="0" smtClean="0"/>
              <a:t>(+ 3-4 Days Services)</a:t>
            </a:r>
            <a:endParaRPr lang="en-US" sz="2400" dirty="0" smtClean="0"/>
          </a:p>
          <a:p>
            <a:r>
              <a:rPr lang="en-US" sz="2400" dirty="0" smtClean="0"/>
              <a:t>GLI Interface - $7,500 </a:t>
            </a:r>
            <a:r>
              <a:rPr lang="en-US" sz="2400" i="1" dirty="0" smtClean="0"/>
              <a:t>(includes services)</a:t>
            </a:r>
            <a:endParaRPr lang="en-US" sz="2400" dirty="0" smtClean="0"/>
          </a:p>
          <a:p>
            <a:r>
              <a:rPr lang="en-US" sz="2400" dirty="0" smtClean="0"/>
              <a:t>The entire suite of products </a:t>
            </a:r>
            <a:r>
              <a:rPr lang="en-US" sz="2400" dirty="0" smtClean="0"/>
              <a:t>- $20,000 (+ services)</a:t>
            </a:r>
          </a:p>
          <a:p>
            <a:pPr lvl="1"/>
            <a:r>
              <a:rPr lang="en-US" sz="2400" dirty="0" smtClean="0"/>
              <a:t>All products have an optional annual fee of 20% that entitles customers to 24/7 support and free upgrades</a:t>
            </a:r>
          </a:p>
          <a:p>
            <a:pPr lvl="1"/>
            <a:r>
              <a:rPr lang="en-US" sz="2400" dirty="0" smtClean="0"/>
              <a:t>All products come with a 90 day warranty</a:t>
            </a:r>
            <a:endParaRPr lang="en-US"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1905000" y="1219200"/>
            <a:ext cx="5334000" cy="8382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4400" dirty="0" smtClean="0">
                <a:latin typeface="+mn-lt"/>
              </a:rPr>
              <a:t>THANK YOU !</a:t>
            </a:r>
            <a:endParaRPr kumimoji="0" lang="en-US" sz="4400" b="1" i="0" u="none" strike="noStrike" cap="none" normalizeH="0" baseline="0" dirty="0" smtClean="0">
              <a:ln>
                <a:noFill/>
              </a:ln>
              <a:solidFill>
                <a:schemeClr val="tx1"/>
              </a:solidFill>
              <a:effectLst/>
              <a:latin typeface="+mn-lt"/>
            </a:endParaRPr>
          </a:p>
        </p:txBody>
      </p:sp>
      <p:sp>
        <p:nvSpPr>
          <p:cNvPr id="4" name="Rounded Rectangle 3"/>
          <p:cNvSpPr/>
          <p:nvPr/>
        </p:nvSpPr>
        <p:spPr bwMode="auto">
          <a:xfrm>
            <a:off x="685800" y="2514600"/>
            <a:ext cx="7772400" cy="251460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solidFill>
                  <a:schemeClr val="tx1"/>
                </a:solidFill>
                <a:cs typeface="Arial" charset="0"/>
              </a:rPr>
              <a:t>To discuss putting the CISTECH Financial Enhancement Package, or any module in place at your Organization, you may contact:</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1050" b="1" i="0" u="none" strike="noStrike" cap="none" normalizeH="0" baseline="0" dirty="0" smtClean="0">
              <a:ln>
                <a:noFill/>
              </a:ln>
              <a:solidFill>
                <a:schemeClr val="tx1"/>
              </a:solidFill>
              <a:effectLst/>
              <a:latin typeface="Times New Roman" pitchFamily="18" charset="0"/>
              <a:cs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n-US" dirty="0" smtClean="0">
              <a:solidFill>
                <a:schemeClr val="tx1"/>
              </a:solidFill>
              <a:latin typeface="+mj-lt"/>
              <a:cs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tx1"/>
                </a:solidFill>
                <a:latin typeface="+mj-lt"/>
                <a:cs typeface="Arial" charset="0"/>
              </a:rPr>
              <a:t>Ben </a:t>
            </a:r>
            <a:r>
              <a:rPr lang="en-US" dirty="0" smtClean="0">
                <a:solidFill>
                  <a:schemeClr val="tx1"/>
                </a:solidFill>
                <a:latin typeface="+mj-lt"/>
                <a:cs typeface="Arial" charset="0"/>
              </a:rPr>
              <a:t>McCormick</a:t>
            </a:r>
          </a:p>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tx1"/>
                </a:solidFill>
                <a:latin typeface="+mj-lt"/>
                <a:cs typeface="Arial" charset="0"/>
              </a:rPr>
              <a:t>CISTECH, Inc</a:t>
            </a:r>
          </a:p>
          <a:p>
            <a:pPr marL="0" marR="0" indent="0" algn="ctr" defTabSz="914400" rtl="0" eaLnBrk="1" fontAlgn="base" latinLnBrk="0" hangingPunct="1">
              <a:lnSpc>
                <a:spcPct val="100000"/>
              </a:lnSpc>
              <a:spcBef>
                <a:spcPct val="0"/>
              </a:spcBef>
              <a:spcAft>
                <a:spcPct val="0"/>
              </a:spcAft>
              <a:buClrTx/>
              <a:buSzTx/>
              <a:buFontTx/>
              <a:buNone/>
              <a:tabLst/>
            </a:pPr>
            <a:endParaRPr lang="en-US" sz="1050" baseline="0" dirty="0" smtClean="0">
              <a:solidFill>
                <a:schemeClr val="tx1"/>
              </a:solidFill>
              <a:latin typeface="Times New Roman" pitchFamily="18" charset="0"/>
              <a:cs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dirty="0" smtClean="0">
                <a:ln>
                  <a:noFill/>
                </a:ln>
                <a:solidFill>
                  <a:schemeClr val="tx1"/>
                </a:solidFill>
                <a:effectLst/>
                <a:latin typeface="+mj-lt"/>
                <a:cs typeface="Arial" charset="0"/>
                <a:hlinkClick r:id="rId2"/>
              </a:rPr>
              <a:t>Ben.McCormick@cistech.net</a:t>
            </a:r>
            <a:r>
              <a:rPr kumimoji="0" lang="en-US" sz="1600" b="1" i="0" u="none" strike="noStrike" cap="none" normalizeH="0" dirty="0" smtClean="0">
                <a:ln>
                  <a:noFill/>
                </a:ln>
                <a:solidFill>
                  <a:schemeClr val="tx1"/>
                </a:solidFill>
                <a:effectLst/>
                <a:latin typeface="+mj-lt"/>
                <a:cs typeface="Arial" charset="0"/>
              </a:rPr>
              <a:t> </a:t>
            </a:r>
            <a:endParaRPr kumimoji="0" lang="en-US" sz="1600" b="1" i="0" u="none" strike="noStrike" cap="none" normalizeH="0" dirty="0" smtClean="0">
              <a:ln>
                <a:noFill/>
              </a:ln>
              <a:solidFill>
                <a:schemeClr val="tx1"/>
              </a:solidFill>
              <a:effectLst/>
              <a:latin typeface="+mj-lt"/>
              <a:cs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lang="en-US" sz="1600" baseline="0" dirty="0" smtClean="0">
                <a:solidFill>
                  <a:schemeClr val="tx1"/>
                </a:solidFill>
                <a:latin typeface="+mj-lt"/>
                <a:cs typeface="Arial" charset="0"/>
              </a:rPr>
              <a:t>704-814-0016</a:t>
            </a:r>
            <a:endParaRPr kumimoji="0" lang="en-US" sz="1600" b="1" i="0" u="none" strike="noStrike" cap="none" normalizeH="0" baseline="0" dirty="0" smtClean="0">
              <a:ln>
                <a:noFill/>
              </a:ln>
              <a:solidFill>
                <a:schemeClr val="tx1"/>
              </a:solidFill>
              <a:effectLst/>
              <a:latin typeface="+mj-lt"/>
              <a:cs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Times New Roman" pitchFamily="18" charset="0"/>
              <a:cs typeface="Arial" charset="0"/>
            </a:endParaRPr>
          </a:p>
        </p:txBody>
      </p:sp>
      <p:sp>
        <p:nvSpPr>
          <p:cNvPr id="7" name="Rectangle 6"/>
          <p:cNvSpPr/>
          <p:nvPr/>
        </p:nvSpPr>
        <p:spPr>
          <a:xfrm>
            <a:off x="2209800" y="5029200"/>
            <a:ext cx="4572000" cy="1015663"/>
          </a:xfrm>
          <a:prstGeom prst="rect">
            <a:avLst/>
          </a:prstGeom>
        </p:spPr>
        <p:txBody>
          <a:bodyPr>
            <a:spAutoFit/>
          </a:bodyPr>
          <a:lstStyle/>
          <a:p>
            <a:pPr>
              <a:defRPr/>
            </a:pPr>
            <a:endParaRPr lang="en-US" dirty="0" smtClean="0">
              <a:hlinkClick r:id="rId3"/>
            </a:endParaRPr>
          </a:p>
          <a:p>
            <a:pPr>
              <a:defRPr/>
            </a:pPr>
            <a:r>
              <a:rPr lang="en-US" sz="1800" b="0" dirty="0" smtClean="0"/>
              <a:t>FOR MORE INFORMATION GO TO: </a:t>
            </a:r>
            <a:r>
              <a:rPr lang="en-US" dirty="0" smtClean="0">
                <a:hlinkClick r:id="rId3"/>
              </a:rPr>
              <a:t>http</a:t>
            </a:r>
            <a:r>
              <a:rPr lang="en-US" dirty="0" smtClean="0">
                <a:hlinkClick r:id="rId3"/>
              </a:rPr>
              <a:t>://www.cistech.net/XA-Offerings/Cistech-Enhancements.aspx</a:t>
            </a:r>
            <a:r>
              <a:rPr lang="en-US" dirty="0" smtClean="0"/>
              <a:t>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bwMode="auto">
          <a:xfrm>
            <a:off x="457200" y="274638"/>
            <a:ext cx="8458200" cy="792162"/>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b="1" smtClean="0">
                <a:solidFill>
                  <a:schemeClr val="bg1"/>
                </a:solidFill>
              </a:rPr>
              <a:t>IFM Fast-Cash Module</a:t>
            </a:r>
          </a:p>
        </p:txBody>
      </p:sp>
      <p:sp>
        <p:nvSpPr>
          <p:cNvPr id="5" name="Rectangle 4"/>
          <p:cNvSpPr/>
          <p:nvPr/>
        </p:nvSpPr>
        <p:spPr>
          <a:xfrm>
            <a:off x="304800" y="2667000"/>
            <a:ext cx="8458200" cy="3662363"/>
          </a:xfrm>
          <a:prstGeom prst="rect">
            <a:avLst/>
          </a:prstGeom>
        </p:spPr>
        <p:txBody>
          <a:bodyPr>
            <a:spAutoFit/>
          </a:bodyPr>
          <a:lstStyle/>
          <a:p>
            <a:pPr>
              <a:defRPr/>
            </a:pPr>
            <a:endParaRPr lang="en-US" sz="3200" dirty="0">
              <a:latin typeface="+mj-lt"/>
            </a:endParaRPr>
          </a:p>
          <a:p>
            <a:pPr>
              <a:defRPr/>
            </a:pPr>
            <a:r>
              <a:rPr lang="en-US" sz="2000" dirty="0">
                <a:solidFill>
                  <a:schemeClr val="accent5">
                    <a:lumMod val="75000"/>
                  </a:schemeClr>
                </a:solidFill>
                <a:effectLst>
                  <a:outerShdw blurRad="38100" dist="38100" dir="2700000" algn="tl">
                    <a:srgbClr val="000000">
                      <a:alpha val="43137"/>
                    </a:srgbClr>
                  </a:outerShdw>
                </a:effectLst>
                <a:latin typeface="+mj-lt"/>
              </a:rPr>
              <a:t>CISTECH’s Fast Cash for IFM </a:t>
            </a:r>
            <a:r>
              <a:rPr lang="en-US" sz="2000" dirty="0">
                <a:latin typeface="+mj-lt"/>
              </a:rPr>
              <a:t>was developed to optimize the cash application process, and is particularly valuable to companies that process high volumes of invoices and deductions, especially from large retail chains such as Pharmaceutical Outlets, Target, Wal-Mart and other major distributor/retailers. </a:t>
            </a:r>
          </a:p>
          <a:p>
            <a:pPr>
              <a:defRPr/>
            </a:pPr>
            <a:endParaRPr lang="en-US" sz="2000" dirty="0">
              <a:latin typeface="+mj-lt"/>
            </a:endParaRPr>
          </a:p>
          <a:p>
            <a:pPr>
              <a:defRPr/>
            </a:pPr>
            <a:r>
              <a:rPr lang="en-US" sz="2000" dirty="0">
                <a:solidFill>
                  <a:schemeClr val="accent5">
                    <a:lumMod val="75000"/>
                  </a:schemeClr>
                </a:solidFill>
                <a:effectLst>
                  <a:outerShdw blurRad="38100" dist="38100" dir="2700000" algn="tl">
                    <a:srgbClr val="000000">
                      <a:alpha val="43137"/>
                    </a:srgbClr>
                  </a:outerShdw>
                </a:effectLst>
                <a:latin typeface="+mj-lt"/>
              </a:rPr>
              <a:t>Fast Cash </a:t>
            </a:r>
            <a:r>
              <a:rPr lang="en-US" sz="2000" dirty="0">
                <a:latin typeface="+mj-lt"/>
              </a:rPr>
              <a:t>enhances your existing Infor XA IFM Cash Receipts and Allocations processes by integrating payment matching, write offs, credit processing as well as other functionality required to manage and support enterprise cash flow application </a:t>
            </a:r>
            <a:r>
              <a:rPr lang="en-US" sz="2000" dirty="0" smtClean="0">
                <a:latin typeface="+mj-lt"/>
              </a:rPr>
              <a:t>processes.</a:t>
            </a:r>
            <a:endParaRPr lang="en-US" sz="2000" dirty="0">
              <a:latin typeface="+mj-lt"/>
            </a:endParaRPr>
          </a:p>
        </p:txBody>
      </p:sp>
      <p:sp>
        <p:nvSpPr>
          <p:cNvPr id="4" name="TextBox 3"/>
          <p:cNvSpPr txBox="1"/>
          <p:nvPr/>
        </p:nvSpPr>
        <p:spPr>
          <a:xfrm>
            <a:off x="2209800" y="1066800"/>
            <a:ext cx="4648200" cy="707886"/>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defRPr/>
            </a:pPr>
            <a:r>
              <a:rPr lang="en-US" sz="4000" dirty="0">
                <a:latin typeface="+mj-lt"/>
              </a:rPr>
              <a:t>CISTECH FAST CASH</a:t>
            </a:r>
          </a:p>
        </p:txBody>
      </p:sp>
      <p:sp>
        <p:nvSpPr>
          <p:cNvPr id="6" name="Rounded Rectangle 5"/>
          <p:cNvSpPr/>
          <p:nvPr/>
        </p:nvSpPr>
        <p:spPr bwMode="auto">
          <a:xfrm>
            <a:off x="304800" y="1828800"/>
            <a:ext cx="8458200" cy="129540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a:lstStyle/>
          <a:p>
            <a:pPr>
              <a:defRPr/>
            </a:pPr>
            <a:r>
              <a:rPr lang="en-US" sz="2400" dirty="0">
                <a:solidFill>
                  <a:schemeClr val="bg1"/>
                </a:solidFill>
                <a:latin typeface="+mj-lt"/>
                <a:ea typeface="Arial Unicode MS" pitchFamily="34" charset="-128"/>
                <a:cs typeface="Arial Unicode MS" pitchFamily="34" charset="-128"/>
              </a:rPr>
              <a:t>Make IFM AR payment processing more accurate and efficient with CISTECH IFM Fast-Cash – a lean tool for reducing DOS and improving Cash Flow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b="1" smtClean="0">
                <a:solidFill>
                  <a:schemeClr val="bg1"/>
                </a:solidFill>
              </a:rPr>
              <a:t>IFM Fast-Cash Module</a:t>
            </a:r>
          </a:p>
        </p:txBody>
      </p:sp>
      <p:sp>
        <p:nvSpPr>
          <p:cNvPr id="5" name="TextBox 4"/>
          <p:cNvSpPr txBox="1"/>
          <p:nvPr/>
        </p:nvSpPr>
        <p:spPr>
          <a:xfrm>
            <a:off x="228600" y="1219200"/>
            <a:ext cx="8610600" cy="4739759"/>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defRPr/>
            </a:pPr>
            <a:r>
              <a:rPr lang="en-US" sz="4400" dirty="0">
                <a:solidFill>
                  <a:schemeClr val="bg1"/>
                </a:solidFill>
                <a:effectLst>
                  <a:outerShdw blurRad="38100" dist="38100" dir="2700000" algn="tl">
                    <a:srgbClr val="000000">
                      <a:alpha val="43137"/>
                    </a:srgbClr>
                  </a:outerShdw>
                </a:effectLst>
                <a:latin typeface="+mj-lt"/>
              </a:rPr>
              <a:t>Benefits of using Fast Cash </a:t>
            </a:r>
          </a:p>
          <a:p>
            <a:pPr>
              <a:defRPr/>
            </a:pPr>
            <a:endParaRPr lang="en-US" sz="1800" dirty="0"/>
          </a:p>
          <a:p>
            <a:pPr>
              <a:buFontTx/>
              <a:buBlip>
                <a:blip r:embed="rId2"/>
              </a:buBlip>
              <a:defRPr/>
            </a:pPr>
            <a:r>
              <a:rPr lang="en-US" sz="1800" dirty="0"/>
              <a:t> </a:t>
            </a:r>
            <a:r>
              <a:rPr lang="en-US" sz="2000" dirty="0"/>
              <a:t>Reduce time and effort required to apply customers payments. </a:t>
            </a:r>
          </a:p>
          <a:p>
            <a:pPr>
              <a:buFontTx/>
              <a:buBlip>
                <a:blip r:embed="rId2"/>
              </a:buBlip>
              <a:defRPr/>
            </a:pPr>
            <a:endParaRPr lang="en-US" sz="2000" dirty="0"/>
          </a:p>
          <a:p>
            <a:pPr>
              <a:buFontTx/>
              <a:buBlip>
                <a:blip r:embed="rId2"/>
              </a:buBlip>
              <a:defRPr/>
            </a:pPr>
            <a:r>
              <a:rPr lang="en-US" sz="2000" dirty="0"/>
              <a:t>  Apply multiple coded deductions to individual invoices – addresses Lean for Finance!</a:t>
            </a:r>
          </a:p>
          <a:p>
            <a:pPr>
              <a:buFontTx/>
              <a:buBlip>
                <a:blip r:embed="rId2"/>
              </a:buBlip>
              <a:defRPr/>
            </a:pPr>
            <a:endParaRPr lang="en-US" sz="2000" dirty="0"/>
          </a:p>
          <a:p>
            <a:pPr>
              <a:buFontTx/>
              <a:buBlip>
                <a:blip r:embed="rId2"/>
              </a:buBlip>
              <a:defRPr/>
            </a:pPr>
            <a:r>
              <a:rPr lang="en-US" sz="2000" dirty="0"/>
              <a:t> Increase customer satisfaction through increased processing accuracy of customer payments  to IFM XA Settlement Lines and improve your Cash Flow and Customer Support accuracy!</a:t>
            </a:r>
          </a:p>
          <a:p>
            <a:pPr>
              <a:buFontTx/>
              <a:buBlip>
                <a:blip r:embed="rId2"/>
              </a:buBlip>
              <a:defRPr/>
            </a:pPr>
            <a:endParaRPr lang="en-US" sz="2000" dirty="0"/>
          </a:p>
          <a:p>
            <a:pPr>
              <a:buFontTx/>
              <a:buBlip>
                <a:blip r:embed="rId2"/>
              </a:buBlip>
              <a:defRPr/>
            </a:pPr>
            <a:r>
              <a:rPr lang="en-US" sz="2000" dirty="0"/>
              <a:t> Improve control of applied credits with a closed-loop processing method for each Entity/Personal Account, or Allocation Groups !</a:t>
            </a:r>
          </a:p>
          <a:p>
            <a:pPr>
              <a:defRPr/>
            </a:pPr>
            <a:endParaRPr lang="en-US"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l"/>
            <a:r>
              <a:rPr lang="en-US" b="1" smtClean="0">
                <a:solidFill>
                  <a:schemeClr val="bg1"/>
                </a:solidFill>
              </a:rPr>
              <a:t>IFM Fast-Cash Module</a:t>
            </a:r>
            <a:endParaRPr lang="en-US" smtClean="0"/>
          </a:p>
        </p:txBody>
      </p:sp>
      <p:sp>
        <p:nvSpPr>
          <p:cNvPr id="4" name="TextBox 3"/>
          <p:cNvSpPr txBox="1"/>
          <p:nvPr/>
        </p:nvSpPr>
        <p:spPr>
          <a:xfrm>
            <a:off x="533400" y="1219200"/>
            <a:ext cx="8001000" cy="646331"/>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defRPr/>
            </a:pPr>
            <a:r>
              <a:rPr lang="en-US" sz="3600" dirty="0">
                <a:solidFill>
                  <a:schemeClr val="tx1"/>
                </a:solidFill>
                <a:latin typeface="+mj-lt"/>
              </a:rPr>
              <a:t>Fast Cash Features and Functions </a:t>
            </a:r>
          </a:p>
        </p:txBody>
      </p:sp>
      <p:sp>
        <p:nvSpPr>
          <p:cNvPr id="6" name="TextBox 5"/>
          <p:cNvSpPr txBox="1"/>
          <p:nvPr/>
        </p:nvSpPr>
        <p:spPr>
          <a:xfrm>
            <a:off x="228600" y="2133600"/>
            <a:ext cx="3581400" cy="3908425"/>
          </a:xfrm>
          <a:prstGeom prst="rect">
            <a:avLst/>
          </a:prstGeom>
          <a:noFill/>
        </p:spPr>
        <p:txBody>
          <a:bodyPr>
            <a:spAutoFit/>
          </a:bodyPr>
          <a:lstStyle/>
          <a:p>
            <a:pPr algn="l">
              <a:buFontTx/>
              <a:buBlip>
                <a:blip r:embed="rId2"/>
              </a:buBlip>
              <a:defRPr/>
            </a:pPr>
            <a:r>
              <a:rPr lang="en-US" sz="1800" dirty="0">
                <a:latin typeface="+mj-lt"/>
              </a:rPr>
              <a:t>Fast Cash improves access and selection of open invoices and credit memos, assists with matching deductions to invoices and allows multiple deductions on a single invoice. </a:t>
            </a:r>
          </a:p>
          <a:p>
            <a:pPr algn="l">
              <a:buFontTx/>
              <a:buBlip>
                <a:blip r:embed="rId2"/>
              </a:buBlip>
              <a:defRPr/>
            </a:pPr>
            <a:endParaRPr lang="en-US" sz="1800" dirty="0">
              <a:latin typeface="+mj-lt"/>
            </a:endParaRPr>
          </a:p>
          <a:p>
            <a:pPr algn="l">
              <a:buFontTx/>
              <a:buBlip>
                <a:blip r:embed="rId2"/>
              </a:buBlip>
              <a:defRPr/>
            </a:pPr>
            <a:r>
              <a:rPr lang="en-US" sz="1800" dirty="0">
                <a:latin typeface="+mj-lt"/>
              </a:rPr>
              <a:t>This enhancement also provides for assigning multiple, pre-defined deduction types to a single invoice; it balances deposit totals; and generates credits for overpayments. </a:t>
            </a:r>
          </a:p>
          <a:p>
            <a:pPr>
              <a:defRPr/>
            </a:pPr>
            <a:endParaRPr lang="en-US" dirty="0"/>
          </a:p>
        </p:txBody>
      </p:sp>
      <p:pic>
        <p:nvPicPr>
          <p:cNvPr id="17415" name="Picture 3"/>
          <p:cNvPicPr>
            <a:picLocks noChangeAspect="1" noChangeArrowheads="1"/>
          </p:cNvPicPr>
          <p:nvPr/>
        </p:nvPicPr>
        <p:blipFill>
          <a:blip r:embed="rId3"/>
          <a:srcRect/>
          <a:stretch>
            <a:fillRect/>
          </a:stretch>
        </p:blipFill>
        <p:spPr bwMode="auto">
          <a:xfrm>
            <a:off x="3810000" y="2133600"/>
            <a:ext cx="5181600" cy="388620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xfrm>
            <a:off x="838200" y="228600"/>
            <a:ext cx="8305800" cy="639763"/>
          </a:xfrm>
          <a:ln>
            <a:miter lim="800000"/>
            <a:headEnd/>
            <a:tailEnd/>
          </a:ln>
        </p:spPr>
        <p:txBody>
          <a:bodyPr vert="horz" wrap="square" lIns="91440" tIns="45720" rIns="91440" bIns="45720" numCol="1" anchor="t" anchorCtr="0" compatLnSpc="1">
            <a:prstTxWarp prst="textNoShape">
              <a:avLst/>
            </a:prstTxWarp>
          </a:bodyPr>
          <a:lstStyle/>
          <a:p>
            <a:pPr algn="l" eaLnBrk="1" hangingPunct="1">
              <a:defRPr/>
            </a:pPr>
            <a:r>
              <a:rPr lang="en-US" b="1" dirty="0" smtClean="0">
                <a:solidFill>
                  <a:schemeClr val="bg1"/>
                </a:solidFill>
                <a:effectLst>
                  <a:outerShdw blurRad="38100" dist="38100" dir="2700000" algn="tl">
                    <a:srgbClr val="000000">
                      <a:alpha val="43137"/>
                    </a:srgbClr>
                  </a:outerShdw>
                </a:effectLst>
              </a:rPr>
              <a:t>Cistech IFM ACH/EFT</a:t>
            </a:r>
          </a:p>
        </p:txBody>
      </p:sp>
      <p:sp>
        <p:nvSpPr>
          <p:cNvPr id="4" name="Rectangle 3"/>
          <p:cNvSpPr txBox="1">
            <a:spLocks noChangeArrowheads="1"/>
          </p:cNvSpPr>
          <p:nvPr/>
        </p:nvSpPr>
        <p:spPr bwMode="auto">
          <a:xfrm>
            <a:off x="914400" y="1905000"/>
            <a:ext cx="7620000" cy="685800"/>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a:lstStyle/>
          <a:p>
            <a:pPr marL="342900" indent="-342900">
              <a:spcBef>
                <a:spcPct val="20000"/>
              </a:spcBef>
              <a:defRPr/>
            </a:pPr>
            <a:r>
              <a:rPr lang="en-US" sz="2800" kern="0" dirty="0">
                <a:solidFill>
                  <a:schemeClr val="bg1"/>
                </a:solidFill>
                <a:effectLst>
                  <a:outerShdw blurRad="38100" dist="38100" dir="2700000" algn="tl">
                    <a:srgbClr val="C0C0C0"/>
                  </a:outerShdw>
                </a:effectLst>
                <a:latin typeface="+mj-lt"/>
              </a:rPr>
              <a:t>Paying your IFM AP Invoices Electronically….</a:t>
            </a:r>
          </a:p>
        </p:txBody>
      </p:sp>
      <p:pic>
        <p:nvPicPr>
          <p:cNvPr id="18438" name="Picture 8" descr="MPj03994780000[1]"/>
          <p:cNvPicPr>
            <a:picLocks noChangeAspect="1" noChangeArrowheads="1"/>
          </p:cNvPicPr>
          <p:nvPr/>
        </p:nvPicPr>
        <p:blipFill>
          <a:blip r:embed="rId2"/>
          <a:srcRect/>
          <a:stretch>
            <a:fillRect/>
          </a:stretch>
        </p:blipFill>
        <p:spPr bwMode="auto">
          <a:xfrm>
            <a:off x="3733800" y="2743200"/>
            <a:ext cx="1749425" cy="2189163"/>
          </a:xfrm>
          <a:prstGeom prst="rect">
            <a:avLst/>
          </a:prstGeom>
          <a:noFill/>
          <a:ln w="9525">
            <a:noFill/>
            <a:miter lim="800000"/>
            <a:headEnd/>
            <a:tailEnd/>
          </a:ln>
        </p:spPr>
      </p:pic>
      <p:sp>
        <p:nvSpPr>
          <p:cNvPr id="6" name="TextBox 5"/>
          <p:cNvSpPr txBox="1"/>
          <p:nvPr/>
        </p:nvSpPr>
        <p:spPr>
          <a:xfrm>
            <a:off x="457200" y="5029200"/>
            <a:ext cx="8534400" cy="707886"/>
          </a:xfrm>
          <a:prstGeom prst="rect">
            <a:avLst/>
          </a:prstGeom>
          <a:noFill/>
        </p:spPr>
        <p:txBody>
          <a:bodyPr>
            <a:spAutoFit/>
          </a:bodyPr>
          <a:lstStyle/>
          <a:p>
            <a:pPr>
              <a:defRPr/>
            </a:pPr>
            <a:r>
              <a:rPr lang="en-US" sz="2000" dirty="0">
                <a:solidFill>
                  <a:schemeClr val="accent5">
                    <a:lumMod val="75000"/>
                  </a:schemeClr>
                </a:solidFill>
                <a:latin typeface="+mj-lt"/>
              </a:rPr>
              <a:t>Eliminate costly IFM Check Processing and Paper to settle with your Suppliers and improve Supplier </a:t>
            </a:r>
            <a:r>
              <a:rPr lang="en-US" sz="2000" dirty="0" smtClean="0">
                <a:solidFill>
                  <a:schemeClr val="accent5">
                    <a:lumMod val="75000"/>
                  </a:schemeClr>
                </a:solidFill>
                <a:latin typeface="+mj-lt"/>
              </a:rPr>
              <a:t>Relationships</a:t>
            </a:r>
            <a:endParaRPr lang="en-US" sz="2000" dirty="0">
              <a:solidFill>
                <a:schemeClr val="accent5">
                  <a:lumMod val="75000"/>
                </a:schemeClr>
              </a:solidFill>
              <a:latin typeface="+mj-lt"/>
            </a:endParaRPr>
          </a:p>
        </p:txBody>
      </p:sp>
      <p:sp>
        <p:nvSpPr>
          <p:cNvPr id="7" name="TextBox 6"/>
          <p:cNvSpPr txBox="1"/>
          <p:nvPr/>
        </p:nvSpPr>
        <p:spPr>
          <a:xfrm>
            <a:off x="1447800" y="1066800"/>
            <a:ext cx="6629400" cy="707886"/>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defRPr/>
            </a:pPr>
            <a:r>
              <a:rPr lang="en-US" sz="4000" dirty="0">
                <a:latin typeface="+mj-lt"/>
              </a:rPr>
              <a:t>CISTECH EFT ENHANCEMENT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Image 2l copy"/>
          <p:cNvPicPr>
            <a:picLocks noChangeAspect="1" noChangeArrowheads="1"/>
          </p:cNvPicPr>
          <p:nvPr/>
        </p:nvPicPr>
        <p:blipFill>
          <a:blip r:embed="rId2"/>
          <a:srcRect/>
          <a:stretch>
            <a:fillRect/>
          </a:stretch>
        </p:blipFill>
        <p:spPr bwMode="auto">
          <a:xfrm>
            <a:off x="0" y="0"/>
            <a:ext cx="9144000" cy="954088"/>
          </a:xfrm>
          <a:prstGeom prst="rect">
            <a:avLst/>
          </a:prstGeom>
          <a:noFill/>
          <a:ln w="9525">
            <a:noFill/>
            <a:miter lim="800000"/>
            <a:headEnd/>
            <a:tailEnd/>
          </a:ln>
        </p:spPr>
      </p:pic>
      <p:sp>
        <p:nvSpPr>
          <p:cNvPr id="19459" name="Text Box 7"/>
          <p:cNvSpPr txBox="1">
            <a:spLocks noChangeArrowheads="1"/>
          </p:cNvSpPr>
          <p:nvPr/>
        </p:nvSpPr>
        <p:spPr bwMode="auto">
          <a:xfrm>
            <a:off x="0" y="0"/>
            <a:ext cx="7620000" cy="579438"/>
          </a:xfrm>
          <a:prstGeom prst="rect">
            <a:avLst/>
          </a:prstGeom>
          <a:noFill/>
          <a:ln w="9525" algn="ctr">
            <a:noFill/>
            <a:miter lim="800000"/>
            <a:headEnd/>
            <a:tailEnd/>
          </a:ln>
        </p:spPr>
        <p:txBody>
          <a:bodyPr>
            <a:spAutoFit/>
          </a:bodyPr>
          <a:lstStyle/>
          <a:p>
            <a:pPr algn="l">
              <a:spcBef>
                <a:spcPct val="50000"/>
              </a:spcBef>
            </a:pPr>
            <a:r>
              <a:rPr lang="en-US" sz="3200">
                <a:solidFill>
                  <a:schemeClr val="bg1"/>
                </a:solidFill>
              </a:rPr>
              <a:t>How EFT/ACH works with IFM ?</a:t>
            </a:r>
          </a:p>
        </p:txBody>
      </p:sp>
      <p:pic>
        <p:nvPicPr>
          <p:cNvPr id="21522" name="Picture 18" descr="a_Ach-flow"/>
          <p:cNvPicPr>
            <a:picLocks noChangeAspect="1" noChangeArrowheads="1"/>
          </p:cNvPicPr>
          <p:nvPr/>
        </p:nvPicPr>
        <p:blipFill>
          <a:blip r:embed="rId3"/>
          <a:srcRect/>
          <a:stretch>
            <a:fillRect/>
          </a:stretch>
        </p:blipFill>
        <p:spPr bwMode="auto">
          <a:xfrm>
            <a:off x="2286000" y="2133600"/>
            <a:ext cx="4572000" cy="2063750"/>
          </a:xfrm>
          <a:prstGeom prst="rect">
            <a:avLst/>
          </a:prstGeom>
          <a:noFill/>
          <a:ln w="9525">
            <a:noFill/>
            <a:miter lim="800000"/>
            <a:headEnd/>
            <a:tailEnd/>
          </a:ln>
        </p:spPr>
      </p:pic>
      <p:sp>
        <p:nvSpPr>
          <p:cNvPr id="21523" name="Rectangle 19"/>
          <p:cNvSpPr>
            <a:spLocks noChangeArrowheads="1"/>
          </p:cNvSpPr>
          <p:nvPr/>
        </p:nvSpPr>
        <p:spPr bwMode="auto">
          <a:xfrm>
            <a:off x="0" y="4413250"/>
            <a:ext cx="9144000" cy="2523768"/>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nchor="ctr">
            <a:spAutoFit/>
          </a:bodyPr>
          <a:lstStyle/>
          <a:p>
            <a:pPr algn="l">
              <a:defRPr/>
            </a:pPr>
            <a:r>
              <a:rPr lang="en-US" sz="1600" dirty="0">
                <a:solidFill>
                  <a:schemeClr val="tx1"/>
                </a:solidFill>
                <a:effectLst>
                  <a:outerShdw blurRad="38100" dist="38100" dir="2700000" algn="tl">
                    <a:srgbClr val="C0C0C0"/>
                  </a:outerShdw>
                </a:effectLst>
              </a:rPr>
              <a:t>Originator</a:t>
            </a:r>
            <a:r>
              <a:rPr lang="en-US" sz="1200" dirty="0"/>
              <a:t> -</a:t>
            </a:r>
            <a:r>
              <a:rPr lang="en-US" sz="1200" dirty="0">
                <a:solidFill>
                  <a:schemeClr val="tx1"/>
                </a:solidFill>
              </a:rPr>
              <a:t>any individual, corporation or other entity that initiates entries into the Automated Clearing House Network – </a:t>
            </a:r>
            <a:r>
              <a:rPr lang="en-US" dirty="0">
                <a:solidFill>
                  <a:schemeClr val="bg1"/>
                </a:solidFill>
              </a:rPr>
              <a:t>THIS WOULD BE YOUR XA IFM AP PAYMENT LIST TRANSACTIONS ..WE BRIDGE IFM AND YOUR BANK!!</a:t>
            </a:r>
            <a:endParaRPr lang="en-US" dirty="0">
              <a:solidFill>
                <a:srgbClr val="33CC33"/>
              </a:solidFill>
              <a:effectLst>
                <a:outerShdw blurRad="38100" dist="38100" dir="2700000" algn="tl">
                  <a:srgbClr val="C0C0C0"/>
                </a:outerShdw>
              </a:effectLst>
            </a:endParaRPr>
          </a:p>
          <a:p>
            <a:pPr algn="l">
              <a:defRPr/>
            </a:pPr>
            <a:endParaRPr lang="en-US" b="0" dirty="0">
              <a:solidFill>
                <a:srgbClr val="33CC33"/>
              </a:solidFill>
              <a:effectLst>
                <a:outerShdw blurRad="38100" dist="38100" dir="2700000" algn="tl">
                  <a:srgbClr val="C0C0C0"/>
                </a:outerShdw>
              </a:effectLst>
            </a:endParaRPr>
          </a:p>
          <a:p>
            <a:pPr algn="l">
              <a:defRPr/>
            </a:pPr>
            <a:r>
              <a:rPr lang="en-US" dirty="0">
                <a:solidFill>
                  <a:schemeClr val="tx1"/>
                </a:solidFill>
                <a:effectLst>
                  <a:outerShdw blurRad="38100" dist="38100" dir="2700000" algn="tl">
                    <a:srgbClr val="C0C0C0"/>
                  </a:outerShdw>
                </a:effectLst>
              </a:rPr>
              <a:t>Originating Depository Financial Institution (ODFI)</a:t>
            </a:r>
            <a:r>
              <a:rPr lang="en-US" sz="1200" dirty="0">
                <a:solidFill>
                  <a:schemeClr val="tx1"/>
                </a:solidFill>
              </a:rPr>
              <a:t> </a:t>
            </a:r>
            <a:r>
              <a:rPr lang="en-US" sz="1200" dirty="0"/>
              <a:t>-</a:t>
            </a:r>
            <a:r>
              <a:rPr lang="en-US" sz="1200" dirty="0">
                <a:solidFill>
                  <a:schemeClr val="tx1"/>
                </a:solidFill>
              </a:rPr>
              <a:t>A participating financial institution that originates ACH entries at the request of and by (ODFI) agreement with it's customers. ODFI's must abide by the provisions of the </a:t>
            </a:r>
            <a:r>
              <a:rPr lang="en-US" sz="1200" i="1" dirty="0">
                <a:solidFill>
                  <a:schemeClr val="tx1"/>
                </a:solidFill>
              </a:rPr>
              <a:t>NACHA Operating Rules and Guidelines.</a:t>
            </a:r>
            <a:r>
              <a:rPr lang="en-US" sz="1200" b="0" i="1" dirty="0"/>
              <a:t/>
            </a:r>
            <a:br>
              <a:rPr lang="en-US" sz="1200" b="0" i="1" dirty="0"/>
            </a:br>
            <a:endParaRPr lang="en-US" sz="1200" b="0" i="1" dirty="0"/>
          </a:p>
          <a:p>
            <a:pPr algn="l">
              <a:defRPr/>
            </a:pPr>
            <a:r>
              <a:rPr lang="en-US" dirty="0">
                <a:solidFill>
                  <a:schemeClr val="tx1"/>
                </a:solidFill>
                <a:effectLst>
                  <a:outerShdw blurRad="38100" dist="38100" dir="2700000" algn="tl">
                    <a:srgbClr val="C0C0C0"/>
                  </a:outerShdw>
                </a:effectLst>
              </a:rPr>
              <a:t>Receiving Depository Financial Institution</a:t>
            </a:r>
            <a:r>
              <a:rPr lang="en-US" sz="1200" dirty="0">
                <a:solidFill>
                  <a:schemeClr val="tx1"/>
                </a:solidFill>
              </a:rPr>
              <a:t> - Any financial institution qualified to receive ACH entries that agrees to abide by the </a:t>
            </a:r>
            <a:r>
              <a:rPr lang="en-US" sz="1200" b="0" i="1" dirty="0">
                <a:solidFill>
                  <a:schemeClr val="tx1"/>
                </a:solidFill>
              </a:rPr>
              <a:t>NACHA Operating Rules and Guidelines</a:t>
            </a:r>
          </a:p>
          <a:p>
            <a:pPr algn="l">
              <a:defRPr/>
            </a:pPr>
            <a:endParaRPr lang="en-US" sz="1200" b="0" dirty="0">
              <a:solidFill>
                <a:schemeClr val="tx1"/>
              </a:solidFill>
            </a:endParaRPr>
          </a:p>
          <a:p>
            <a:pPr algn="l">
              <a:defRPr/>
            </a:pPr>
            <a:r>
              <a:rPr lang="en-US" dirty="0">
                <a:solidFill>
                  <a:schemeClr val="tx1"/>
                </a:solidFill>
                <a:effectLst>
                  <a:outerShdw blurRad="38100" dist="38100" dir="2700000" algn="tl">
                    <a:srgbClr val="000000">
                      <a:alpha val="43137"/>
                    </a:srgbClr>
                  </a:outerShdw>
                </a:effectLst>
              </a:rPr>
              <a:t>Receiver</a:t>
            </a:r>
            <a:r>
              <a:rPr lang="en-US" sz="1200" dirty="0">
                <a:solidFill>
                  <a:schemeClr val="tx1"/>
                </a:solidFill>
              </a:rPr>
              <a:t> -An individual, corporation or other entity who has authorized an Originator to initiate a credit or debit entry to a transaction account held at an RDFI (Your Suppliers Bank).</a:t>
            </a:r>
          </a:p>
        </p:txBody>
      </p:sp>
      <p:sp>
        <p:nvSpPr>
          <p:cNvPr id="21524" name="Text Box 20"/>
          <p:cNvSpPr txBox="1">
            <a:spLocks noChangeArrowheads="1"/>
          </p:cNvSpPr>
          <p:nvPr/>
        </p:nvSpPr>
        <p:spPr bwMode="auto">
          <a:xfrm>
            <a:off x="6934200" y="2133600"/>
            <a:ext cx="1447800" cy="830997"/>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spcBef>
                <a:spcPct val="50000"/>
              </a:spcBef>
              <a:defRPr/>
            </a:pPr>
            <a:r>
              <a:rPr lang="en-US" sz="1200" dirty="0"/>
              <a:t>Your Finance Team uses CISTECH XA EFT/ACH System</a:t>
            </a:r>
          </a:p>
        </p:txBody>
      </p:sp>
      <p:sp>
        <p:nvSpPr>
          <p:cNvPr id="21525" name="Text Box 21"/>
          <p:cNvSpPr txBox="1">
            <a:spLocks noChangeArrowheads="1"/>
          </p:cNvSpPr>
          <p:nvPr/>
        </p:nvSpPr>
        <p:spPr bwMode="auto">
          <a:xfrm>
            <a:off x="6934200" y="3581400"/>
            <a:ext cx="1295400" cy="738664"/>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spcBef>
                <a:spcPct val="50000"/>
              </a:spcBef>
              <a:defRPr/>
            </a:pPr>
            <a:r>
              <a:rPr lang="en-US" dirty="0"/>
              <a:t>Your Teams Bank – </a:t>
            </a:r>
            <a:r>
              <a:rPr lang="en-US" dirty="0" err="1"/>
              <a:t>ie</a:t>
            </a:r>
            <a:r>
              <a:rPr lang="en-US" dirty="0"/>
              <a:t>.’ AM South</a:t>
            </a:r>
          </a:p>
        </p:txBody>
      </p:sp>
      <p:sp>
        <p:nvSpPr>
          <p:cNvPr id="21526" name="Text Box 22"/>
          <p:cNvSpPr txBox="1">
            <a:spLocks noChangeArrowheads="1"/>
          </p:cNvSpPr>
          <p:nvPr/>
        </p:nvSpPr>
        <p:spPr bwMode="auto">
          <a:xfrm>
            <a:off x="762000" y="3810000"/>
            <a:ext cx="1524000" cy="52322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spcBef>
                <a:spcPct val="50000"/>
              </a:spcBef>
              <a:defRPr/>
            </a:pPr>
            <a:r>
              <a:rPr lang="en-US" dirty="0"/>
              <a:t>Your Vendors Bank</a:t>
            </a:r>
          </a:p>
        </p:txBody>
      </p:sp>
      <p:sp>
        <p:nvSpPr>
          <p:cNvPr id="21527" name="Text Box 23"/>
          <p:cNvSpPr txBox="1">
            <a:spLocks noChangeArrowheads="1"/>
          </p:cNvSpPr>
          <p:nvPr/>
        </p:nvSpPr>
        <p:spPr bwMode="auto">
          <a:xfrm>
            <a:off x="914400" y="2133600"/>
            <a:ext cx="1295400" cy="52322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spcBef>
                <a:spcPct val="50000"/>
              </a:spcBef>
              <a:defRPr/>
            </a:pPr>
            <a:r>
              <a:rPr lang="en-US" dirty="0"/>
              <a:t>Your Supplier</a:t>
            </a:r>
          </a:p>
        </p:txBody>
      </p:sp>
      <p:sp>
        <p:nvSpPr>
          <p:cNvPr id="12" name="Rounded Rectangle 11"/>
          <p:cNvSpPr/>
          <p:nvPr/>
        </p:nvSpPr>
        <p:spPr bwMode="auto">
          <a:xfrm>
            <a:off x="1447800" y="990600"/>
            <a:ext cx="6400800" cy="990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lstStyle/>
          <a:p>
            <a:pPr>
              <a:spcBef>
                <a:spcPct val="50000"/>
              </a:spcBef>
              <a:defRPr/>
            </a:pPr>
            <a:r>
              <a:rPr lang="en-US" sz="2000" dirty="0">
                <a:solidFill>
                  <a:schemeClr val="bg1"/>
                </a:solidFill>
                <a:effectLst>
                  <a:outerShdw blurRad="38100" dist="38100" dir="2700000" algn="tl">
                    <a:srgbClr val="C0C0C0"/>
                  </a:outerShdw>
                </a:effectLst>
              </a:rPr>
              <a:t>EFT = Electronic Funds Transfer</a:t>
            </a:r>
          </a:p>
          <a:p>
            <a:pPr>
              <a:spcBef>
                <a:spcPct val="50000"/>
              </a:spcBef>
              <a:defRPr/>
            </a:pPr>
            <a:r>
              <a:rPr lang="en-US" sz="2000" dirty="0">
                <a:solidFill>
                  <a:schemeClr val="bg1"/>
                </a:solidFill>
                <a:effectLst>
                  <a:outerShdw blurRad="38100" dist="38100" dir="2700000" algn="tl">
                    <a:srgbClr val="C0C0C0"/>
                  </a:outerShdw>
                </a:effectLst>
              </a:rPr>
              <a:t>ACH = Automated Clearing House</a:t>
            </a:r>
          </a:p>
          <a:p>
            <a:pPr>
              <a:spcBef>
                <a:spcPct val="50000"/>
              </a:spcBef>
              <a:defRPr/>
            </a:pPr>
            <a:endParaRPr lang="en-US" dirty="0">
              <a:solidFill>
                <a:schemeClr val="hlink"/>
              </a:solidFill>
              <a:effectLst>
                <a:outerShdw blurRad="38100" dist="38100" dir="2700000" algn="tl">
                  <a:srgbClr val="C0C0C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522"/>
                                        </p:tgtEl>
                                        <p:attrNameLst>
                                          <p:attrName>style.visibility</p:attrName>
                                        </p:attrNameLst>
                                      </p:cBhvr>
                                      <p:to>
                                        <p:strVal val="visible"/>
                                      </p:to>
                                    </p:set>
                                    <p:animEffect transition="in" filter="blinds(horizontal)">
                                      <p:cBhvr>
                                        <p:cTn id="7" dur="500"/>
                                        <p:tgtEl>
                                          <p:spTgt spid="215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1523">
                                            <p:txEl>
                                              <p:pRg st="0" end="0"/>
                                            </p:txEl>
                                          </p:spTgt>
                                        </p:tgtEl>
                                        <p:attrNameLst>
                                          <p:attrName>style.visibility</p:attrName>
                                        </p:attrNameLst>
                                      </p:cBhvr>
                                      <p:to>
                                        <p:strVal val="visible"/>
                                      </p:to>
                                    </p:set>
                                    <p:animEffect transition="in" filter="blinds(horizontal)">
                                      <p:cBhvr>
                                        <p:cTn id="12" dur="500"/>
                                        <p:tgtEl>
                                          <p:spTgt spid="21523">
                                            <p:txEl>
                                              <p:pRg st="0" end="0"/>
                                            </p:txEl>
                                          </p:spTgt>
                                        </p:tgtEl>
                                      </p:cBhvr>
                                    </p:animEffect>
                                  </p:childTnLst>
                                </p:cTn>
                              </p:par>
                              <p:par>
                                <p:cTn id="13" presetID="2" presetClass="entr" presetSubtype="2" fill="hold" grpId="0" nodeType="withEffect">
                                  <p:stCondLst>
                                    <p:cond delay="0"/>
                                  </p:stCondLst>
                                  <p:childTnLst>
                                    <p:set>
                                      <p:cBhvr>
                                        <p:cTn id="14" dur="1" fill="hold">
                                          <p:stCondLst>
                                            <p:cond delay="0"/>
                                          </p:stCondLst>
                                        </p:cTn>
                                        <p:tgtEl>
                                          <p:spTgt spid="21524"/>
                                        </p:tgtEl>
                                        <p:attrNameLst>
                                          <p:attrName>style.visibility</p:attrName>
                                        </p:attrNameLst>
                                      </p:cBhvr>
                                      <p:to>
                                        <p:strVal val="visible"/>
                                      </p:to>
                                    </p:set>
                                    <p:anim calcmode="lin" valueType="num">
                                      <p:cBhvr additive="base">
                                        <p:cTn id="15" dur="500" fill="hold"/>
                                        <p:tgtEl>
                                          <p:spTgt spid="21524"/>
                                        </p:tgtEl>
                                        <p:attrNameLst>
                                          <p:attrName>ppt_x</p:attrName>
                                        </p:attrNameLst>
                                      </p:cBhvr>
                                      <p:tavLst>
                                        <p:tav tm="0">
                                          <p:val>
                                            <p:strVal val="1+#ppt_w/2"/>
                                          </p:val>
                                        </p:tav>
                                        <p:tav tm="100000">
                                          <p:val>
                                            <p:strVal val="#ppt_x"/>
                                          </p:val>
                                        </p:tav>
                                      </p:tavLst>
                                    </p:anim>
                                    <p:anim calcmode="lin" valueType="num">
                                      <p:cBhvr additive="base">
                                        <p:cTn id="16" dur="500" fill="hold"/>
                                        <p:tgtEl>
                                          <p:spTgt spid="2152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1523">
                                            <p:txEl>
                                              <p:pRg st="2" end="2"/>
                                            </p:txEl>
                                          </p:spTgt>
                                        </p:tgtEl>
                                        <p:attrNameLst>
                                          <p:attrName>style.visibility</p:attrName>
                                        </p:attrNameLst>
                                      </p:cBhvr>
                                      <p:to>
                                        <p:strVal val="visible"/>
                                      </p:to>
                                    </p:set>
                                    <p:animEffect transition="in" filter="blinds(horizontal)">
                                      <p:cBhvr>
                                        <p:cTn id="21" dur="500"/>
                                        <p:tgtEl>
                                          <p:spTgt spid="21523">
                                            <p:txEl>
                                              <p:pRg st="2" end="2"/>
                                            </p:txEl>
                                          </p:spTgt>
                                        </p:tgtEl>
                                      </p:cBhvr>
                                    </p:animEffect>
                                  </p:childTnLst>
                                </p:cTn>
                              </p:par>
                              <p:par>
                                <p:cTn id="22" presetID="2" presetClass="entr" presetSubtype="2" fill="hold" grpId="0" nodeType="withEffect">
                                  <p:stCondLst>
                                    <p:cond delay="0"/>
                                  </p:stCondLst>
                                  <p:childTnLst>
                                    <p:set>
                                      <p:cBhvr>
                                        <p:cTn id="23" dur="1" fill="hold">
                                          <p:stCondLst>
                                            <p:cond delay="0"/>
                                          </p:stCondLst>
                                        </p:cTn>
                                        <p:tgtEl>
                                          <p:spTgt spid="21525"/>
                                        </p:tgtEl>
                                        <p:attrNameLst>
                                          <p:attrName>style.visibility</p:attrName>
                                        </p:attrNameLst>
                                      </p:cBhvr>
                                      <p:to>
                                        <p:strVal val="visible"/>
                                      </p:to>
                                    </p:set>
                                    <p:anim calcmode="lin" valueType="num">
                                      <p:cBhvr additive="base">
                                        <p:cTn id="24" dur="500" fill="hold"/>
                                        <p:tgtEl>
                                          <p:spTgt spid="21525"/>
                                        </p:tgtEl>
                                        <p:attrNameLst>
                                          <p:attrName>ppt_x</p:attrName>
                                        </p:attrNameLst>
                                      </p:cBhvr>
                                      <p:tavLst>
                                        <p:tav tm="0">
                                          <p:val>
                                            <p:strVal val="1+#ppt_w/2"/>
                                          </p:val>
                                        </p:tav>
                                        <p:tav tm="100000">
                                          <p:val>
                                            <p:strVal val="#ppt_x"/>
                                          </p:val>
                                        </p:tav>
                                      </p:tavLst>
                                    </p:anim>
                                    <p:anim calcmode="lin" valueType="num">
                                      <p:cBhvr additive="base">
                                        <p:cTn id="25" dur="500" fill="hold"/>
                                        <p:tgtEl>
                                          <p:spTgt spid="21525"/>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1523">
                                            <p:txEl>
                                              <p:pRg st="3" end="3"/>
                                            </p:txEl>
                                          </p:spTgt>
                                        </p:tgtEl>
                                        <p:attrNameLst>
                                          <p:attrName>style.visibility</p:attrName>
                                        </p:attrNameLst>
                                      </p:cBhvr>
                                      <p:to>
                                        <p:strVal val="visible"/>
                                      </p:to>
                                    </p:set>
                                    <p:animEffect transition="in" filter="blinds(horizontal)">
                                      <p:cBhvr>
                                        <p:cTn id="30" dur="500"/>
                                        <p:tgtEl>
                                          <p:spTgt spid="21523">
                                            <p:txEl>
                                              <p:pRg st="3" end="3"/>
                                            </p:txEl>
                                          </p:spTgt>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1526"/>
                                        </p:tgtEl>
                                        <p:attrNameLst>
                                          <p:attrName>style.visibility</p:attrName>
                                        </p:attrNameLst>
                                      </p:cBhvr>
                                      <p:to>
                                        <p:strVal val="visible"/>
                                      </p:to>
                                    </p:set>
                                    <p:anim calcmode="lin" valueType="num">
                                      <p:cBhvr additive="base">
                                        <p:cTn id="33" dur="500" fill="hold"/>
                                        <p:tgtEl>
                                          <p:spTgt spid="21526"/>
                                        </p:tgtEl>
                                        <p:attrNameLst>
                                          <p:attrName>ppt_x</p:attrName>
                                        </p:attrNameLst>
                                      </p:cBhvr>
                                      <p:tavLst>
                                        <p:tav tm="0">
                                          <p:val>
                                            <p:strVal val="0-#ppt_w/2"/>
                                          </p:val>
                                        </p:tav>
                                        <p:tav tm="100000">
                                          <p:val>
                                            <p:strVal val="#ppt_x"/>
                                          </p:val>
                                        </p:tav>
                                      </p:tavLst>
                                    </p:anim>
                                    <p:anim calcmode="lin" valueType="num">
                                      <p:cBhvr additive="base">
                                        <p:cTn id="34" dur="500" fill="hold"/>
                                        <p:tgtEl>
                                          <p:spTgt spid="21526"/>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21523">
                                            <p:txEl>
                                              <p:pRg st="5" end="5"/>
                                            </p:txEl>
                                          </p:spTgt>
                                        </p:tgtEl>
                                        <p:attrNameLst>
                                          <p:attrName>style.visibility</p:attrName>
                                        </p:attrNameLst>
                                      </p:cBhvr>
                                      <p:to>
                                        <p:strVal val="visible"/>
                                      </p:to>
                                    </p:set>
                                    <p:animEffect transition="in" filter="blinds(horizontal)">
                                      <p:cBhvr>
                                        <p:cTn id="39" dur="500"/>
                                        <p:tgtEl>
                                          <p:spTgt spid="21523">
                                            <p:txEl>
                                              <p:pRg st="5" end="5"/>
                                            </p:txEl>
                                          </p:spTgt>
                                        </p:tgtEl>
                                      </p:cBhvr>
                                    </p:animEffect>
                                  </p:childTnLst>
                                </p:cTn>
                              </p:par>
                              <p:par>
                                <p:cTn id="40" presetID="2" presetClass="entr" presetSubtype="8" fill="hold" grpId="0" nodeType="withEffect">
                                  <p:stCondLst>
                                    <p:cond delay="0"/>
                                  </p:stCondLst>
                                  <p:childTnLst>
                                    <p:set>
                                      <p:cBhvr>
                                        <p:cTn id="41" dur="1" fill="hold">
                                          <p:stCondLst>
                                            <p:cond delay="0"/>
                                          </p:stCondLst>
                                        </p:cTn>
                                        <p:tgtEl>
                                          <p:spTgt spid="21527"/>
                                        </p:tgtEl>
                                        <p:attrNameLst>
                                          <p:attrName>style.visibility</p:attrName>
                                        </p:attrNameLst>
                                      </p:cBhvr>
                                      <p:to>
                                        <p:strVal val="visible"/>
                                      </p:to>
                                    </p:set>
                                    <p:anim calcmode="lin" valueType="num">
                                      <p:cBhvr additive="base">
                                        <p:cTn id="42" dur="500" fill="hold"/>
                                        <p:tgtEl>
                                          <p:spTgt spid="21527"/>
                                        </p:tgtEl>
                                        <p:attrNameLst>
                                          <p:attrName>ppt_x</p:attrName>
                                        </p:attrNameLst>
                                      </p:cBhvr>
                                      <p:tavLst>
                                        <p:tav tm="0">
                                          <p:val>
                                            <p:strVal val="0-#ppt_w/2"/>
                                          </p:val>
                                        </p:tav>
                                        <p:tav tm="100000">
                                          <p:val>
                                            <p:strVal val="#ppt_x"/>
                                          </p:val>
                                        </p:tav>
                                      </p:tavLst>
                                    </p:anim>
                                    <p:anim calcmode="lin" valueType="num">
                                      <p:cBhvr additive="base">
                                        <p:cTn id="43" dur="500" fill="hold"/>
                                        <p:tgtEl>
                                          <p:spTgt spid="215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 grpId="0" animBg="1"/>
      <p:bldP spid="21525" grpId="0" animBg="1"/>
      <p:bldP spid="21526" grpId="0" animBg="1"/>
      <p:bldP spid="215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2" descr="C:\Documents and Settings\fortsonr\Local Settings\Temporary Internet Files\Content.IE5\MTX45LYZ\MCj04122000000[1].wmf"/>
          <p:cNvPicPr>
            <a:picLocks noChangeAspect="1" noChangeArrowheads="1"/>
          </p:cNvPicPr>
          <p:nvPr/>
        </p:nvPicPr>
        <p:blipFill>
          <a:blip r:embed="rId2"/>
          <a:srcRect/>
          <a:stretch>
            <a:fillRect/>
          </a:stretch>
        </p:blipFill>
        <p:spPr bwMode="auto">
          <a:xfrm>
            <a:off x="7696200" y="4065588"/>
            <a:ext cx="1317625" cy="1090612"/>
          </a:xfrm>
          <a:prstGeom prst="rect">
            <a:avLst/>
          </a:prstGeom>
          <a:noFill/>
          <a:ln w="9525">
            <a:noFill/>
            <a:miter lim="800000"/>
            <a:headEnd/>
            <a:tailEnd/>
          </a:ln>
        </p:spPr>
      </p:pic>
      <p:pic>
        <p:nvPicPr>
          <p:cNvPr id="20483" name="Picture 4" descr="Image 2l copy"/>
          <p:cNvPicPr>
            <a:picLocks noChangeAspect="1" noChangeArrowheads="1"/>
          </p:cNvPicPr>
          <p:nvPr/>
        </p:nvPicPr>
        <p:blipFill>
          <a:blip r:embed="rId3"/>
          <a:srcRect/>
          <a:stretch>
            <a:fillRect/>
          </a:stretch>
        </p:blipFill>
        <p:spPr bwMode="auto">
          <a:xfrm>
            <a:off x="0" y="0"/>
            <a:ext cx="9144000" cy="954088"/>
          </a:xfrm>
          <a:prstGeom prst="rect">
            <a:avLst/>
          </a:prstGeom>
          <a:noFill/>
          <a:ln w="9525">
            <a:noFill/>
            <a:miter lim="800000"/>
            <a:headEnd/>
            <a:tailEnd/>
          </a:ln>
        </p:spPr>
      </p:pic>
      <p:sp>
        <p:nvSpPr>
          <p:cNvPr id="4102" name="Text Box 6"/>
          <p:cNvSpPr txBox="1">
            <a:spLocks noChangeArrowheads="1"/>
          </p:cNvSpPr>
          <p:nvPr/>
        </p:nvSpPr>
        <p:spPr bwMode="auto">
          <a:xfrm>
            <a:off x="0" y="152400"/>
            <a:ext cx="6477000" cy="579438"/>
          </a:xfrm>
          <a:prstGeom prst="rect">
            <a:avLst/>
          </a:prstGeom>
          <a:noFill/>
          <a:ln w="9525">
            <a:noFill/>
            <a:miter lim="800000"/>
            <a:headEnd/>
            <a:tailEnd/>
          </a:ln>
          <a:effectLst/>
        </p:spPr>
        <p:txBody>
          <a:bodyPr>
            <a:spAutoFit/>
          </a:bodyPr>
          <a:lstStyle/>
          <a:p>
            <a:pPr algn="l">
              <a:spcBef>
                <a:spcPct val="50000"/>
              </a:spcBef>
              <a:defRPr/>
            </a:pPr>
            <a:r>
              <a:rPr lang="en-US" sz="3200" dirty="0">
                <a:solidFill>
                  <a:schemeClr val="bg1"/>
                </a:solidFill>
                <a:effectLst>
                  <a:outerShdw blurRad="38100" dist="38100" dir="2700000" algn="tl">
                    <a:srgbClr val="C0C0C0"/>
                  </a:outerShdw>
                </a:effectLst>
                <a:latin typeface="Times" pitchFamily="18" charset="0"/>
              </a:rPr>
              <a:t>How Cistech, XA and EFT Work</a:t>
            </a:r>
          </a:p>
        </p:txBody>
      </p:sp>
      <p:pic>
        <p:nvPicPr>
          <p:cNvPr id="4108" name="Picture 12" descr="a_Ach-flow"/>
          <p:cNvPicPr>
            <a:picLocks noChangeAspect="1" noChangeArrowheads="1"/>
          </p:cNvPicPr>
          <p:nvPr/>
        </p:nvPicPr>
        <p:blipFill>
          <a:blip r:embed="rId4"/>
          <a:srcRect/>
          <a:stretch>
            <a:fillRect/>
          </a:stretch>
        </p:blipFill>
        <p:spPr bwMode="auto">
          <a:xfrm>
            <a:off x="1828800" y="4267200"/>
            <a:ext cx="5334000" cy="2408238"/>
          </a:xfrm>
          <a:prstGeom prst="rect">
            <a:avLst/>
          </a:prstGeom>
          <a:noFill/>
          <a:ln w="9525">
            <a:noFill/>
            <a:miter lim="800000"/>
            <a:headEnd/>
            <a:tailEnd/>
          </a:ln>
        </p:spPr>
      </p:pic>
      <p:sp>
        <p:nvSpPr>
          <p:cNvPr id="4109" name="Rectangle 13"/>
          <p:cNvSpPr>
            <a:spLocks noChangeArrowheads="1"/>
          </p:cNvSpPr>
          <p:nvPr/>
        </p:nvSpPr>
        <p:spPr bwMode="auto">
          <a:xfrm>
            <a:off x="3733800" y="1981200"/>
            <a:ext cx="1600200" cy="7620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flatTx/>
          </a:bodyPr>
          <a:lstStyle/>
          <a:p>
            <a:pPr>
              <a:defRPr/>
            </a:pPr>
            <a:r>
              <a:rPr lang="en-US" sz="1200">
                <a:solidFill>
                  <a:schemeClr val="bg1"/>
                </a:solidFill>
              </a:rPr>
              <a:t>XA IFM</a:t>
            </a:r>
          </a:p>
          <a:p>
            <a:pPr>
              <a:defRPr/>
            </a:pPr>
            <a:r>
              <a:rPr lang="en-US" sz="1200">
                <a:solidFill>
                  <a:schemeClr val="bg1"/>
                </a:solidFill>
              </a:rPr>
              <a:t>Payment Processing</a:t>
            </a:r>
          </a:p>
        </p:txBody>
      </p:sp>
      <p:sp>
        <p:nvSpPr>
          <p:cNvPr id="4111" name="Rectangle 15"/>
          <p:cNvSpPr>
            <a:spLocks noChangeArrowheads="1"/>
          </p:cNvSpPr>
          <p:nvPr/>
        </p:nvSpPr>
        <p:spPr bwMode="auto">
          <a:xfrm>
            <a:off x="3657600" y="2895600"/>
            <a:ext cx="1676400" cy="7620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flatTx/>
          </a:bodyPr>
          <a:lstStyle/>
          <a:p>
            <a:pPr>
              <a:defRPr/>
            </a:pPr>
            <a:r>
              <a:rPr lang="en-US" sz="1200" dirty="0">
                <a:solidFill>
                  <a:schemeClr val="bg1"/>
                </a:solidFill>
                <a:effectLst>
                  <a:outerShdw blurRad="38100" dist="38100" dir="2700000" algn="tl">
                    <a:srgbClr val="C0C0C0"/>
                  </a:outerShdw>
                </a:effectLst>
              </a:rPr>
              <a:t>CISTECH</a:t>
            </a:r>
          </a:p>
          <a:p>
            <a:pPr>
              <a:defRPr/>
            </a:pPr>
            <a:r>
              <a:rPr lang="en-US" sz="1200" dirty="0">
                <a:solidFill>
                  <a:schemeClr val="bg1"/>
                </a:solidFill>
                <a:effectLst>
                  <a:outerShdw blurRad="38100" dist="38100" dir="2700000" algn="tl">
                    <a:srgbClr val="C0C0C0"/>
                  </a:outerShdw>
                </a:effectLst>
              </a:rPr>
              <a:t>EFT/ACH </a:t>
            </a:r>
          </a:p>
          <a:p>
            <a:pPr>
              <a:defRPr/>
            </a:pPr>
            <a:r>
              <a:rPr lang="en-US" sz="1200" dirty="0">
                <a:solidFill>
                  <a:schemeClr val="bg1"/>
                </a:solidFill>
                <a:effectLst>
                  <a:outerShdw blurRad="38100" dist="38100" dir="2700000" algn="tl">
                    <a:srgbClr val="C0C0C0"/>
                  </a:outerShdw>
                </a:effectLst>
              </a:rPr>
              <a:t>INTERFACE</a:t>
            </a:r>
          </a:p>
        </p:txBody>
      </p:sp>
      <p:sp>
        <p:nvSpPr>
          <p:cNvPr id="4113" name="AutoShape 17"/>
          <p:cNvSpPr>
            <a:spLocks noChangeArrowheads="1"/>
          </p:cNvSpPr>
          <p:nvPr/>
        </p:nvSpPr>
        <p:spPr bwMode="auto">
          <a:xfrm>
            <a:off x="6019800" y="2667000"/>
            <a:ext cx="1295400" cy="914400"/>
          </a:xfrm>
          <a:prstGeom prst="flowChartMagneticDisk">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defRPr/>
            </a:pPr>
            <a:r>
              <a:rPr lang="en-US" dirty="0"/>
              <a:t>Payment File</a:t>
            </a:r>
          </a:p>
          <a:p>
            <a:pPr>
              <a:defRPr/>
            </a:pPr>
            <a:r>
              <a:rPr lang="en-US" dirty="0"/>
              <a:t>For Bank</a:t>
            </a:r>
          </a:p>
        </p:txBody>
      </p:sp>
      <p:sp>
        <p:nvSpPr>
          <p:cNvPr id="4114" name="AutoShape 18"/>
          <p:cNvSpPr>
            <a:spLocks noChangeArrowheads="1"/>
          </p:cNvSpPr>
          <p:nvPr/>
        </p:nvSpPr>
        <p:spPr bwMode="auto">
          <a:xfrm>
            <a:off x="1905000" y="2743200"/>
            <a:ext cx="1295400" cy="914400"/>
          </a:xfrm>
          <a:prstGeom prst="flowChartMagneticDisk">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defRPr/>
            </a:pPr>
            <a:r>
              <a:rPr lang="en-US" dirty="0"/>
              <a:t>XA Remittance</a:t>
            </a:r>
          </a:p>
          <a:p>
            <a:pPr>
              <a:defRPr/>
            </a:pPr>
            <a:r>
              <a:rPr lang="en-US" dirty="0"/>
              <a:t>Detail </a:t>
            </a:r>
          </a:p>
        </p:txBody>
      </p:sp>
      <p:sp>
        <p:nvSpPr>
          <p:cNvPr id="4116" name="AutoShape 20"/>
          <p:cNvSpPr>
            <a:spLocks noChangeArrowheads="1"/>
          </p:cNvSpPr>
          <p:nvPr/>
        </p:nvSpPr>
        <p:spPr bwMode="auto">
          <a:xfrm>
            <a:off x="3124200" y="3200400"/>
            <a:ext cx="533400" cy="304800"/>
          </a:xfrm>
          <a:prstGeom prst="leftArrow">
            <a:avLst>
              <a:gd name="adj1" fmla="val 50000"/>
              <a:gd name="adj2" fmla="val 43750"/>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a:p>
        </p:txBody>
      </p:sp>
      <p:sp>
        <p:nvSpPr>
          <p:cNvPr id="4117" name="AutoShape 21"/>
          <p:cNvSpPr>
            <a:spLocks noChangeArrowheads="1"/>
          </p:cNvSpPr>
          <p:nvPr/>
        </p:nvSpPr>
        <p:spPr bwMode="auto">
          <a:xfrm>
            <a:off x="5486400" y="3200400"/>
            <a:ext cx="457200" cy="304800"/>
          </a:xfrm>
          <a:prstGeom prst="rightArrow">
            <a:avLst>
              <a:gd name="adj1" fmla="val 50000"/>
              <a:gd name="adj2" fmla="val 37500"/>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a:p>
        </p:txBody>
      </p:sp>
      <p:sp>
        <p:nvSpPr>
          <p:cNvPr id="4118" name="AutoShape 22"/>
          <p:cNvSpPr>
            <a:spLocks noChangeArrowheads="1"/>
          </p:cNvSpPr>
          <p:nvPr/>
        </p:nvSpPr>
        <p:spPr bwMode="auto">
          <a:xfrm rot="1753683">
            <a:off x="7265988" y="3548063"/>
            <a:ext cx="609600" cy="381000"/>
          </a:xfrm>
          <a:prstGeom prst="rightArrow">
            <a:avLst>
              <a:gd name="adj1" fmla="val 50000"/>
              <a:gd name="adj2" fmla="val 40000"/>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a:p>
        </p:txBody>
      </p:sp>
      <p:sp>
        <p:nvSpPr>
          <p:cNvPr id="4120" name="AutoShape 24"/>
          <p:cNvSpPr>
            <a:spLocks noChangeArrowheads="1"/>
          </p:cNvSpPr>
          <p:nvPr/>
        </p:nvSpPr>
        <p:spPr bwMode="auto">
          <a:xfrm rot="2748416">
            <a:off x="7066198" y="4629317"/>
            <a:ext cx="533400" cy="381000"/>
          </a:xfrm>
          <a:prstGeom prst="leftArrow">
            <a:avLst>
              <a:gd name="adj1" fmla="val 50000"/>
              <a:gd name="adj2" fmla="val 37500"/>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a:p>
        </p:txBody>
      </p:sp>
      <p:sp>
        <p:nvSpPr>
          <p:cNvPr id="4122" name="AutoShape 26"/>
          <p:cNvSpPr>
            <a:spLocks noChangeArrowheads="1"/>
          </p:cNvSpPr>
          <p:nvPr/>
        </p:nvSpPr>
        <p:spPr bwMode="auto">
          <a:xfrm>
            <a:off x="7391400" y="1981200"/>
            <a:ext cx="1524000" cy="1447800"/>
          </a:xfrm>
          <a:prstGeom prst="cloudCallout">
            <a:avLst>
              <a:gd name="adj1" fmla="val 30940"/>
              <a:gd name="adj2" fmla="val 134114"/>
            </a:avLst>
          </a:prstGeom>
          <a:ln>
            <a:headEnd/>
            <a:tailEnd/>
          </a:ln>
        </p:spPr>
        <p:style>
          <a:lnRef idx="0">
            <a:schemeClr val="accent1"/>
          </a:lnRef>
          <a:fillRef idx="3">
            <a:schemeClr val="accent1"/>
          </a:fillRef>
          <a:effectRef idx="3">
            <a:schemeClr val="accent1"/>
          </a:effectRef>
          <a:fontRef idx="minor">
            <a:schemeClr val="lt1"/>
          </a:fontRef>
        </p:style>
        <p:txBody>
          <a:bodyPr/>
          <a:lstStyle/>
          <a:p>
            <a:pPr>
              <a:defRPr/>
            </a:pPr>
            <a:r>
              <a:rPr lang="en-US" sz="1200" dirty="0"/>
              <a:t>No more Printing and Stuffing Checks !!</a:t>
            </a:r>
          </a:p>
        </p:txBody>
      </p:sp>
      <p:sp>
        <p:nvSpPr>
          <p:cNvPr id="4123" name="Rectangle 27"/>
          <p:cNvSpPr>
            <a:spLocks noChangeArrowheads="1"/>
          </p:cNvSpPr>
          <p:nvPr/>
        </p:nvSpPr>
        <p:spPr bwMode="auto">
          <a:xfrm>
            <a:off x="152400" y="2743200"/>
            <a:ext cx="1295400" cy="9144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flatTx/>
          </a:bodyPr>
          <a:lstStyle/>
          <a:p>
            <a:pPr>
              <a:defRPr/>
            </a:pPr>
            <a:r>
              <a:rPr lang="en-US" sz="1200" dirty="0">
                <a:solidFill>
                  <a:schemeClr val="bg1"/>
                </a:solidFill>
                <a:effectLst>
                  <a:outerShdw blurRad="38100" dist="38100" dir="2700000" algn="tl">
                    <a:srgbClr val="C0C0C0"/>
                  </a:outerShdw>
                </a:effectLst>
              </a:rPr>
              <a:t>Jacana</a:t>
            </a:r>
          </a:p>
          <a:p>
            <a:pPr>
              <a:defRPr/>
            </a:pPr>
            <a:r>
              <a:rPr lang="en-US" sz="1200" dirty="0">
                <a:solidFill>
                  <a:schemeClr val="bg1"/>
                </a:solidFill>
                <a:effectLst>
                  <a:outerShdw blurRad="38100" dist="38100" dir="2700000" algn="tl">
                    <a:srgbClr val="C0C0C0"/>
                  </a:outerShdw>
                </a:effectLst>
              </a:rPr>
              <a:t>Software to </a:t>
            </a:r>
          </a:p>
          <a:p>
            <a:pPr>
              <a:defRPr/>
            </a:pPr>
            <a:r>
              <a:rPr lang="en-US" sz="1200" dirty="0">
                <a:solidFill>
                  <a:schemeClr val="bg1"/>
                </a:solidFill>
                <a:effectLst>
                  <a:outerShdw blurRad="38100" dist="38100" dir="2700000" algn="tl">
                    <a:srgbClr val="C0C0C0"/>
                  </a:outerShdw>
                </a:effectLst>
              </a:rPr>
              <a:t>Email/Fax </a:t>
            </a:r>
          </a:p>
          <a:p>
            <a:pPr>
              <a:defRPr/>
            </a:pPr>
            <a:r>
              <a:rPr lang="en-US" sz="1200" dirty="0">
                <a:solidFill>
                  <a:schemeClr val="bg1"/>
                </a:solidFill>
                <a:effectLst>
                  <a:outerShdw blurRad="38100" dist="38100" dir="2700000" algn="tl">
                    <a:srgbClr val="C0C0C0"/>
                  </a:outerShdw>
                </a:effectLst>
              </a:rPr>
              <a:t>Remittance</a:t>
            </a:r>
          </a:p>
        </p:txBody>
      </p:sp>
      <p:pic>
        <p:nvPicPr>
          <p:cNvPr id="4124" name="Picture 28" descr="MMj03957370000[1]"/>
          <p:cNvPicPr>
            <a:picLocks noChangeAspect="1" noChangeArrowheads="1" noCrop="1"/>
          </p:cNvPicPr>
          <p:nvPr/>
        </p:nvPicPr>
        <p:blipFill>
          <a:blip r:embed="rId5"/>
          <a:srcRect/>
          <a:stretch>
            <a:fillRect/>
          </a:stretch>
        </p:blipFill>
        <p:spPr bwMode="auto">
          <a:xfrm>
            <a:off x="533400" y="4191000"/>
            <a:ext cx="628650" cy="698500"/>
          </a:xfrm>
          <a:prstGeom prst="rect">
            <a:avLst/>
          </a:prstGeom>
          <a:noFill/>
          <a:ln w="9525">
            <a:noFill/>
            <a:miter lim="800000"/>
            <a:headEnd/>
            <a:tailEnd/>
          </a:ln>
        </p:spPr>
      </p:pic>
      <p:sp>
        <p:nvSpPr>
          <p:cNvPr id="4125" name="AutoShape 29"/>
          <p:cNvSpPr>
            <a:spLocks noChangeArrowheads="1"/>
          </p:cNvSpPr>
          <p:nvPr/>
        </p:nvSpPr>
        <p:spPr bwMode="auto">
          <a:xfrm rot="5400000">
            <a:off x="609600" y="3810000"/>
            <a:ext cx="457200" cy="304800"/>
          </a:xfrm>
          <a:prstGeom prst="rightArrow">
            <a:avLst>
              <a:gd name="adj1" fmla="val 50000"/>
              <a:gd name="adj2" fmla="val 37500"/>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a:p>
        </p:txBody>
      </p:sp>
      <p:sp>
        <p:nvSpPr>
          <p:cNvPr id="4126" name="AutoShape 30"/>
          <p:cNvSpPr>
            <a:spLocks noChangeArrowheads="1"/>
          </p:cNvSpPr>
          <p:nvPr/>
        </p:nvSpPr>
        <p:spPr bwMode="auto">
          <a:xfrm>
            <a:off x="1219200" y="4267200"/>
            <a:ext cx="609600" cy="381000"/>
          </a:xfrm>
          <a:prstGeom prst="rightArrow">
            <a:avLst>
              <a:gd name="adj1" fmla="val 50000"/>
              <a:gd name="adj2" fmla="val 40000"/>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a:p>
        </p:txBody>
      </p:sp>
      <p:sp>
        <p:nvSpPr>
          <p:cNvPr id="4127" name="Text Box 31"/>
          <p:cNvSpPr txBox="1">
            <a:spLocks noChangeArrowheads="1"/>
          </p:cNvSpPr>
          <p:nvPr/>
        </p:nvSpPr>
        <p:spPr bwMode="auto">
          <a:xfrm>
            <a:off x="152400" y="4876800"/>
            <a:ext cx="1600200" cy="1015663"/>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spcBef>
                <a:spcPct val="50000"/>
              </a:spcBef>
              <a:defRPr/>
            </a:pPr>
            <a:r>
              <a:rPr lang="en-US" sz="1200" dirty="0"/>
              <a:t>Email or Fax of Vendor Remittance of XA IFM Payments to each supplier – Savings!</a:t>
            </a:r>
          </a:p>
        </p:txBody>
      </p:sp>
      <p:sp>
        <p:nvSpPr>
          <p:cNvPr id="4128" name="AutoShape 32"/>
          <p:cNvSpPr>
            <a:spLocks noChangeArrowheads="1"/>
          </p:cNvSpPr>
          <p:nvPr/>
        </p:nvSpPr>
        <p:spPr bwMode="auto">
          <a:xfrm>
            <a:off x="1295400" y="3048000"/>
            <a:ext cx="533400" cy="304800"/>
          </a:xfrm>
          <a:prstGeom prst="leftArrow">
            <a:avLst>
              <a:gd name="adj1" fmla="val 50000"/>
              <a:gd name="adj2" fmla="val 43750"/>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a:p>
        </p:txBody>
      </p:sp>
      <p:sp>
        <p:nvSpPr>
          <p:cNvPr id="22" name="Rounded Rectangle 21"/>
          <p:cNvSpPr/>
          <p:nvPr/>
        </p:nvSpPr>
        <p:spPr bwMode="auto">
          <a:xfrm>
            <a:off x="152400" y="1066800"/>
            <a:ext cx="8839200" cy="60960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a:lstStyle/>
          <a:p>
            <a:pPr algn="l">
              <a:spcBef>
                <a:spcPct val="50000"/>
              </a:spcBef>
              <a:defRPr/>
            </a:pPr>
            <a:r>
              <a:rPr lang="en-US" b="0" dirty="0">
                <a:solidFill>
                  <a:schemeClr val="tx1"/>
                </a:solidFill>
              </a:rPr>
              <a:t>The Cistech EFT/ACH Interface creates a file during normal IFM AP Payment List processing to enter the EFT/ACH Processing Network. Your Bank expects you to transmit to their Internet Site…we provide it …..</a:t>
            </a:r>
          </a:p>
        </p:txBody>
      </p:sp>
      <p:sp>
        <p:nvSpPr>
          <p:cNvPr id="20528" name="TextBox 23"/>
          <p:cNvSpPr txBox="1">
            <a:spLocks noChangeArrowheads="1"/>
          </p:cNvSpPr>
          <p:nvPr/>
        </p:nvSpPr>
        <p:spPr bwMode="auto">
          <a:xfrm>
            <a:off x="7315200" y="5181600"/>
            <a:ext cx="1676400" cy="1169988"/>
          </a:xfrm>
          <a:prstGeom prst="rect">
            <a:avLst/>
          </a:prstGeom>
          <a:noFill/>
          <a:ln w="9525">
            <a:noFill/>
            <a:miter lim="800000"/>
            <a:headEnd/>
            <a:tailEnd/>
          </a:ln>
        </p:spPr>
        <p:txBody>
          <a:bodyPr>
            <a:spAutoFit/>
          </a:bodyPr>
          <a:lstStyle/>
          <a:p>
            <a:r>
              <a:rPr lang="en-US"/>
              <a:t>Your IFM CISTECH IFM EFT File and Internet Link to your Bank</a:t>
            </a:r>
          </a:p>
        </p:txBody>
      </p:sp>
      <p:sp>
        <p:nvSpPr>
          <p:cNvPr id="25" name="AutoShape 24"/>
          <p:cNvSpPr>
            <a:spLocks noChangeArrowheads="1"/>
          </p:cNvSpPr>
          <p:nvPr/>
        </p:nvSpPr>
        <p:spPr bwMode="auto">
          <a:xfrm rot="2748416">
            <a:off x="7218598" y="4781717"/>
            <a:ext cx="533400" cy="381000"/>
          </a:xfrm>
          <a:prstGeom prst="leftArrow">
            <a:avLst>
              <a:gd name="adj1" fmla="val 50000"/>
              <a:gd name="adj2" fmla="val 37500"/>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500"/>
                                  </p:stCondLst>
                                  <p:childTnLst>
                                    <p:set>
                                      <p:cBhvr>
                                        <p:cTn id="6" dur="1" fill="hold">
                                          <p:stCondLst>
                                            <p:cond delay="0"/>
                                          </p:stCondLst>
                                        </p:cTn>
                                        <p:tgtEl>
                                          <p:spTgt spid="4109"/>
                                        </p:tgtEl>
                                        <p:attrNameLst>
                                          <p:attrName>style.visibility</p:attrName>
                                        </p:attrNameLst>
                                      </p:cBhvr>
                                      <p:to>
                                        <p:strVal val="visible"/>
                                      </p:to>
                                    </p:set>
                                    <p:animEffect transition="in" filter="blinds(horizontal)">
                                      <p:cBhvr>
                                        <p:cTn id="7" dur="500"/>
                                        <p:tgtEl>
                                          <p:spTgt spid="4109"/>
                                        </p:tgtEl>
                                      </p:cBhvr>
                                    </p:animEffect>
                                  </p:childTnLst>
                                </p:cTn>
                              </p:par>
                            </p:childTnLst>
                          </p:cTn>
                        </p:par>
                        <p:par>
                          <p:cTn id="8" fill="hold">
                            <p:stCondLst>
                              <p:cond delay="1000"/>
                            </p:stCondLst>
                            <p:childTnLst>
                              <p:par>
                                <p:cTn id="9" presetID="3" presetClass="entr" presetSubtype="10" fill="hold" nodeType="afterEffect">
                                  <p:stCondLst>
                                    <p:cond delay="500"/>
                                  </p:stCondLst>
                                  <p:childTnLst>
                                    <p:set>
                                      <p:cBhvr>
                                        <p:cTn id="10" dur="1" fill="hold">
                                          <p:stCondLst>
                                            <p:cond delay="0"/>
                                          </p:stCondLst>
                                        </p:cTn>
                                        <p:tgtEl>
                                          <p:spTgt spid="4111"/>
                                        </p:tgtEl>
                                        <p:attrNameLst>
                                          <p:attrName>style.visibility</p:attrName>
                                        </p:attrNameLst>
                                      </p:cBhvr>
                                      <p:to>
                                        <p:strVal val="visible"/>
                                      </p:to>
                                    </p:set>
                                    <p:animEffect transition="in" filter="blinds(horizontal)">
                                      <p:cBhvr>
                                        <p:cTn id="11" dur="500"/>
                                        <p:tgtEl>
                                          <p:spTgt spid="4111"/>
                                        </p:tgtEl>
                                      </p:cBhvr>
                                    </p:animEffect>
                                  </p:childTnLst>
                                </p:cTn>
                              </p:par>
                            </p:childTnLst>
                          </p:cTn>
                        </p:par>
                        <p:par>
                          <p:cTn id="12" fill="hold">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4113"/>
                                        </p:tgtEl>
                                        <p:attrNameLst>
                                          <p:attrName>style.visibility</p:attrName>
                                        </p:attrNameLst>
                                      </p:cBhvr>
                                      <p:to>
                                        <p:strVal val="visible"/>
                                      </p:to>
                                    </p:set>
                                    <p:animEffect transition="in" filter="blinds(horizontal)">
                                      <p:cBhvr>
                                        <p:cTn id="15" dur="500"/>
                                        <p:tgtEl>
                                          <p:spTgt spid="4113"/>
                                        </p:tgtEl>
                                      </p:cBhvr>
                                    </p:animEffect>
                                  </p:childTnLst>
                                </p:cTn>
                              </p:par>
                            </p:childTnLst>
                          </p:cTn>
                        </p:par>
                        <p:par>
                          <p:cTn id="16" fill="hold">
                            <p:stCondLst>
                              <p:cond delay="2500"/>
                            </p:stCondLst>
                            <p:childTnLst>
                              <p:par>
                                <p:cTn id="17" presetID="2" presetClass="entr" presetSubtype="8" fill="hold" nodeType="afterEffect">
                                  <p:stCondLst>
                                    <p:cond delay="500"/>
                                  </p:stCondLst>
                                  <p:childTnLst>
                                    <p:set>
                                      <p:cBhvr>
                                        <p:cTn id="18" dur="1" fill="hold">
                                          <p:stCondLst>
                                            <p:cond delay="0"/>
                                          </p:stCondLst>
                                        </p:cTn>
                                        <p:tgtEl>
                                          <p:spTgt spid="4117"/>
                                        </p:tgtEl>
                                        <p:attrNameLst>
                                          <p:attrName>style.visibility</p:attrName>
                                        </p:attrNameLst>
                                      </p:cBhvr>
                                      <p:to>
                                        <p:strVal val="visible"/>
                                      </p:to>
                                    </p:set>
                                    <p:anim calcmode="lin" valueType="num">
                                      <p:cBhvr additive="base">
                                        <p:cTn id="19" dur="500" fill="hold"/>
                                        <p:tgtEl>
                                          <p:spTgt spid="4117"/>
                                        </p:tgtEl>
                                        <p:attrNameLst>
                                          <p:attrName>ppt_x</p:attrName>
                                        </p:attrNameLst>
                                      </p:cBhvr>
                                      <p:tavLst>
                                        <p:tav tm="0">
                                          <p:val>
                                            <p:strVal val="0-#ppt_w/2"/>
                                          </p:val>
                                        </p:tav>
                                        <p:tav tm="100000">
                                          <p:val>
                                            <p:strVal val="#ppt_x"/>
                                          </p:val>
                                        </p:tav>
                                      </p:tavLst>
                                    </p:anim>
                                    <p:anim calcmode="lin" valueType="num">
                                      <p:cBhvr additive="base">
                                        <p:cTn id="20" dur="500" fill="hold"/>
                                        <p:tgtEl>
                                          <p:spTgt spid="4117"/>
                                        </p:tgtEl>
                                        <p:attrNameLst>
                                          <p:attrName>ppt_y</p:attrName>
                                        </p:attrNameLst>
                                      </p:cBhvr>
                                      <p:tavLst>
                                        <p:tav tm="0">
                                          <p:val>
                                            <p:strVal val="#ppt_y"/>
                                          </p:val>
                                        </p:tav>
                                        <p:tav tm="100000">
                                          <p:val>
                                            <p:strVal val="#ppt_y"/>
                                          </p:val>
                                        </p:tav>
                                      </p:tavLst>
                                    </p:anim>
                                  </p:childTnLst>
                                </p:cTn>
                              </p:par>
                            </p:childTnLst>
                          </p:cTn>
                        </p:par>
                        <p:par>
                          <p:cTn id="21" fill="hold">
                            <p:stCondLst>
                              <p:cond delay="3500"/>
                            </p:stCondLst>
                            <p:childTnLst>
                              <p:par>
                                <p:cTn id="22" presetID="3" presetClass="entr" presetSubtype="10" fill="hold" grpId="0" nodeType="afterEffect">
                                  <p:stCondLst>
                                    <p:cond delay="0"/>
                                  </p:stCondLst>
                                  <p:childTnLst>
                                    <p:set>
                                      <p:cBhvr>
                                        <p:cTn id="23" dur="1" fill="hold">
                                          <p:stCondLst>
                                            <p:cond delay="0"/>
                                          </p:stCondLst>
                                        </p:cTn>
                                        <p:tgtEl>
                                          <p:spTgt spid="4114"/>
                                        </p:tgtEl>
                                        <p:attrNameLst>
                                          <p:attrName>style.visibility</p:attrName>
                                        </p:attrNameLst>
                                      </p:cBhvr>
                                      <p:to>
                                        <p:strVal val="visible"/>
                                      </p:to>
                                    </p:set>
                                    <p:animEffect transition="in" filter="blinds(horizontal)">
                                      <p:cBhvr>
                                        <p:cTn id="24" dur="500"/>
                                        <p:tgtEl>
                                          <p:spTgt spid="4114"/>
                                        </p:tgtEl>
                                      </p:cBhvr>
                                    </p:animEffect>
                                  </p:childTnLst>
                                </p:cTn>
                              </p:par>
                            </p:childTnLst>
                          </p:cTn>
                        </p:par>
                        <p:par>
                          <p:cTn id="25" fill="hold">
                            <p:stCondLst>
                              <p:cond delay="4000"/>
                            </p:stCondLst>
                            <p:childTnLst>
                              <p:par>
                                <p:cTn id="26" presetID="2" presetClass="entr" presetSubtype="2" fill="hold" nodeType="afterEffect">
                                  <p:stCondLst>
                                    <p:cond delay="500"/>
                                  </p:stCondLst>
                                  <p:childTnLst>
                                    <p:set>
                                      <p:cBhvr>
                                        <p:cTn id="27" dur="1" fill="hold">
                                          <p:stCondLst>
                                            <p:cond delay="0"/>
                                          </p:stCondLst>
                                        </p:cTn>
                                        <p:tgtEl>
                                          <p:spTgt spid="4116"/>
                                        </p:tgtEl>
                                        <p:attrNameLst>
                                          <p:attrName>style.visibility</p:attrName>
                                        </p:attrNameLst>
                                      </p:cBhvr>
                                      <p:to>
                                        <p:strVal val="visible"/>
                                      </p:to>
                                    </p:set>
                                    <p:anim calcmode="lin" valueType="num">
                                      <p:cBhvr additive="base">
                                        <p:cTn id="28" dur="500" fill="hold"/>
                                        <p:tgtEl>
                                          <p:spTgt spid="4116"/>
                                        </p:tgtEl>
                                        <p:attrNameLst>
                                          <p:attrName>ppt_x</p:attrName>
                                        </p:attrNameLst>
                                      </p:cBhvr>
                                      <p:tavLst>
                                        <p:tav tm="0">
                                          <p:val>
                                            <p:strVal val="1+#ppt_w/2"/>
                                          </p:val>
                                        </p:tav>
                                        <p:tav tm="100000">
                                          <p:val>
                                            <p:strVal val="#ppt_x"/>
                                          </p:val>
                                        </p:tav>
                                      </p:tavLst>
                                    </p:anim>
                                    <p:anim calcmode="lin" valueType="num">
                                      <p:cBhvr additive="base">
                                        <p:cTn id="29" dur="500" fill="hold"/>
                                        <p:tgtEl>
                                          <p:spTgt spid="4116"/>
                                        </p:tgtEl>
                                        <p:attrNameLst>
                                          <p:attrName>ppt_y</p:attrName>
                                        </p:attrNameLst>
                                      </p:cBhvr>
                                      <p:tavLst>
                                        <p:tav tm="0">
                                          <p:val>
                                            <p:strVal val="#ppt_y"/>
                                          </p:val>
                                        </p:tav>
                                        <p:tav tm="100000">
                                          <p:val>
                                            <p:strVal val="#ppt_y"/>
                                          </p:val>
                                        </p:tav>
                                      </p:tavLst>
                                    </p:anim>
                                  </p:childTnLst>
                                </p:cTn>
                              </p:par>
                            </p:childTnLst>
                          </p:cTn>
                        </p:par>
                        <p:par>
                          <p:cTn id="30" fill="hold">
                            <p:stCondLst>
                              <p:cond delay="5000"/>
                            </p:stCondLst>
                            <p:childTnLst>
                              <p:par>
                                <p:cTn id="31" presetID="3" presetClass="entr" presetSubtype="10" fill="hold" nodeType="afterEffect">
                                  <p:stCondLst>
                                    <p:cond delay="1000"/>
                                  </p:stCondLst>
                                  <p:childTnLst>
                                    <p:set>
                                      <p:cBhvr>
                                        <p:cTn id="32" dur="1" fill="hold">
                                          <p:stCondLst>
                                            <p:cond delay="0"/>
                                          </p:stCondLst>
                                        </p:cTn>
                                        <p:tgtEl>
                                          <p:spTgt spid="4108"/>
                                        </p:tgtEl>
                                        <p:attrNameLst>
                                          <p:attrName>style.visibility</p:attrName>
                                        </p:attrNameLst>
                                      </p:cBhvr>
                                      <p:to>
                                        <p:strVal val="visible"/>
                                      </p:to>
                                    </p:set>
                                    <p:animEffect transition="in" filter="blinds(horizontal)">
                                      <p:cBhvr>
                                        <p:cTn id="33" dur="500"/>
                                        <p:tgtEl>
                                          <p:spTgt spid="4108"/>
                                        </p:tgtEl>
                                      </p:cBhvr>
                                    </p:animEffect>
                                  </p:childTnLst>
                                </p:cTn>
                              </p:par>
                            </p:childTnLst>
                          </p:cTn>
                        </p:par>
                        <p:par>
                          <p:cTn id="34" fill="hold">
                            <p:stCondLst>
                              <p:cond delay="6500"/>
                            </p:stCondLst>
                            <p:childTnLst>
                              <p:par>
                                <p:cTn id="35" presetID="2" presetClass="entr" presetSubtype="2" fill="hold" nodeType="afterEffect">
                                  <p:stCondLst>
                                    <p:cond delay="0"/>
                                  </p:stCondLst>
                                  <p:childTnLst>
                                    <p:set>
                                      <p:cBhvr>
                                        <p:cTn id="36" dur="1" fill="hold">
                                          <p:stCondLst>
                                            <p:cond delay="0"/>
                                          </p:stCondLst>
                                        </p:cTn>
                                        <p:tgtEl>
                                          <p:spTgt spid="4128"/>
                                        </p:tgtEl>
                                        <p:attrNameLst>
                                          <p:attrName>style.visibility</p:attrName>
                                        </p:attrNameLst>
                                      </p:cBhvr>
                                      <p:to>
                                        <p:strVal val="visible"/>
                                      </p:to>
                                    </p:set>
                                    <p:anim calcmode="lin" valueType="num">
                                      <p:cBhvr additive="base">
                                        <p:cTn id="37" dur="500" fill="hold"/>
                                        <p:tgtEl>
                                          <p:spTgt spid="4128"/>
                                        </p:tgtEl>
                                        <p:attrNameLst>
                                          <p:attrName>ppt_x</p:attrName>
                                        </p:attrNameLst>
                                      </p:cBhvr>
                                      <p:tavLst>
                                        <p:tav tm="0">
                                          <p:val>
                                            <p:strVal val="1+#ppt_w/2"/>
                                          </p:val>
                                        </p:tav>
                                        <p:tav tm="100000">
                                          <p:val>
                                            <p:strVal val="#ppt_x"/>
                                          </p:val>
                                        </p:tav>
                                      </p:tavLst>
                                    </p:anim>
                                    <p:anim calcmode="lin" valueType="num">
                                      <p:cBhvr additive="base">
                                        <p:cTn id="38" dur="500" fill="hold"/>
                                        <p:tgtEl>
                                          <p:spTgt spid="4128"/>
                                        </p:tgtEl>
                                        <p:attrNameLst>
                                          <p:attrName>ppt_y</p:attrName>
                                        </p:attrNameLst>
                                      </p:cBhvr>
                                      <p:tavLst>
                                        <p:tav tm="0">
                                          <p:val>
                                            <p:strVal val="#ppt_y"/>
                                          </p:val>
                                        </p:tav>
                                        <p:tav tm="100000">
                                          <p:val>
                                            <p:strVal val="#ppt_y"/>
                                          </p:val>
                                        </p:tav>
                                      </p:tavLst>
                                    </p:anim>
                                  </p:childTnLst>
                                </p:cTn>
                              </p:par>
                            </p:childTnLst>
                          </p:cTn>
                        </p:par>
                        <p:par>
                          <p:cTn id="39" fill="hold">
                            <p:stCondLst>
                              <p:cond delay="7000"/>
                            </p:stCondLst>
                            <p:childTnLst>
                              <p:par>
                                <p:cTn id="40" presetID="3" presetClass="entr" presetSubtype="10" fill="hold" nodeType="afterEffect">
                                  <p:stCondLst>
                                    <p:cond delay="500"/>
                                  </p:stCondLst>
                                  <p:childTnLst>
                                    <p:set>
                                      <p:cBhvr>
                                        <p:cTn id="41" dur="1" fill="hold">
                                          <p:stCondLst>
                                            <p:cond delay="0"/>
                                          </p:stCondLst>
                                        </p:cTn>
                                        <p:tgtEl>
                                          <p:spTgt spid="4122"/>
                                        </p:tgtEl>
                                        <p:attrNameLst>
                                          <p:attrName>style.visibility</p:attrName>
                                        </p:attrNameLst>
                                      </p:cBhvr>
                                      <p:to>
                                        <p:strVal val="visible"/>
                                      </p:to>
                                    </p:set>
                                    <p:animEffect transition="in" filter="blinds(horizontal)">
                                      <p:cBhvr>
                                        <p:cTn id="42" dur="500"/>
                                        <p:tgtEl>
                                          <p:spTgt spid="4122"/>
                                        </p:tgtEl>
                                      </p:cBhvr>
                                    </p:animEffect>
                                  </p:childTnLst>
                                </p:cTn>
                              </p:par>
                              <p:par>
                                <p:cTn id="43" presetID="2" presetClass="entr" presetSubtype="4" fill="hold" nodeType="withEffect">
                                  <p:stCondLst>
                                    <p:cond delay="500"/>
                                  </p:stCondLst>
                                  <p:childTnLst>
                                    <p:set>
                                      <p:cBhvr>
                                        <p:cTn id="44" dur="1" fill="hold">
                                          <p:stCondLst>
                                            <p:cond delay="0"/>
                                          </p:stCondLst>
                                        </p:cTn>
                                        <p:tgtEl>
                                          <p:spTgt spid="4118"/>
                                        </p:tgtEl>
                                        <p:attrNameLst>
                                          <p:attrName>style.visibility</p:attrName>
                                        </p:attrNameLst>
                                      </p:cBhvr>
                                      <p:to>
                                        <p:strVal val="visible"/>
                                      </p:to>
                                    </p:set>
                                    <p:anim calcmode="lin" valueType="num">
                                      <p:cBhvr additive="base">
                                        <p:cTn id="45" dur="500" fill="hold"/>
                                        <p:tgtEl>
                                          <p:spTgt spid="4118"/>
                                        </p:tgtEl>
                                        <p:attrNameLst>
                                          <p:attrName>ppt_x</p:attrName>
                                        </p:attrNameLst>
                                      </p:cBhvr>
                                      <p:tavLst>
                                        <p:tav tm="0">
                                          <p:val>
                                            <p:strVal val="#ppt_x"/>
                                          </p:val>
                                        </p:tav>
                                        <p:tav tm="100000">
                                          <p:val>
                                            <p:strVal val="#ppt_x"/>
                                          </p:val>
                                        </p:tav>
                                      </p:tavLst>
                                    </p:anim>
                                    <p:anim calcmode="lin" valueType="num">
                                      <p:cBhvr additive="base">
                                        <p:cTn id="46" dur="500" fill="hold"/>
                                        <p:tgtEl>
                                          <p:spTgt spid="4118"/>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500"/>
                                  </p:stCondLst>
                                  <p:childTnLst>
                                    <p:set>
                                      <p:cBhvr>
                                        <p:cTn id="48" dur="1" fill="hold">
                                          <p:stCondLst>
                                            <p:cond delay="0"/>
                                          </p:stCondLst>
                                        </p:cTn>
                                        <p:tgtEl>
                                          <p:spTgt spid="4120"/>
                                        </p:tgtEl>
                                        <p:attrNameLst>
                                          <p:attrName>style.visibility</p:attrName>
                                        </p:attrNameLst>
                                      </p:cBhvr>
                                      <p:to>
                                        <p:strVal val="visible"/>
                                      </p:to>
                                    </p:set>
                                    <p:anim calcmode="lin" valueType="num">
                                      <p:cBhvr additive="base">
                                        <p:cTn id="49" dur="500" fill="hold"/>
                                        <p:tgtEl>
                                          <p:spTgt spid="4120"/>
                                        </p:tgtEl>
                                        <p:attrNameLst>
                                          <p:attrName>ppt_x</p:attrName>
                                        </p:attrNameLst>
                                      </p:cBhvr>
                                      <p:tavLst>
                                        <p:tav tm="0">
                                          <p:val>
                                            <p:strVal val="#ppt_x"/>
                                          </p:val>
                                        </p:tav>
                                        <p:tav tm="100000">
                                          <p:val>
                                            <p:strVal val="#ppt_x"/>
                                          </p:val>
                                        </p:tav>
                                      </p:tavLst>
                                    </p:anim>
                                    <p:anim calcmode="lin" valueType="num">
                                      <p:cBhvr additive="base">
                                        <p:cTn id="50" dur="500" fill="hold"/>
                                        <p:tgtEl>
                                          <p:spTgt spid="4120"/>
                                        </p:tgtEl>
                                        <p:attrNameLst>
                                          <p:attrName>ppt_y</p:attrName>
                                        </p:attrNameLst>
                                      </p:cBhvr>
                                      <p:tavLst>
                                        <p:tav tm="0">
                                          <p:val>
                                            <p:strVal val="1+#ppt_h/2"/>
                                          </p:val>
                                        </p:tav>
                                        <p:tav tm="100000">
                                          <p:val>
                                            <p:strVal val="#ppt_y"/>
                                          </p:val>
                                        </p:tav>
                                      </p:tavLst>
                                    </p:anim>
                                  </p:childTnLst>
                                </p:cTn>
                              </p:par>
                            </p:childTnLst>
                          </p:cTn>
                        </p:par>
                        <p:par>
                          <p:cTn id="51" fill="hold">
                            <p:stCondLst>
                              <p:cond delay="8000"/>
                            </p:stCondLst>
                            <p:childTnLst>
                              <p:par>
                                <p:cTn id="52" presetID="3" presetClass="entr" presetSubtype="10" fill="hold" nodeType="afterEffect">
                                  <p:stCondLst>
                                    <p:cond delay="500"/>
                                  </p:stCondLst>
                                  <p:childTnLst>
                                    <p:set>
                                      <p:cBhvr>
                                        <p:cTn id="53" dur="1" fill="hold">
                                          <p:stCondLst>
                                            <p:cond delay="0"/>
                                          </p:stCondLst>
                                        </p:cTn>
                                        <p:tgtEl>
                                          <p:spTgt spid="4123"/>
                                        </p:tgtEl>
                                        <p:attrNameLst>
                                          <p:attrName>style.visibility</p:attrName>
                                        </p:attrNameLst>
                                      </p:cBhvr>
                                      <p:to>
                                        <p:strVal val="visible"/>
                                      </p:to>
                                    </p:set>
                                    <p:animEffect transition="in" filter="blinds(horizontal)">
                                      <p:cBhvr>
                                        <p:cTn id="54" dur="500"/>
                                        <p:tgtEl>
                                          <p:spTgt spid="4123"/>
                                        </p:tgtEl>
                                      </p:cBhvr>
                                    </p:animEffect>
                                  </p:childTnLst>
                                </p:cTn>
                              </p:par>
                            </p:childTnLst>
                          </p:cTn>
                        </p:par>
                        <p:par>
                          <p:cTn id="55" fill="hold">
                            <p:stCondLst>
                              <p:cond delay="9000"/>
                            </p:stCondLst>
                            <p:childTnLst>
                              <p:par>
                                <p:cTn id="56" presetID="2" presetClass="entr" presetSubtype="8" fill="hold" nodeType="afterEffect">
                                  <p:stCondLst>
                                    <p:cond delay="500"/>
                                  </p:stCondLst>
                                  <p:childTnLst>
                                    <p:set>
                                      <p:cBhvr>
                                        <p:cTn id="57" dur="1" fill="hold">
                                          <p:stCondLst>
                                            <p:cond delay="0"/>
                                          </p:stCondLst>
                                        </p:cTn>
                                        <p:tgtEl>
                                          <p:spTgt spid="4125"/>
                                        </p:tgtEl>
                                        <p:attrNameLst>
                                          <p:attrName>style.visibility</p:attrName>
                                        </p:attrNameLst>
                                      </p:cBhvr>
                                      <p:to>
                                        <p:strVal val="visible"/>
                                      </p:to>
                                    </p:set>
                                    <p:anim calcmode="lin" valueType="num">
                                      <p:cBhvr additive="base">
                                        <p:cTn id="58" dur="500" fill="hold"/>
                                        <p:tgtEl>
                                          <p:spTgt spid="4125"/>
                                        </p:tgtEl>
                                        <p:attrNameLst>
                                          <p:attrName>ppt_x</p:attrName>
                                        </p:attrNameLst>
                                      </p:cBhvr>
                                      <p:tavLst>
                                        <p:tav tm="0">
                                          <p:val>
                                            <p:strVal val="0-#ppt_w/2"/>
                                          </p:val>
                                        </p:tav>
                                        <p:tav tm="100000">
                                          <p:val>
                                            <p:strVal val="#ppt_x"/>
                                          </p:val>
                                        </p:tav>
                                      </p:tavLst>
                                    </p:anim>
                                    <p:anim calcmode="lin" valueType="num">
                                      <p:cBhvr additive="base">
                                        <p:cTn id="59" dur="500" fill="hold"/>
                                        <p:tgtEl>
                                          <p:spTgt spid="4125"/>
                                        </p:tgtEl>
                                        <p:attrNameLst>
                                          <p:attrName>ppt_y</p:attrName>
                                        </p:attrNameLst>
                                      </p:cBhvr>
                                      <p:tavLst>
                                        <p:tav tm="0">
                                          <p:val>
                                            <p:strVal val="#ppt_y"/>
                                          </p:val>
                                        </p:tav>
                                        <p:tav tm="100000">
                                          <p:val>
                                            <p:strVal val="#ppt_y"/>
                                          </p:val>
                                        </p:tav>
                                      </p:tavLst>
                                    </p:anim>
                                  </p:childTnLst>
                                </p:cTn>
                              </p:par>
                            </p:childTnLst>
                          </p:cTn>
                        </p:par>
                        <p:par>
                          <p:cTn id="60" fill="hold">
                            <p:stCondLst>
                              <p:cond delay="10000"/>
                            </p:stCondLst>
                            <p:childTnLst>
                              <p:par>
                                <p:cTn id="61" presetID="3" presetClass="entr" presetSubtype="10" fill="hold" nodeType="afterEffect">
                                  <p:stCondLst>
                                    <p:cond delay="0"/>
                                  </p:stCondLst>
                                  <p:childTnLst>
                                    <p:set>
                                      <p:cBhvr>
                                        <p:cTn id="62" dur="1" fill="hold">
                                          <p:stCondLst>
                                            <p:cond delay="0"/>
                                          </p:stCondLst>
                                        </p:cTn>
                                        <p:tgtEl>
                                          <p:spTgt spid="4124"/>
                                        </p:tgtEl>
                                        <p:attrNameLst>
                                          <p:attrName>style.visibility</p:attrName>
                                        </p:attrNameLst>
                                      </p:cBhvr>
                                      <p:to>
                                        <p:strVal val="visible"/>
                                      </p:to>
                                    </p:set>
                                    <p:animEffect transition="in" filter="blinds(horizontal)">
                                      <p:cBhvr>
                                        <p:cTn id="63" dur="500"/>
                                        <p:tgtEl>
                                          <p:spTgt spid="4124"/>
                                        </p:tgtEl>
                                      </p:cBhvr>
                                    </p:animEffect>
                                  </p:childTnLst>
                                </p:cTn>
                              </p:par>
                            </p:childTnLst>
                          </p:cTn>
                        </p:par>
                        <p:par>
                          <p:cTn id="64" fill="hold">
                            <p:stCondLst>
                              <p:cond delay="10500"/>
                            </p:stCondLst>
                            <p:childTnLst>
                              <p:par>
                                <p:cTn id="65" presetID="3" presetClass="entr" presetSubtype="10" fill="hold" nodeType="afterEffect">
                                  <p:stCondLst>
                                    <p:cond delay="0"/>
                                  </p:stCondLst>
                                  <p:childTnLst>
                                    <p:set>
                                      <p:cBhvr>
                                        <p:cTn id="66" dur="1" fill="hold">
                                          <p:stCondLst>
                                            <p:cond delay="0"/>
                                          </p:stCondLst>
                                        </p:cTn>
                                        <p:tgtEl>
                                          <p:spTgt spid="4127"/>
                                        </p:tgtEl>
                                        <p:attrNameLst>
                                          <p:attrName>style.visibility</p:attrName>
                                        </p:attrNameLst>
                                      </p:cBhvr>
                                      <p:to>
                                        <p:strVal val="visible"/>
                                      </p:to>
                                    </p:set>
                                    <p:animEffect transition="in" filter="blinds(horizontal)">
                                      <p:cBhvr>
                                        <p:cTn id="67" dur="500"/>
                                        <p:tgtEl>
                                          <p:spTgt spid="4127"/>
                                        </p:tgtEl>
                                      </p:cBhvr>
                                    </p:animEffect>
                                  </p:childTnLst>
                                </p:cTn>
                              </p:par>
                            </p:childTnLst>
                          </p:cTn>
                        </p:par>
                        <p:par>
                          <p:cTn id="68" fill="hold">
                            <p:stCondLst>
                              <p:cond delay="11000"/>
                            </p:stCondLst>
                            <p:childTnLst>
                              <p:par>
                                <p:cTn id="69" presetID="2" presetClass="entr" presetSubtype="8" fill="hold" nodeType="afterEffect">
                                  <p:stCondLst>
                                    <p:cond delay="500"/>
                                  </p:stCondLst>
                                  <p:childTnLst>
                                    <p:set>
                                      <p:cBhvr>
                                        <p:cTn id="70" dur="1" fill="hold">
                                          <p:stCondLst>
                                            <p:cond delay="0"/>
                                          </p:stCondLst>
                                        </p:cTn>
                                        <p:tgtEl>
                                          <p:spTgt spid="4126"/>
                                        </p:tgtEl>
                                        <p:attrNameLst>
                                          <p:attrName>style.visibility</p:attrName>
                                        </p:attrNameLst>
                                      </p:cBhvr>
                                      <p:to>
                                        <p:strVal val="visible"/>
                                      </p:to>
                                    </p:set>
                                    <p:anim calcmode="lin" valueType="num">
                                      <p:cBhvr additive="base">
                                        <p:cTn id="71" dur="500" fill="hold"/>
                                        <p:tgtEl>
                                          <p:spTgt spid="4126"/>
                                        </p:tgtEl>
                                        <p:attrNameLst>
                                          <p:attrName>ppt_x</p:attrName>
                                        </p:attrNameLst>
                                      </p:cBhvr>
                                      <p:tavLst>
                                        <p:tav tm="0">
                                          <p:val>
                                            <p:strVal val="0-#ppt_w/2"/>
                                          </p:val>
                                        </p:tav>
                                        <p:tav tm="100000">
                                          <p:val>
                                            <p:strVal val="#ppt_x"/>
                                          </p:val>
                                        </p:tav>
                                      </p:tavLst>
                                    </p:anim>
                                    <p:anim calcmode="lin" valueType="num">
                                      <p:cBhvr additive="base">
                                        <p:cTn id="72" dur="500" fill="hold"/>
                                        <p:tgtEl>
                                          <p:spTgt spid="4126"/>
                                        </p:tgtEl>
                                        <p:attrNameLst>
                                          <p:attrName>ppt_y</p:attrName>
                                        </p:attrNameLst>
                                      </p:cBhvr>
                                      <p:tavLst>
                                        <p:tav tm="0">
                                          <p:val>
                                            <p:strVal val="#ppt_y"/>
                                          </p:val>
                                        </p:tav>
                                        <p:tav tm="100000">
                                          <p:val>
                                            <p:strVal val="#ppt_y"/>
                                          </p:val>
                                        </p:tav>
                                      </p:tavLst>
                                    </p:anim>
                                  </p:childTnLst>
                                </p:cTn>
                              </p:par>
                              <p:par>
                                <p:cTn id="73" presetID="2" presetClass="entr" presetSubtype="4" fill="hold" nodeType="withEffect">
                                  <p:stCondLst>
                                    <p:cond delay="500"/>
                                  </p:stCondLst>
                                  <p:childTnLst>
                                    <p:set>
                                      <p:cBhvr>
                                        <p:cTn id="74" dur="1" fill="hold">
                                          <p:stCondLst>
                                            <p:cond delay="0"/>
                                          </p:stCondLst>
                                        </p:cTn>
                                        <p:tgtEl>
                                          <p:spTgt spid="25"/>
                                        </p:tgtEl>
                                        <p:attrNameLst>
                                          <p:attrName>style.visibility</p:attrName>
                                        </p:attrNameLst>
                                      </p:cBhvr>
                                      <p:to>
                                        <p:strVal val="visible"/>
                                      </p:to>
                                    </p:set>
                                    <p:anim calcmode="lin" valueType="num">
                                      <p:cBhvr additive="base">
                                        <p:cTn id="75" dur="500" fill="hold"/>
                                        <p:tgtEl>
                                          <p:spTgt spid="25"/>
                                        </p:tgtEl>
                                        <p:attrNameLst>
                                          <p:attrName>ppt_x</p:attrName>
                                        </p:attrNameLst>
                                      </p:cBhvr>
                                      <p:tavLst>
                                        <p:tav tm="0">
                                          <p:val>
                                            <p:strVal val="#ppt_x"/>
                                          </p:val>
                                        </p:tav>
                                        <p:tav tm="100000">
                                          <p:val>
                                            <p:strVal val="#ppt_x"/>
                                          </p:val>
                                        </p:tav>
                                      </p:tavLst>
                                    </p:anim>
                                    <p:anim calcmode="lin" valueType="num">
                                      <p:cBhvr additive="base">
                                        <p:cTn id="7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3" grpId="0" animBg="1"/>
      <p:bldP spid="41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Image 2l copy"/>
          <p:cNvPicPr>
            <a:picLocks noChangeAspect="1" noChangeArrowheads="1"/>
          </p:cNvPicPr>
          <p:nvPr/>
        </p:nvPicPr>
        <p:blipFill>
          <a:blip r:embed="rId2"/>
          <a:srcRect/>
          <a:stretch>
            <a:fillRect/>
          </a:stretch>
        </p:blipFill>
        <p:spPr bwMode="auto">
          <a:xfrm>
            <a:off x="0" y="0"/>
            <a:ext cx="9144000" cy="954088"/>
          </a:xfrm>
          <a:prstGeom prst="rect">
            <a:avLst/>
          </a:prstGeom>
          <a:noFill/>
          <a:ln w="9525">
            <a:noFill/>
            <a:miter lim="800000"/>
            <a:headEnd/>
            <a:tailEnd/>
          </a:ln>
        </p:spPr>
      </p:pic>
      <p:sp>
        <p:nvSpPr>
          <p:cNvPr id="14339" name="Text Box 3"/>
          <p:cNvSpPr txBox="1">
            <a:spLocks noChangeArrowheads="1"/>
          </p:cNvSpPr>
          <p:nvPr/>
        </p:nvSpPr>
        <p:spPr bwMode="auto">
          <a:xfrm>
            <a:off x="0" y="0"/>
            <a:ext cx="6477000" cy="762000"/>
          </a:xfrm>
          <a:prstGeom prst="rect">
            <a:avLst/>
          </a:prstGeom>
          <a:noFill/>
          <a:ln w="9525">
            <a:noFill/>
            <a:miter lim="800000"/>
            <a:headEnd/>
            <a:tailEnd/>
          </a:ln>
          <a:effectLst/>
        </p:spPr>
        <p:txBody>
          <a:bodyPr>
            <a:spAutoFit/>
          </a:bodyPr>
          <a:lstStyle/>
          <a:p>
            <a:pPr algn="l">
              <a:spcBef>
                <a:spcPct val="50000"/>
              </a:spcBef>
              <a:defRPr/>
            </a:pPr>
            <a:r>
              <a:rPr lang="en-US" sz="3200" dirty="0">
                <a:solidFill>
                  <a:schemeClr val="bg1"/>
                </a:solidFill>
                <a:effectLst>
                  <a:outerShdw blurRad="38100" dist="38100" dir="2700000" algn="tl">
                    <a:srgbClr val="C0C0C0"/>
                  </a:outerShdw>
                </a:effectLst>
                <a:latin typeface="Times" pitchFamily="18" charset="0"/>
              </a:rPr>
              <a:t>Benefits of CISTECH EFT/ACH</a:t>
            </a:r>
            <a:r>
              <a:rPr lang="en-US" sz="4400" dirty="0">
                <a:effectLst>
                  <a:outerShdw blurRad="38100" dist="38100" dir="2700000" algn="tl">
                    <a:srgbClr val="C0C0C0"/>
                  </a:outerShdw>
                </a:effectLst>
                <a:latin typeface="Times" pitchFamily="18" charset="0"/>
              </a:rPr>
              <a:t> </a:t>
            </a:r>
          </a:p>
        </p:txBody>
      </p:sp>
      <p:sp>
        <p:nvSpPr>
          <p:cNvPr id="14340" name="Rectangle 4"/>
          <p:cNvSpPr>
            <a:spLocks noChangeArrowheads="1"/>
          </p:cNvSpPr>
          <p:nvPr/>
        </p:nvSpPr>
        <p:spPr bwMode="auto">
          <a:xfrm>
            <a:off x="0" y="990600"/>
            <a:ext cx="9144000" cy="519113"/>
          </a:xfrm>
          <a:prstGeom prst="rect">
            <a:avLst/>
          </a:prstGeom>
          <a:noFill/>
          <a:ln w="9525">
            <a:noFill/>
            <a:miter lim="800000"/>
            <a:headEnd/>
            <a:tailEnd/>
          </a:ln>
        </p:spPr>
        <p:txBody>
          <a:bodyPr anchor="ctr">
            <a:spAutoFit/>
          </a:bodyPr>
          <a:lstStyle/>
          <a:p>
            <a:pPr algn="l">
              <a:buFontTx/>
              <a:buBlip>
                <a:blip r:embed="rId3"/>
              </a:buBlip>
              <a:tabLst>
                <a:tab pos="914400" algn="l"/>
              </a:tabLst>
            </a:pPr>
            <a:endParaRPr lang="en-US" sz="2800" b="0"/>
          </a:p>
        </p:txBody>
      </p:sp>
      <p:sp>
        <p:nvSpPr>
          <p:cNvPr id="21509" name="Text Box 5"/>
          <p:cNvSpPr txBox="1">
            <a:spLocks noChangeArrowheads="1"/>
          </p:cNvSpPr>
          <p:nvPr/>
        </p:nvSpPr>
        <p:spPr bwMode="auto">
          <a:xfrm>
            <a:off x="152400" y="1676400"/>
            <a:ext cx="8991600" cy="466281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l">
              <a:spcBef>
                <a:spcPct val="50000"/>
              </a:spcBef>
              <a:buFontTx/>
              <a:buBlip>
                <a:blip r:embed="rId3"/>
              </a:buBlip>
              <a:defRPr/>
            </a:pPr>
            <a:r>
              <a:rPr lang="en-US" dirty="0">
                <a:solidFill>
                  <a:schemeClr val="tx1"/>
                </a:solidFill>
              </a:rPr>
              <a:t> Eliminate the need for Pre-Printed, or Electronic Check Forms – Significant Win and Controls!</a:t>
            </a:r>
          </a:p>
          <a:p>
            <a:pPr algn="l">
              <a:spcBef>
                <a:spcPct val="50000"/>
              </a:spcBef>
              <a:buFontTx/>
              <a:buBlip>
                <a:blip r:embed="rId3"/>
              </a:buBlip>
              <a:defRPr/>
            </a:pPr>
            <a:r>
              <a:rPr lang="en-US" dirty="0">
                <a:solidFill>
                  <a:schemeClr val="tx1"/>
                </a:solidFill>
              </a:rPr>
              <a:t> Eliminate some of the major costs of Check Printing (Forms, Employee time, toner, preparation)!</a:t>
            </a:r>
          </a:p>
          <a:p>
            <a:pPr algn="l">
              <a:spcBef>
                <a:spcPct val="50000"/>
              </a:spcBef>
              <a:buFontTx/>
              <a:buBlip>
                <a:blip r:embed="rId3"/>
              </a:buBlip>
              <a:defRPr/>
            </a:pPr>
            <a:r>
              <a:rPr lang="en-US" dirty="0">
                <a:solidFill>
                  <a:schemeClr val="tx1"/>
                </a:solidFill>
              </a:rPr>
              <a:t> Eliminate mailing costs for IFM AP Checks and Remittance Detail – Significant Win!</a:t>
            </a:r>
          </a:p>
          <a:p>
            <a:pPr algn="l">
              <a:spcBef>
                <a:spcPct val="50000"/>
              </a:spcBef>
              <a:buFontTx/>
              <a:buBlip>
                <a:blip r:embed="rId3"/>
              </a:buBlip>
              <a:defRPr/>
            </a:pPr>
            <a:r>
              <a:rPr lang="en-US" dirty="0">
                <a:solidFill>
                  <a:schemeClr val="tx1"/>
                </a:solidFill>
              </a:rPr>
              <a:t> Eliminate Lost Payments caused by USPS and private carriers – Supplier Relationship Win!</a:t>
            </a:r>
          </a:p>
          <a:p>
            <a:pPr algn="l">
              <a:spcBef>
                <a:spcPct val="50000"/>
              </a:spcBef>
              <a:buFontTx/>
              <a:buBlip>
                <a:blip r:embed="rId3"/>
              </a:buBlip>
              <a:defRPr/>
            </a:pPr>
            <a:r>
              <a:rPr lang="en-US" dirty="0">
                <a:solidFill>
                  <a:schemeClr val="tx1"/>
                </a:solidFill>
              </a:rPr>
              <a:t> Provide the Vendor with </a:t>
            </a:r>
            <a:r>
              <a:rPr lang="en-US" u="sng" dirty="0">
                <a:solidFill>
                  <a:schemeClr val="tx1"/>
                </a:solidFill>
                <a:effectLst>
                  <a:outerShdw blurRad="38100" dist="38100" dir="2700000" algn="tl">
                    <a:srgbClr val="000000">
                      <a:alpha val="43137"/>
                    </a:srgbClr>
                  </a:outerShdw>
                </a:effectLst>
              </a:rPr>
              <a:t>immediate payment detail</a:t>
            </a:r>
            <a:r>
              <a:rPr lang="en-US" dirty="0">
                <a:solidFill>
                  <a:schemeClr val="tx1"/>
                </a:solidFill>
              </a:rPr>
              <a:t>, via fax or email, in many cases, even prior to the vendors bank notification !!</a:t>
            </a:r>
          </a:p>
          <a:p>
            <a:pPr algn="l">
              <a:spcBef>
                <a:spcPct val="50000"/>
              </a:spcBef>
              <a:buFontTx/>
              <a:buBlip>
                <a:blip r:embed="rId3"/>
              </a:buBlip>
              <a:defRPr/>
            </a:pPr>
            <a:r>
              <a:rPr lang="en-US" dirty="0">
                <a:solidFill>
                  <a:schemeClr val="tx1"/>
                </a:solidFill>
              </a:rPr>
              <a:t> Creates a file of the Payment Information, TAILORED FOR YOUR BANK(S) EFT/ACH, that is </a:t>
            </a:r>
            <a:r>
              <a:rPr lang="en-US" dirty="0">
                <a:solidFill>
                  <a:schemeClr val="tx1"/>
                </a:solidFill>
                <a:effectLst>
                  <a:outerShdw blurRad="38100" dist="38100" dir="2700000" algn="tl">
                    <a:srgbClr val="000000">
                      <a:alpha val="43137"/>
                    </a:srgbClr>
                  </a:outerShdw>
                </a:effectLst>
              </a:rPr>
              <a:t>easy to submit via the Internet or the Banks FTP site</a:t>
            </a:r>
            <a:r>
              <a:rPr lang="en-US" dirty="0">
                <a:solidFill>
                  <a:schemeClr val="tx1"/>
                </a:solidFill>
              </a:rPr>
              <a:t>. We can help every step of the way !!</a:t>
            </a:r>
          </a:p>
          <a:p>
            <a:pPr algn="l">
              <a:spcBef>
                <a:spcPct val="50000"/>
              </a:spcBef>
              <a:buFontTx/>
              <a:buBlip>
                <a:blip r:embed="rId3"/>
              </a:buBlip>
              <a:defRPr/>
            </a:pPr>
            <a:r>
              <a:rPr lang="en-US" dirty="0">
                <a:solidFill>
                  <a:schemeClr val="tx1"/>
                </a:solidFill>
              </a:rPr>
              <a:t> Email tracking allows for you to validate that the Vendor was sent the remittance information following the IFM AP Payment processing – Resend email and save time for your Team!!</a:t>
            </a:r>
          </a:p>
          <a:p>
            <a:pPr algn="l">
              <a:spcBef>
                <a:spcPct val="50000"/>
              </a:spcBef>
              <a:buFontTx/>
              <a:buBlip>
                <a:blip r:embed="rId3"/>
              </a:buBlip>
              <a:defRPr/>
            </a:pPr>
            <a:r>
              <a:rPr lang="en-US" dirty="0">
                <a:solidFill>
                  <a:schemeClr val="tx1"/>
                </a:solidFill>
              </a:rPr>
              <a:t> The IFM EFT/ACH File includes the IFM AP Payment List information for quick reference to IFM Payment Detail – Matches IFM Detail and Cashbook Ledger Entries exactly !!</a:t>
            </a:r>
          </a:p>
          <a:p>
            <a:pPr algn="l">
              <a:spcBef>
                <a:spcPct val="50000"/>
              </a:spcBef>
              <a:buFontTx/>
              <a:buBlip>
                <a:blip r:embed="rId3"/>
              </a:buBlip>
              <a:defRPr/>
            </a:pPr>
            <a:r>
              <a:rPr lang="en-US" dirty="0">
                <a:solidFill>
                  <a:schemeClr val="tx1"/>
                </a:solidFill>
              </a:rPr>
              <a:t> Maintains the Integrity of XA Transaction Settlement Lines for Vendor Invoices, which can link to the ACH/EFT File created for bank processing to M-Tek Suppliers of goods and services.</a:t>
            </a:r>
          </a:p>
          <a:p>
            <a:pPr algn="l">
              <a:spcBef>
                <a:spcPct val="50000"/>
              </a:spcBef>
              <a:buFontTx/>
              <a:buBlip>
                <a:blip r:embed="rId3"/>
              </a:buBlip>
              <a:defRPr/>
            </a:pPr>
            <a:r>
              <a:rPr lang="en-US" dirty="0">
                <a:solidFill>
                  <a:schemeClr val="tx1"/>
                </a:solidFill>
              </a:rPr>
              <a:t> Improves Vendor Relationships and communications with their teams.</a:t>
            </a:r>
          </a:p>
          <a:p>
            <a:pPr algn="l">
              <a:spcBef>
                <a:spcPct val="50000"/>
              </a:spcBef>
              <a:buFontTx/>
              <a:buBlip>
                <a:blip r:embed="rId3"/>
              </a:buBlip>
              <a:defRPr/>
            </a:pP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14340">
                                            <p:txEl>
                                              <p:pRg st="0" end="0"/>
                                            </p:txEl>
                                          </p:spTgt>
                                        </p:tgtEl>
                                        <p:attrNameLst>
                                          <p:attrName>style.visibility</p:attrName>
                                        </p:attrNameLst>
                                      </p:cBhvr>
                                      <p:to>
                                        <p:strVal val="visible"/>
                                      </p:to>
                                    </p:set>
                                    <p:anim calcmode="lin" valueType="num">
                                      <p:cBhvr additive="base">
                                        <p:cTn id="7" dur="500" fill="hold"/>
                                        <p:tgtEl>
                                          <p:spTgt spid="1434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4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21509">
                                            <p:txEl>
                                              <p:pRg st="0" end="0"/>
                                            </p:txEl>
                                          </p:spTgt>
                                        </p:tgtEl>
                                        <p:attrNameLst>
                                          <p:attrName>style.visibility</p:attrName>
                                        </p:attrNameLst>
                                      </p:cBhvr>
                                      <p:to>
                                        <p:strVal val="visible"/>
                                      </p:to>
                                    </p:set>
                                    <p:animEffect transition="in" filter="blinds(horizontal)">
                                      <p:cBhvr>
                                        <p:cTn id="13" dur="500"/>
                                        <p:tgtEl>
                                          <p:spTgt spid="2150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1509">
                                            <p:txEl>
                                              <p:pRg st="1" end="1"/>
                                            </p:txEl>
                                          </p:spTgt>
                                        </p:tgtEl>
                                        <p:attrNameLst>
                                          <p:attrName>style.visibility</p:attrName>
                                        </p:attrNameLst>
                                      </p:cBhvr>
                                      <p:to>
                                        <p:strVal val="visible"/>
                                      </p:to>
                                    </p:set>
                                    <p:animEffect transition="in" filter="blinds(horizontal)">
                                      <p:cBhvr>
                                        <p:cTn id="18" dur="500"/>
                                        <p:tgtEl>
                                          <p:spTgt spid="2150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1509">
                                            <p:txEl>
                                              <p:pRg st="2" end="2"/>
                                            </p:txEl>
                                          </p:spTgt>
                                        </p:tgtEl>
                                        <p:attrNameLst>
                                          <p:attrName>style.visibility</p:attrName>
                                        </p:attrNameLst>
                                      </p:cBhvr>
                                      <p:to>
                                        <p:strVal val="visible"/>
                                      </p:to>
                                    </p:set>
                                    <p:animEffect transition="in" filter="blinds(horizontal)">
                                      <p:cBhvr>
                                        <p:cTn id="23" dur="500"/>
                                        <p:tgtEl>
                                          <p:spTgt spid="2150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21509">
                                            <p:txEl>
                                              <p:pRg st="3" end="3"/>
                                            </p:txEl>
                                          </p:spTgt>
                                        </p:tgtEl>
                                        <p:attrNameLst>
                                          <p:attrName>style.visibility</p:attrName>
                                        </p:attrNameLst>
                                      </p:cBhvr>
                                      <p:to>
                                        <p:strVal val="visible"/>
                                      </p:to>
                                    </p:set>
                                    <p:animEffect transition="in" filter="blinds(horizontal)">
                                      <p:cBhvr>
                                        <p:cTn id="28" dur="500"/>
                                        <p:tgtEl>
                                          <p:spTgt spid="21509">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21509">
                                            <p:txEl>
                                              <p:pRg st="4" end="4"/>
                                            </p:txEl>
                                          </p:spTgt>
                                        </p:tgtEl>
                                        <p:attrNameLst>
                                          <p:attrName>style.visibility</p:attrName>
                                        </p:attrNameLst>
                                      </p:cBhvr>
                                      <p:to>
                                        <p:strVal val="visible"/>
                                      </p:to>
                                    </p:set>
                                    <p:animEffect transition="in" filter="blinds(horizontal)">
                                      <p:cBhvr>
                                        <p:cTn id="33" dur="500"/>
                                        <p:tgtEl>
                                          <p:spTgt spid="21509">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21509">
                                            <p:txEl>
                                              <p:pRg st="5" end="5"/>
                                            </p:txEl>
                                          </p:spTgt>
                                        </p:tgtEl>
                                        <p:attrNameLst>
                                          <p:attrName>style.visibility</p:attrName>
                                        </p:attrNameLst>
                                      </p:cBhvr>
                                      <p:to>
                                        <p:strVal val="visible"/>
                                      </p:to>
                                    </p:set>
                                    <p:animEffect transition="in" filter="blinds(horizontal)">
                                      <p:cBhvr>
                                        <p:cTn id="38" dur="500"/>
                                        <p:tgtEl>
                                          <p:spTgt spid="21509">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21509">
                                            <p:txEl>
                                              <p:pRg st="6" end="6"/>
                                            </p:txEl>
                                          </p:spTgt>
                                        </p:tgtEl>
                                        <p:attrNameLst>
                                          <p:attrName>style.visibility</p:attrName>
                                        </p:attrNameLst>
                                      </p:cBhvr>
                                      <p:to>
                                        <p:strVal val="visible"/>
                                      </p:to>
                                    </p:set>
                                    <p:animEffect transition="in" filter="blinds(horizontal)">
                                      <p:cBhvr>
                                        <p:cTn id="43" dur="500"/>
                                        <p:tgtEl>
                                          <p:spTgt spid="21509">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21509">
                                            <p:txEl>
                                              <p:pRg st="7" end="7"/>
                                            </p:txEl>
                                          </p:spTgt>
                                        </p:tgtEl>
                                        <p:attrNameLst>
                                          <p:attrName>style.visibility</p:attrName>
                                        </p:attrNameLst>
                                      </p:cBhvr>
                                      <p:to>
                                        <p:strVal val="visible"/>
                                      </p:to>
                                    </p:set>
                                    <p:animEffect transition="in" filter="blinds(horizontal)">
                                      <p:cBhvr>
                                        <p:cTn id="48" dur="500"/>
                                        <p:tgtEl>
                                          <p:spTgt spid="21509">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21509">
                                            <p:txEl>
                                              <p:pRg st="8" end="8"/>
                                            </p:txEl>
                                          </p:spTgt>
                                        </p:tgtEl>
                                        <p:attrNameLst>
                                          <p:attrName>style.visibility</p:attrName>
                                        </p:attrNameLst>
                                      </p:cBhvr>
                                      <p:to>
                                        <p:strVal val="visible"/>
                                      </p:to>
                                    </p:set>
                                    <p:animEffect transition="in" filter="blinds(horizontal)">
                                      <p:cBhvr>
                                        <p:cTn id="53" dur="500"/>
                                        <p:tgtEl>
                                          <p:spTgt spid="21509">
                                            <p:txEl>
                                              <p:pRg st="8" end="8"/>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21509">
                                            <p:txEl>
                                              <p:pRg st="9" end="9"/>
                                            </p:txEl>
                                          </p:spTgt>
                                        </p:tgtEl>
                                        <p:attrNameLst>
                                          <p:attrName>style.visibility</p:attrName>
                                        </p:attrNameLst>
                                      </p:cBhvr>
                                      <p:to>
                                        <p:strVal val="visible"/>
                                      </p:to>
                                    </p:set>
                                    <p:animEffect transition="in" filter="blinds(horizontal)">
                                      <p:cBhvr>
                                        <p:cTn id="58" dur="500"/>
                                        <p:tgtEl>
                                          <p:spTgt spid="2150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Times New Roman" pitchFamily="18" charset="0"/>
            <a:cs typeface="Arial" charset="0"/>
          </a:defRPr>
        </a:defPPr>
      </a:lstStyle>
    </a:spDef>
    <a:lnDef>
      <a:spPr bwMode="auto">
        <a:solidFill>
          <a:schemeClr val="accent1"/>
        </a:solidFill>
        <a:ln w="38100" cap="flat" cmpd="sng" algn="ctr">
          <a:solidFill>
            <a:srgbClr val="0070C0"/>
          </a:solidFill>
          <a:prstDash val="solid"/>
          <a:round/>
          <a:headEnd type="none" w="med" len="med"/>
          <a:tailEnd type="arrow"/>
        </a:ln>
        <a:effec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1984</TotalTime>
  <Words>2789</Words>
  <Application>Microsoft PowerPoint</Application>
  <PresentationFormat>On-screen Show (4:3)</PresentationFormat>
  <Paragraphs>254</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Default Design</vt:lpstr>
      <vt:lpstr>CISTECH </vt:lpstr>
      <vt:lpstr>The CISTECH IFM Tools</vt:lpstr>
      <vt:lpstr>IFM Fast-Cash Module</vt:lpstr>
      <vt:lpstr>IFM Fast-Cash Module</vt:lpstr>
      <vt:lpstr>IFM Fast-Cash Module</vt:lpstr>
      <vt:lpstr>Cistech IFM ACH/EFT</vt:lpstr>
      <vt:lpstr>Slide 7</vt:lpstr>
      <vt:lpstr>Slide 8</vt:lpstr>
      <vt:lpstr>Slide 9</vt:lpstr>
      <vt:lpstr>Slide 10</vt:lpstr>
      <vt:lpstr>AP PENDING - Overview</vt:lpstr>
      <vt:lpstr>AP PENDING - Benefits</vt:lpstr>
      <vt:lpstr>AP PENDING - Features</vt:lpstr>
      <vt:lpstr>AP PENDING - Features</vt:lpstr>
      <vt:lpstr>AP PENDING - Features</vt:lpstr>
      <vt:lpstr>CISTECH – IFM LOCKBOX</vt:lpstr>
      <vt:lpstr>CISTECH LOCKBOX - PURPOSE</vt:lpstr>
      <vt:lpstr>CISTECH – IFM LOCKBOX</vt:lpstr>
      <vt:lpstr>CISTECH – IFM LOCKBOX</vt:lpstr>
      <vt:lpstr>The Cistech GLI Enhancement Module</vt:lpstr>
      <vt:lpstr>CISTECH GLI Benefits</vt:lpstr>
      <vt:lpstr>CISTECH GLI Flow</vt:lpstr>
      <vt:lpstr>CISTECH GLI – Unposted Integration </vt:lpstr>
      <vt:lpstr>Manage Posted Transactions – CISTECH GLI </vt:lpstr>
      <vt:lpstr>Manage Posted Transactions – CISTECH GLI </vt:lpstr>
      <vt:lpstr>Financial Enhancement Summary </vt:lpstr>
      <vt:lpstr>FINANCIAL ENHANCEMENTS FOR IFM </vt:lpstr>
      <vt:lpstr>Slide 28</vt:lpstr>
    </vt:vector>
  </TitlesOfParts>
  <Company>CISTECH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CISTECH AP Pending Reporting</dc:title>
  <dc:creator>ROD FORTSON</dc:creator>
  <cp:lastModifiedBy>Ben McCormick</cp:lastModifiedBy>
  <cp:revision>113</cp:revision>
  <dcterms:created xsi:type="dcterms:W3CDTF">2005-07-04T18:20:58Z</dcterms:created>
  <dcterms:modified xsi:type="dcterms:W3CDTF">2008-06-10T13:44:06Z</dcterms:modified>
</cp:coreProperties>
</file>