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emf" ContentType="image/x-emf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780" r:id="rId2"/>
  </p:sldMasterIdLst>
  <p:notesMasterIdLst>
    <p:notesMasterId r:id="rId34"/>
  </p:notesMasterIdLst>
  <p:sldIdLst>
    <p:sldId id="393" r:id="rId3"/>
    <p:sldId id="451" r:id="rId4"/>
    <p:sldId id="484" r:id="rId5"/>
    <p:sldId id="452" r:id="rId6"/>
    <p:sldId id="489" r:id="rId7"/>
    <p:sldId id="459" r:id="rId8"/>
    <p:sldId id="495" r:id="rId9"/>
    <p:sldId id="488" r:id="rId10"/>
    <p:sldId id="494" r:id="rId11"/>
    <p:sldId id="496" r:id="rId12"/>
    <p:sldId id="482" r:id="rId13"/>
    <p:sldId id="487" r:id="rId14"/>
    <p:sldId id="455" r:id="rId15"/>
    <p:sldId id="475" r:id="rId16"/>
    <p:sldId id="478" r:id="rId17"/>
    <p:sldId id="469" r:id="rId18"/>
    <p:sldId id="463" r:id="rId19"/>
    <p:sldId id="428" r:id="rId20"/>
    <p:sldId id="456" r:id="rId21"/>
    <p:sldId id="472" r:id="rId22"/>
    <p:sldId id="485" r:id="rId23"/>
    <p:sldId id="476" r:id="rId24"/>
    <p:sldId id="479" r:id="rId25"/>
    <p:sldId id="471" r:id="rId26"/>
    <p:sldId id="497" r:id="rId27"/>
    <p:sldId id="486" r:id="rId28"/>
    <p:sldId id="480" r:id="rId29"/>
    <p:sldId id="491" r:id="rId30"/>
    <p:sldId id="498" r:id="rId31"/>
    <p:sldId id="493" r:id="rId32"/>
    <p:sldId id="450" r:id="rId3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FF0066"/>
    <a:srgbClr val="FFB685"/>
    <a:srgbClr val="FFFFFF"/>
    <a:srgbClr val="FF6600"/>
    <a:srgbClr val="392613"/>
    <a:srgbClr val="624120"/>
    <a:srgbClr val="000000"/>
    <a:srgbClr val="00FF00"/>
    <a:srgbClr val="FF9D5B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776" autoAdjust="0"/>
    <p:restoredTop sz="94640" autoAdjust="0"/>
  </p:normalViewPr>
  <p:slideViewPr>
    <p:cSldViewPr snapToGrid="0">
      <p:cViewPr>
        <p:scale>
          <a:sx n="80" d="100"/>
          <a:sy n="80" d="100"/>
        </p:scale>
        <p:origin x="-954" y="-51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6444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8FD2A5B-BA33-43FE-B68F-35F2E2835C5A}" type="datetimeFigureOut">
              <a:rPr lang="en-US" smtClean="0"/>
              <a:pPr/>
              <a:t>10/21/2009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7CF2124-F70B-404D-A094-C518155C3BA8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2009 Catavolt, Inc. All rights reserved.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7F5186-11EA-4A15-90BB-02E9F77F1DC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2009 Catavolt, Inc. All rights reserved.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7F5186-11EA-4A15-90BB-02E9F77F1DC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2009 Catavolt, Inc. All rights reserved.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7F5186-11EA-4A15-90BB-02E9F77F1DC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 userDrawn="1"/>
        </p:nvSpPr>
        <p:spPr bwMode="auto">
          <a:xfrm>
            <a:off x="1687513" y="5424620"/>
            <a:ext cx="7456487" cy="67145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4697" y="0"/>
              </a:cxn>
              <a:cxn ang="0">
                <a:pos x="4697" y="367"/>
              </a:cxn>
              <a:cxn ang="0">
                <a:pos x="0" y="218"/>
              </a:cxn>
              <a:cxn ang="0">
                <a:pos x="4697" y="0"/>
              </a:cxn>
            </a:cxnLst>
            <a:rect l="0" t="0" r="0" b="0"/>
            <a:pathLst>
              <a:path w="4697" h="367">
                <a:moveTo>
                  <a:pt x="4697" y="0"/>
                </a:moveTo>
                <a:lnTo>
                  <a:pt x="4697" y="367"/>
                </a:lnTo>
                <a:lnTo>
                  <a:pt x="0" y="218"/>
                </a:lnTo>
                <a:lnTo>
                  <a:pt x="4697" y="0"/>
                </a:lnTo>
                <a:close/>
              </a:path>
            </a:pathLst>
          </a:custGeom>
          <a:solidFill>
            <a:srgbClr val="A16B35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Freeform 13"/>
          <p:cNvSpPr>
            <a:spLocks/>
          </p:cNvSpPr>
          <p:nvPr userDrawn="1"/>
        </p:nvSpPr>
        <p:spPr bwMode="auto">
          <a:xfrm>
            <a:off x="35443" y="5707310"/>
            <a:ext cx="9108557" cy="7886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0" y="0"/>
                </a:moveTo>
                <a:lnTo>
                  <a:pt x="5760" y="0"/>
                </a:lnTo>
                <a:lnTo>
                  <a:pt x="5760" y="528"/>
                </a:lnTo>
                <a:lnTo>
                  <a:pt x="48" y="0"/>
                </a:lnTo>
              </a:path>
            </a:pathLst>
          </a:custGeom>
          <a:solidFill>
            <a:srgbClr val="B6BED3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5" name="Freeform 14"/>
          <p:cNvSpPr>
            <a:spLocks/>
          </p:cNvSpPr>
          <p:nvPr userDrawn="1"/>
        </p:nvSpPr>
        <p:spPr bwMode="auto">
          <a:xfrm>
            <a:off x="0" y="5572896"/>
            <a:ext cx="9144000" cy="129219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0" y="1248"/>
              </a:cxn>
              <a:cxn ang="0">
                <a:pos x="5760" y="1248"/>
              </a:cxn>
              <a:cxn ang="0">
                <a:pos x="5760" y="528"/>
              </a:cxn>
              <a:cxn ang="0">
                <a:pos x="0" y="0"/>
              </a:cxn>
            </a:cxnLst>
            <a:rect l="0" t="0" r="0" b="0"/>
            <a:pathLst>
              <a:path w="5760" h="1248">
                <a:moveTo>
                  <a:pt x="0" y="0"/>
                </a:moveTo>
                <a:lnTo>
                  <a:pt x="0" y="1248"/>
                </a:lnTo>
                <a:lnTo>
                  <a:pt x="5760" y="1248"/>
                </a:lnTo>
                <a:lnTo>
                  <a:pt x="5760" y="528"/>
                </a:lnTo>
                <a:lnTo>
                  <a:pt x="0" y="0"/>
                </a:lnTo>
                <a:close/>
              </a:path>
            </a:pathLst>
          </a:custGeom>
          <a:solidFill>
            <a:srgbClr val="092E50"/>
          </a:solid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6" name="Straight Connector 15"/>
          <p:cNvCxnSpPr/>
          <p:nvPr userDrawn="1"/>
        </p:nvCxnSpPr>
        <p:spPr>
          <a:xfrm>
            <a:off x="-3765" y="5566093"/>
            <a:ext cx="9147765" cy="562858"/>
          </a:xfrm>
          <a:prstGeom prst="line">
            <a:avLst/>
          </a:prstGeom>
          <a:noFill/>
          <a:ln w="12065" cap="flat" cmpd="sng" algn="ctr">
            <a:solidFill>
              <a:srgbClr val="A16B35"/>
            </a:soli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Right Triangle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rgbClr val="092E50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dirty="0" smtClean="0"/>
              <a:t>Click to edit Master title style</a:t>
            </a:r>
            <a:endParaRPr kumimoji="0" lang="en-US" dirty="0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rgbClr val="092E50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dirty="0" smtClean="0"/>
              <a:t>Click to edit Master subtitle style</a:t>
            </a:r>
            <a:endParaRPr kumimoji="0" lang="en-US" dirty="0"/>
          </a:p>
        </p:txBody>
      </p:sp>
      <p:sp>
        <p:nvSpPr>
          <p:cNvPr id="20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851935" y="6357144"/>
            <a:ext cx="3165065" cy="365125"/>
          </a:xfrm>
          <a:prstGeom prst="rect">
            <a:avLst/>
          </a:prstGeom>
        </p:spPr>
        <p:txBody>
          <a:bodyPr/>
          <a:lstStyle>
            <a:lvl1pPr>
              <a:defRPr sz="80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  <a:extLst/>
          </a:lstStyle>
          <a:p>
            <a:r>
              <a:rPr lang="en-US" smtClean="0"/>
              <a:t>Copyright © 2009 Catavolt, Inc. All rights reserved. </a:t>
            </a:r>
            <a:endParaRPr lang="en-US" dirty="0"/>
          </a:p>
        </p:txBody>
      </p:sp>
      <p:pic>
        <p:nvPicPr>
          <p:cNvPr id="11" name="Picture 10" descr="LogoWordOnly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4772947" y="5125656"/>
            <a:ext cx="1054601" cy="345989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77808" y="5058094"/>
            <a:ext cx="1290062" cy="404511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11007"/>
            <a:ext cx="8229600" cy="4696285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en-US" dirty="0" smtClean="0"/>
              <a:t>Click to edit Master text styles</a:t>
            </a:r>
          </a:p>
          <a:p>
            <a:pPr lvl="1" eaLnBrk="1" latinLnBrk="0" hangingPunct="1"/>
            <a:r>
              <a:rPr lang="en-US" dirty="0" smtClean="0"/>
              <a:t>Second level</a:t>
            </a:r>
          </a:p>
          <a:p>
            <a:pPr lvl="2" eaLnBrk="1" latinLnBrk="0" hangingPunct="1"/>
            <a:r>
              <a:rPr lang="en-US" dirty="0" smtClean="0"/>
              <a:t>Third level</a:t>
            </a:r>
          </a:p>
          <a:p>
            <a:pPr lvl="3" eaLnBrk="1" latinLnBrk="0" hangingPunct="1"/>
            <a:r>
              <a:rPr lang="en-US" dirty="0" smtClean="0"/>
              <a:t>Fourth level</a:t>
            </a:r>
          </a:p>
          <a:p>
            <a:pPr lvl="4" eaLnBrk="1" latinLnBrk="0" hangingPunct="1"/>
            <a:r>
              <a:rPr lang="en-US" dirty="0" smtClean="0"/>
              <a:t>Fifth level</a:t>
            </a:r>
            <a:endParaRPr kumimoji="0"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686391" y="6395244"/>
            <a:ext cx="1783608" cy="365125"/>
          </a:xfrm>
          <a:prstGeom prst="rect">
            <a:avLst/>
          </a:prstGeom>
        </p:spPr>
        <p:txBody>
          <a:bodyPr anchor="b" anchorCtr="1"/>
          <a:lstStyle>
            <a:lvl1pPr>
              <a:defRPr sz="800">
                <a:solidFill>
                  <a:schemeClr val="tx2">
                    <a:lumMod val="75000"/>
                  </a:schemeClr>
                </a:solidFill>
              </a:defRPr>
            </a:lvl1pPr>
            <a:extLst/>
          </a:lstStyle>
          <a:p>
            <a:r>
              <a:rPr lang="en-US" smtClean="0"/>
              <a:t>Copyright © 2009 Catavolt, Inc. All rights reserved.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21627" y="6407944"/>
            <a:ext cx="637232" cy="365125"/>
          </a:xfrm>
          <a:prstGeom prst="rect">
            <a:avLst/>
          </a:prstGeom>
        </p:spPr>
        <p:txBody>
          <a:bodyPr/>
          <a:lstStyle>
            <a:lvl1pPr>
              <a:defRPr sz="1800">
                <a:solidFill>
                  <a:srgbClr val="A16B35"/>
                </a:solidFill>
              </a:defRPr>
            </a:lvl1pPr>
            <a:extLst/>
          </a:lstStyle>
          <a:p>
            <a:fld id="{EC7F5186-11EA-4A15-90BB-02E9F77F1DC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27049"/>
          </a:xfrm>
        </p:spPr>
        <p:txBody>
          <a:bodyPr rtlCol="0">
            <a:normAutofit/>
          </a:bodyPr>
          <a:lstStyle>
            <a:lvl1pPr>
              <a:defRPr sz="3600"/>
            </a:lvl1pPr>
            <a:extLst/>
          </a:lstStyle>
          <a:p>
            <a:r>
              <a:rPr kumimoji="0" lang="en-US" dirty="0" smtClean="0"/>
              <a:t>Click to edit Master title style</a:t>
            </a:r>
            <a:endParaRPr kumimoji="0"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4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dirty="0" smtClean="0"/>
              <a:t>Click to edit Master title style</a:t>
            </a:r>
            <a:endParaRPr kumimoji="0"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dirty="0" smtClean="0"/>
              <a:t>Click to edit Master text styles</a:t>
            </a:r>
          </a:p>
        </p:txBody>
      </p:sp>
      <p:sp>
        <p:nvSpPr>
          <p:cNvPr id="7" name="Chevr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Chevr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686391" y="6395244"/>
            <a:ext cx="1783608" cy="365125"/>
          </a:xfrm>
          <a:prstGeom prst="rect">
            <a:avLst/>
          </a:prstGeom>
        </p:spPr>
        <p:txBody>
          <a:bodyPr anchor="b" anchorCtr="1"/>
          <a:lstStyle>
            <a:lvl1pPr>
              <a:defRPr sz="800">
                <a:solidFill>
                  <a:schemeClr val="tx2">
                    <a:lumMod val="75000"/>
                  </a:schemeClr>
                </a:solidFill>
              </a:defRPr>
            </a:lvl1pPr>
            <a:extLst/>
          </a:lstStyle>
          <a:p>
            <a:r>
              <a:rPr lang="en-US" smtClean="0"/>
              <a:t>Copyright © 2009 Catavolt, Inc. All rights reserved. </a:t>
            </a:r>
            <a:endParaRPr lang="en-US" dirty="0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21627" y="6407944"/>
            <a:ext cx="637232" cy="365125"/>
          </a:xfrm>
          <a:prstGeom prst="rect">
            <a:avLst/>
          </a:prstGeom>
        </p:spPr>
        <p:txBody>
          <a:bodyPr/>
          <a:lstStyle>
            <a:lvl1pPr>
              <a:defRPr sz="1800">
                <a:solidFill>
                  <a:srgbClr val="A16B35"/>
                </a:solidFill>
              </a:defRPr>
            </a:lvl1pPr>
            <a:extLst/>
          </a:lstStyle>
          <a:p>
            <a:fld id="{EC7F5186-11EA-4A15-90BB-02E9F77F1DC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16073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316073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dirty="0" smtClean="0"/>
              <a:t>Click to edit Master text styles</a:t>
            </a:r>
          </a:p>
          <a:p>
            <a:pPr lvl="1" eaLnBrk="1" latinLnBrk="0" hangingPunct="1"/>
            <a:r>
              <a:rPr lang="en-US" dirty="0" smtClean="0"/>
              <a:t>Second level</a:t>
            </a:r>
          </a:p>
          <a:p>
            <a:pPr lvl="2" eaLnBrk="1" latinLnBrk="0" hangingPunct="1"/>
            <a:r>
              <a:rPr lang="en-US" dirty="0" smtClean="0"/>
              <a:t>Third level</a:t>
            </a:r>
          </a:p>
          <a:p>
            <a:pPr lvl="3" eaLnBrk="1" latinLnBrk="0" hangingPunct="1"/>
            <a:r>
              <a:rPr lang="en-US" dirty="0" smtClean="0"/>
              <a:t>Fourth level</a:t>
            </a:r>
          </a:p>
          <a:p>
            <a:pPr lvl="4" eaLnBrk="1" latinLnBrk="0" hangingPunct="1"/>
            <a:r>
              <a:rPr lang="en-US" dirty="0" smtClean="0"/>
              <a:t>Fifth level</a:t>
            </a:r>
            <a:endParaRPr kumimoji="0" lang="en-US" dirty="0"/>
          </a:p>
        </p:txBody>
      </p:sp>
      <p:sp>
        <p:nvSpPr>
          <p:cNvPr id="12" name="Title 6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27049"/>
          </a:xfrm>
        </p:spPr>
        <p:txBody>
          <a:bodyPr rtlCol="0">
            <a:normAutofit/>
          </a:bodyPr>
          <a:lstStyle>
            <a:lvl1pPr>
              <a:defRPr sz="3600"/>
            </a:lvl1pPr>
            <a:extLst/>
          </a:lstStyle>
          <a:p>
            <a:r>
              <a:rPr kumimoji="0" lang="en-US" dirty="0" smtClean="0"/>
              <a:t>Click to edit Master title style</a:t>
            </a:r>
            <a:endParaRPr kumimoji="0" lang="en-US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686391" y="6395244"/>
            <a:ext cx="1783608" cy="365125"/>
          </a:xfrm>
          <a:prstGeom prst="rect">
            <a:avLst/>
          </a:prstGeom>
        </p:spPr>
        <p:txBody>
          <a:bodyPr anchor="b" anchorCtr="1"/>
          <a:lstStyle>
            <a:lvl1pPr>
              <a:defRPr sz="800">
                <a:solidFill>
                  <a:schemeClr val="tx2">
                    <a:lumMod val="75000"/>
                  </a:schemeClr>
                </a:solidFill>
              </a:defRPr>
            </a:lvl1pPr>
            <a:extLst/>
          </a:lstStyle>
          <a:p>
            <a:r>
              <a:rPr lang="en-US" smtClean="0"/>
              <a:t>Copyright © 2009 Catavolt, Inc. All rights reserved. </a:t>
            </a:r>
            <a:endParaRPr lang="en-US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21627" y="6407944"/>
            <a:ext cx="637232" cy="365125"/>
          </a:xfrm>
          <a:prstGeom prst="rect">
            <a:avLst/>
          </a:prstGeom>
        </p:spPr>
        <p:txBody>
          <a:bodyPr/>
          <a:lstStyle>
            <a:lvl1pPr>
              <a:defRPr sz="1800">
                <a:solidFill>
                  <a:srgbClr val="A16B35"/>
                </a:solidFill>
              </a:defRPr>
            </a:lvl1pPr>
            <a:extLst/>
          </a:lstStyle>
          <a:p>
            <a:fld id="{EC7F5186-11EA-4A15-90BB-02E9F77F1DC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12090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dirty="0" smtClean="0"/>
              <a:t>Click to edit Master text styles</a:t>
            </a:r>
          </a:p>
          <a:p>
            <a:pPr lvl="1" eaLnBrk="1" latinLnBrk="0" hangingPunct="1"/>
            <a:r>
              <a:rPr lang="en-US" dirty="0" smtClean="0"/>
              <a:t>Second level</a:t>
            </a:r>
          </a:p>
          <a:p>
            <a:pPr lvl="2" eaLnBrk="1" latinLnBrk="0" hangingPunct="1"/>
            <a:r>
              <a:rPr lang="en-US" dirty="0" smtClean="0"/>
              <a:t>Third level</a:t>
            </a:r>
          </a:p>
          <a:p>
            <a:pPr lvl="3" eaLnBrk="1" latinLnBrk="0" hangingPunct="1"/>
            <a:r>
              <a:rPr lang="en-US" dirty="0" smtClean="0"/>
              <a:t>Fourth level</a:t>
            </a:r>
          </a:p>
          <a:p>
            <a:pPr lvl="4" eaLnBrk="1" latinLnBrk="0" hangingPunct="1"/>
            <a:r>
              <a:rPr lang="en-US" dirty="0" smtClean="0"/>
              <a:t>Fifth level</a:t>
            </a:r>
            <a:endParaRPr kumimoji="0"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312090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dirty="0" smtClean="0"/>
              <a:t>Click to edit Master text styles</a:t>
            </a:r>
          </a:p>
          <a:p>
            <a:pPr lvl="1" eaLnBrk="1" latinLnBrk="0" hangingPunct="1"/>
            <a:r>
              <a:rPr lang="en-US" dirty="0" smtClean="0"/>
              <a:t>Second level</a:t>
            </a:r>
          </a:p>
          <a:p>
            <a:pPr lvl="2" eaLnBrk="1" latinLnBrk="0" hangingPunct="1"/>
            <a:r>
              <a:rPr lang="en-US" dirty="0" smtClean="0"/>
              <a:t>Third level</a:t>
            </a:r>
          </a:p>
          <a:p>
            <a:pPr lvl="3" eaLnBrk="1" latinLnBrk="0" hangingPunct="1"/>
            <a:r>
              <a:rPr lang="en-US" dirty="0" smtClean="0"/>
              <a:t>Fourth level</a:t>
            </a:r>
          </a:p>
          <a:p>
            <a:pPr lvl="4" eaLnBrk="1" latinLnBrk="0" hangingPunct="1"/>
            <a:r>
              <a:rPr lang="en-US" dirty="0" smtClean="0"/>
              <a:t>Fifth level</a:t>
            </a:r>
            <a:endParaRPr kumimoji="0" lang="en-US" dirty="0"/>
          </a:p>
        </p:txBody>
      </p:sp>
      <p:sp>
        <p:nvSpPr>
          <p:cNvPr id="13" name="Title 6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27049"/>
          </a:xfrm>
        </p:spPr>
        <p:txBody>
          <a:bodyPr rtlCol="0">
            <a:normAutofit/>
          </a:bodyPr>
          <a:lstStyle>
            <a:lvl1pPr>
              <a:defRPr sz="3600"/>
            </a:lvl1pPr>
            <a:extLst/>
          </a:lstStyle>
          <a:p>
            <a:r>
              <a:rPr kumimoji="0" lang="en-US" dirty="0" smtClean="0"/>
              <a:t>Click to edit Master title style</a:t>
            </a:r>
            <a:endParaRPr kumimoji="0" lang="en-US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686391" y="6395244"/>
            <a:ext cx="1783608" cy="365125"/>
          </a:xfrm>
          <a:prstGeom prst="rect">
            <a:avLst/>
          </a:prstGeom>
        </p:spPr>
        <p:txBody>
          <a:bodyPr anchor="b" anchorCtr="1"/>
          <a:lstStyle>
            <a:lvl1pPr>
              <a:defRPr sz="800">
                <a:solidFill>
                  <a:schemeClr val="tx2">
                    <a:lumMod val="75000"/>
                  </a:schemeClr>
                </a:solidFill>
              </a:defRPr>
            </a:lvl1pPr>
            <a:extLst/>
          </a:lstStyle>
          <a:p>
            <a:r>
              <a:rPr lang="en-US" smtClean="0"/>
              <a:t>Copyright © 2009 Catavolt, Inc. All rights reserved. </a:t>
            </a:r>
            <a:endParaRPr lang="en-US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21627" y="6407944"/>
            <a:ext cx="637232" cy="365125"/>
          </a:xfrm>
          <a:prstGeom prst="rect">
            <a:avLst/>
          </a:prstGeom>
        </p:spPr>
        <p:txBody>
          <a:bodyPr/>
          <a:lstStyle>
            <a:lvl1pPr>
              <a:defRPr sz="1800">
                <a:solidFill>
                  <a:srgbClr val="A16B35"/>
                </a:solidFill>
              </a:defRPr>
            </a:lvl1pPr>
            <a:extLst/>
          </a:lstStyle>
          <a:p>
            <a:fld id="{EC7F5186-11EA-4A15-90BB-02E9F77F1DC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6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27049"/>
          </a:xfrm>
        </p:spPr>
        <p:txBody>
          <a:bodyPr rtlCol="0">
            <a:normAutofit/>
          </a:bodyPr>
          <a:lstStyle>
            <a:lvl1pPr>
              <a:defRPr sz="3600"/>
            </a:lvl1pPr>
            <a:extLst/>
          </a:lstStyle>
          <a:p>
            <a:r>
              <a:rPr kumimoji="0" lang="en-US" dirty="0" smtClean="0"/>
              <a:t>Click to edit Master title style</a:t>
            </a:r>
            <a:endParaRPr kumimoji="0"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686391" y="6395244"/>
            <a:ext cx="1783608" cy="365125"/>
          </a:xfrm>
          <a:prstGeom prst="rect">
            <a:avLst/>
          </a:prstGeom>
        </p:spPr>
        <p:txBody>
          <a:bodyPr anchor="b" anchorCtr="1"/>
          <a:lstStyle>
            <a:lvl1pPr>
              <a:defRPr sz="800">
                <a:solidFill>
                  <a:schemeClr val="tx2">
                    <a:lumMod val="75000"/>
                  </a:schemeClr>
                </a:solidFill>
              </a:defRPr>
            </a:lvl1pPr>
            <a:extLst/>
          </a:lstStyle>
          <a:p>
            <a:r>
              <a:rPr lang="en-US" smtClean="0"/>
              <a:t>Copyright © 2009 Catavolt, Inc. All rights reserved.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21627" y="6407944"/>
            <a:ext cx="637232" cy="365125"/>
          </a:xfrm>
          <a:prstGeom prst="rect">
            <a:avLst/>
          </a:prstGeom>
        </p:spPr>
        <p:txBody>
          <a:bodyPr/>
          <a:lstStyle>
            <a:lvl1pPr>
              <a:defRPr sz="1800">
                <a:solidFill>
                  <a:srgbClr val="A16B35"/>
                </a:solidFill>
              </a:defRPr>
            </a:lvl1pPr>
            <a:extLst/>
          </a:lstStyle>
          <a:p>
            <a:fld id="{EC7F5186-11EA-4A15-90BB-02E9F77F1DC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686391" y="6395244"/>
            <a:ext cx="1783608" cy="365125"/>
          </a:xfrm>
          <a:prstGeom prst="rect">
            <a:avLst/>
          </a:prstGeom>
        </p:spPr>
        <p:txBody>
          <a:bodyPr anchor="b" anchorCtr="1"/>
          <a:lstStyle>
            <a:lvl1pPr>
              <a:defRPr sz="800">
                <a:solidFill>
                  <a:schemeClr val="tx2">
                    <a:lumMod val="75000"/>
                  </a:schemeClr>
                </a:solidFill>
              </a:defRPr>
            </a:lvl1pPr>
            <a:extLst/>
          </a:lstStyle>
          <a:p>
            <a:r>
              <a:rPr lang="en-US" smtClean="0"/>
              <a:t>Copyright © 2009 Catavolt, Inc. All rights reserved. </a:t>
            </a: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21627" y="6407944"/>
            <a:ext cx="637232" cy="365125"/>
          </a:xfrm>
          <a:prstGeom prst="rect">
            <a:avLst/>
          </a:prstGeom>
        </p:spPr>
        <p:txBody>
          <a:bodyPr/>
          <a:lstStyle>
            <a:lvl1pPr>
              <a:defRPr sz="1800">
                <a:solidFill>
                  <a:srgbClr val="A16B35"/>
                </a:solidFill>
              </a:defRPr>
            </a:lvl1pPr>
            <a:extLst/>
          </a:lstStyle>
          <a:p>
            <a:fld id="{EC7F5186-11EA-4A15-90BB-02E9F77F1DC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686391" y="6395244"/>
            <a:ext cx="1783608" cy="365125"/>
          </a:xfrm>
          <a:prstGeom prst="rect">
            <a:avLst/>
          </a:prstGeom>
        </p:spPr>
        <p:txBody>
          <a:bodyPr anchor="b" anchorCtr="1"/>
          <a:lstStyle>
            <a:lvl1pPr>
              <a:defRPr sz="800">
                <a:solidFill>
                  <a:schemeClr val="tx2">
                    <a:lumMod val="75000"/>
                  </a:schemeClr>
                </a:solidFill>
              </a:defRPr>
            </a:lvl1pPr>
            <a:extLst/>
          </a:lstStyle>
          <a:p>
            <a:r>
              <a:rPr lang="en-US" smtClean="0"/>
              <a:t>Copyright © 2009 Catavolt, Inc. All rights reserved. </a:t>
            </a:r>
            <a:endParaRPr lang="en-US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21627" y="6407944"/>
            <a:ext cx="637232" cy="365125"/>
          </a:xfrm>
          <a:prstGeom prst="rect">
            <a:avLst/>
          </a:prstGeom>
        </p:spPr>
        <p:txBody>
          <a:bodyPr/>
          <a:lstStyle>
            <a:lvl1pPr>
              <a:defRPr sz="1800">
                <a:solidFill>
                  <a:srgbClr val="A16B35"/>
                </a:solidFill>
              </a:defRPr>
            </a:lvl1pPr>
            <a:extLst/>
          </a:lstStyle>
          <a:p>
            <a:fld id="{EC7F5186-11EA-4A15-90BB-02E9F77F1DC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2009 Catavolt, Inc. All rights reserved.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7F5186-11EA-4A15-90BB-02E9F77F1DC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Right Triangle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Chevr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4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686391" y="6395244"/>
            <a:ext cx="1783608" cy="365125"/>
          </a:xfrm>
          <a:prstGeom prst="rect">
            <a:avLst/>
          </a:prstGeom>
        </p:spPr>
        <p:txBody>
          <a:bodyPr anchor="b" anchorCtr="1"/>
          <a:lstStyle>
            <a:lvl1pPr>
              <a:defRPr sz="800">
                <a:solidFill>
                  <a:schemeClr val="tx2">
                    <a:lumMod val="75000"/>
                  </a:schemeClr>
                </a:solidFill>
              </a:defRPr>
            </a:lvl1pPr>
            <a:extLst/>
          </a:lstStyle>
          <a:p>
            <a:r>
              <a:rPr lang="en-US" smtClean="0"/>
              <a:t>Copyright © 2009 Catavolt, Inc. All rights reserved. </a:t>
            </a:r>
            <a:endParaRPr lang="en-US" dirty="0"/>
          </a:p>
        </p:txBody>
      </p:sp>
      <p:sp>
        <p:nvSpPr>
          <p:cNvPr id="1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21627" y="6407944"/>
            <a:ext cx="637232" cy="365125"/>
          </a:xfrm>
          <a:prstGeom prst="rect">
            <a:avLst/>
          </a:prstGeom>
        </p:spPr>
        <p:txBody>
          <a:bodyPr/>
          <a:lstStyle>
            <a:lvl1pPr>
              <a:defRPr sz="1800">
                <a:solidFill>
                  <a:srgbClr val="A16B35"/>
                </a:solidFill>
              </a:defRPr>
            </a:lvl1pPr>
            <a:extLst/>
          </a:lstStyle>
          <a:p>
            <a:fld id="{EC7F5186-11EA-4A15-90BB-02E9F77F1DC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Vertical Text Placeholder 2"/>
          <p:cNvSpPr>
            <a:spLocks noGrp="1"/>
          </p:cNvSpPr>
          <p:nvPr>
            <p:ph type="body" orient="vert" idx="13"/>
          </p:nvPr>
        </p:nvSpPr>
        <p:spPr>
          <a:xfrm>
            <a:off x="466379" y="1347287"/>
            <a:ext cx="8229600" cy="4524703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Title 6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27049"/>
          </a:xfrm>
        </p:spPr>
        <p:txBody>
          <a:bodyPr rtlCol="0">
            <a:normAutofit/>
          </a:bodyPr>
          <a:lstStyle>
            <a:lvl1pPr>
              <a:defRPr sz="3600"/>
            </a:lvl1pPr>
            <a:extLst/>
          </a:lstStyle>
          <a:p>
            <a:r>
              <a:rPr kumimoji="0" lang="en-US" dirty="0" smtClean="0"/>
              <a:t>Click to edit Master title style</a:t>
            </a:r>
            <a:endParaRPr kumimoji="0" lang="en-US" dirty="0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686391" y="6395244"/>
            <a:ext cx="1783608" cy="365125"/>
          </a:xfrm>
          <a:prstGeom prst="rect">
            <a:avLst/>
          </a:prstGeom>
        </p:spPr>
        <p:txBody>
          <a:bodyPr anchor="b" anchorCtr="1"/>
          <a:lstStyle>
            <a:lvl1pPr>
              <a:defRPr sz="800">
                <a:solidFill>
                  <a:schemeClr val="tx2">
                    <a:lumMod val="75000"/>
                  </a:schemeClr>
                </a:solidFill>
              </a:defRPr>
            </a:lvl1pPr>
            <a:extLst/>
          </a:lstStyle>
          <a:p>
            <a:r>
              <a:rPr lang="en-US" smtClean="0"/>
              <a:t>Copyright © 2009 Catavolt, Inc. All rights reserved. </a:t>
            </a:r>
            <a:endParaRPr lang="en-US" dirty="0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21627" y="6407944"/>
            <a:ext cx="637232" cy="365125"/>
          </a:xfrm>
          <a:prstGeom prst="rect">
            <a:avLst/>
          </a:prstGeom>
        </p:spPr>
        <p:txBody>
          <a:bodyPr/>
          <a:lstStyle>
            <a:lvl1pPr>
              <a:defRPr sz="1800">
                <a:solidFill>
                  <a:srgbClr val="A16B35"/>
                </a:solidFill>
              </a:defRPr>
            </a:lvl1pPr>
            <a:extLst/>
          </a:lstStyle>
          <a:p>
            <a:fld id="{EC7F5186-11EA-4A15-90BB-02E9F77F1DC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>
            <a:normAutofit/>
          </a:bodyPr>
          <a:lstStyle>
            <a:lvl1pPr>
              <a:defRPr sz="3600"/>
            </a:lvl1pPr>
            <a:extLst/>
          </a:lstStyle>
          <a:p>
            <a:r>
              <a:rPr kumimoji="0" lang="en-US" dirty="0" smtClean="0"/>
              <a:t>Click to edit Master title style</a:t>
            </a:r>
            <a:endParaRPr kumimoji="0"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686391" y="6395244"/>
            <a:ext cx="1783608" cy="365125"/>
          </a:xfrm>
          <a:prstGeom prst="rect">
            <a:avLst/>
          </a:prstGeom>
        </p:spPr>
        <p:txBody>
          <a:bodyPr anchor="b" anchorCtr="1"/>
          <a:lstStyle>
            <a:lvl1pPr>
              <a:defRPr sz="800">
                <a:solidFill>
                  <a:schemeClr val="tx2">
                    <a:lumMod val="75000"/>
                  </a:schemeClr>
                </a:solidFill>
              </a:defRPr>
            </a:lvl1pPr>
            <a:extLst/>
          </a:lstStyle>
          <a:p>
            <a:r>
              <a:rPr lang="en-US" smtClean="0"/>
              <a:t>Copyright © 2009 Catavolt, Inc. All rights reserved. </a:t>
            </a: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21627" y="6407944"/>
            <a:ext cx="637232" cy="365125"/>
          </a:xfrm>
          <a:prstGeom prst="rect">
            <a:avLst/>
          </a:prstGeom>
        </p:spPr>
        <p:txBody>
          <a:bodyPr/>
          <a:lstStyle>
            <a:lvl1pPr>
              <a:defRPr sz="1800">
                <a:solidFill>
                  <a:srgbClr val="A16B35"/>
                </a:solidFill>
              </a:defRPr>
            </a:lvl1pPr>
            <a:extLst/>
          </a:lstStyle>
          <a:p>
            <a:fld id="{EC7F5186-11EA-4A15-90BB-02E9F77F1DC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2009 Catavolt, Inc. All rights reserved.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7F5186-11EA-4A15-90BB-02E9F77F1DC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2009 Catavolt, Inc. All rights reserved. 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7F5186-11EA-4A15-90BB-02E9F77F1DC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2009 Catavolt, Inc. All rights reserved. 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7F5186-11EA-4A15-90BB-02E9F77F1DC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2009 Catavolt, Inc. All rights reserved. 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7F5186-11EA-4A15-90BB-02E9F77F1DC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2009 Catavolt, Inc. All rights reserved. 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7F5186-11EA-4A15-90BB-02E9F77F1DC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2009 Catavolt, Inc. All rights reserved. 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7F5186-11EA-4A15-90BB-02E9F77F1DC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2009 Catavolt, Inc. All rights reserved. 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7F5186-11EA-4A15-90BB-02E9F77F1DC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Copyright © 2009 Catavolt, Inc. All rights reserved.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7F5186-11EA-4A15-90BB-02E9F77F1DCD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rgbClr val="A16B35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B6BED3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solidFill>
            <a:srgbClr val="092E50"/>
          </a:solid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solidFill>
              <a:srgbClr val="A16B35"/>
            </a:soli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en-US" dirty="0" smtClean="0"/>
              <a:t>Click to edit Master title style</a:t>
            </a:r>
            <a:endParaRPr kumimoji="0" lang="en-US" dirty="0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dirty="0" smtClean="0"/>
              <a:t>Click to edit Master text styles</a:t>
            </a:r>
          </a:p>
          <a:p>
            <a:pPr lvl="1" eaLnBrk="1" latinLnBrk="0" hangingPunct="1"/>
            <a:r>
              <a:rPr kumimoji="0" lang="en-US" dirty="0" smtClean="0"/>
              <a:t>Second level</a:t>
            </a:r>
          </a:p>
          <a:p>
            <a:pPr lvl="2" eaLnBrk="1" latinLnBrk="0" hangingPunct="1"/>
            <a:r>
              <a:rPr kumimoji="0" lang="en-US" dirty="0" smtClean="0"/>
              <a:t>Third level</a:t>
            </a:r>
          </a:p>
          <a:p>
            <a:pPr lvl="3" eaLnBrk="1" latinLnBrk="0" hangingPunct="1"/>
            <a:r>
              <a:rPr kumimoji="0" lang="en-US" dirty="0" smtClean="0"/>
              <a:t>Fourth level</a:t>
            </a:r>
          </a:p>
          <a:p>
            <a:pPr lvl="4" eaLnBrk="1" latinLnBrk="0" hangingPunct="1"/>
            <a:r>
              <a:rPr kumimoji="0" lang="en-US" dirty="0" smtClean="0"/>
              <a:t>Fifth level</a:t>
            </a:r>
            <a:endParaRPr kumimoji="0" lang="en-US" dirty="0"/>
          </a:p>
        </p:txBody>
      </p:sp>
      <p:sp>
        <p:nvSpPr>
          <p:cNvPr id="16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380074" y="6407944"/>
            <a:ext cx="1843306" cy="365125"/>
          </a:xfrm>
          <a:prstGeom prst="rect">
            <a:avLst/>
          </a:prstGeom>
        </p:spPr>
        <p:txBody>
          <a:bodyPr/>
          <a:lstStyle>
            <a:lvl1pPr algn="r">
              <a:defRPr sz="800">
                <a:solidFill>
                  <a:srgbClr val="5F5F5F"/>
                </a:solidFill>
              </a:defRPr>
            </a:lvl1pPr>
            <a:extLst/>
          </a:lstStyle>
          <a:p>
            <a:r>
              <a:rPr lang="en-US" dirty="0" smtClean="0"/>
              <a:t>Copyright © 2009 </a:t>
            </a:r>
            <a:r>
              <a:rPr lang="en-US" dirty="0" err="1" smtClean="0"/>
              <a:t>Catavolt</a:t>
            </a:r>
            <a:r>
              <a:rPr lang="en-US" dirty="0" smtClean="0"/>
              <a:t>, Inc. All rights reserved. </a:t>
            </a:r>
            <a:endParaRPr lang="en-US" dirty="0"/>
          </a:p>
        </p:txBody>
      </p:sp>
      <p:sp>
        <p:nvSpPr>
          <p:cNvPr id="1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68545" y="6407944"/>
            <a:ext cx="637232" cy="365125"/>
          </a:xfrm>
          <a:prstGeom prst="rect">
            <a:avLst/>
          </a:prstGeom>
        </p:spPr>
        <p:txBody>
          <a:bodyPr/>
          <a:lstStyle>
            <a:lvl1pPr>
              <a:defRPr sz="1800">
                <a:solidFill>
                  <a:srgbClr val="A16B35"/>
                </a:solidFill>
              </a:defRPr>
            </a:lvl1pPr>
            <a:extLst/>
          </a:lstStyle>
          <a:p>
            <a:fld id="{EC7F5186-11EA-4A15-90BB-02E9F77F1DCD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8" name="Picture 17" descr="Icon only - flat white.jpg"/>
          <p:cNvPicPr>
            <a:picLocks noChangeAspect="1"/>
          </p:cNvPicPr>
          <p:nvPr userDrawn="1"/>
        </p:nvPicPr>
        <p:blipFill>
          <a:blip r:embed="rId13" cstate="print"/>
          <a:stretch>
            <a:fillRect/>
          </a:stretch>
        </p:blipFill>
        <p:spPr>
          <a:xfrm>
            <a:off x="8603559" y="6373242"/>
            <a:ext cx="352139" cy="337467"/>
          </a:xfrm>
          <a:prstGeom prst="rect">
            <a:avLst/>
          </a:prstGeom>
        </p:spPr>
      </p:pic>
      <p:pic>
        <p:nvPicPr>
          <p:cNvPr id="11" name="Picture 2"/>
          <p:cNvPicPr>
            <a:picLocks noChangeAspect="1" noChangeArrowheads="1"/>
          </p:cNvPicPr>
          <p:nvPr userDrawn="1"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7398228" y="6408056"/>
            <a:ext cx="1040018" cy="2485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hf hdr="0" dt="0"/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rgbClr val="092E50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rgbClr val="092E50"/>
        </a:buClr>
        <a:buSzPct val="68000"/>
        <a:buFont typeface="Wingdings 3"/>
        <a:buChar char=""/>
        <a:defRPr kumimoji="0" sz="2700" kern="1200">
          <a:solidFill>
            <a:srgbClr val="092E50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rgbClr val="092E50"/>
        </a:buClr>
        <a:buFont typeface="Verdana"/>
        <a:buChar char="◦"/>
        <a:defRPr kumimoji="0" sz="2300" kern="1200">
          <a:solidFill>
            <a:srgbClr val="092E50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rgbClr val="A16B35"/>
        </a:buClr>
        <a:buSzPct val="100000"/>
        <a:buFont typeface="Wingdings 2"/>
        <a:buChar char=""/>
        <a:defRPr kumimoji="0" sz="2100" kern="1200">
          <a:solidFill>
            <a:srgbClr val="092E50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rgbClr val="A16B35"/>
        </a:buClr>
        <a:buFont typeface="Wingdings 2"/>
        <a:buChar char=""/>
        <a:defRPr kumimoji="0" sz="1900" kern="1200">
          <a:solidFill>
            <a:srgbClr val="092E50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rgbClr val="A16B35"/>
        </a:buClr>
        <a:buFont typeface="Wingdings 2"/>
        <a:buChar char=""/>
        <a:defRPr kumimoji="0" sz="1800" kern="1200">
          <a:solidFill>
            <a:srgbClr val="092E50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6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8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1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hyperlink" Target="mailto:ben.mccormick@cistech.net" TargetMode="External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9.emf"/><Relationship Id="rId4" Type="http://schemas.openxmlformats.org/officeDocument/2006/relationships/image" Target="../media/image8.emf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736271"/>
            <a:ext cx="7772400" cy="2846092"/>
          </a:xfrm>
        </p:spPr>
        <p:txBody>
          <a:bodyPr wrap="square" anchor="ctr" anchorCtr="0">
            <a:normAutofit/>
          </a:bodyPr>
          <a:lstStyle/>
          <a:p>
            <a:pPr algn="ctr"/>
            <a:r>
              <a:rPr lang="en-US" sz="3600" dirty="0" smtClean="0"/>
              <a:t>Transform Your Procurement Process with</a:t>
            </a:r>
            <a:br>
              <a:rPr lang="en-US" sz="3600" dirty="0" smtClean="0"/>
            </a:br>
            <a:r>
              <a:rPr lang="en-US" sz="3600" dirty="0" smtClean="0"/>
              <a:t>Supplier Portal!</a:t>
            </a:r>
            <a:endParaRPr lang="en-US" sz="3600" dirty="0"/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>
          <a:xfrm>
            <a:off x="685800" y="3829050"/>
            <a:ext cx="7772400" cy="982260"/>
          </a:xfrm>
        </p:spPr>
        <p:txBody>
          <a:bodyPr>
            <a:noAutofit/>
          </a:bodyPr>
          <a:lstStyle/>
          <a:p>
            <a:pPr algn="l">
              <a:tabLst>
                <a:tab pos="7659688" algn="r"/>
              </a:tabLst>
            </a:pPr>
            <a:r>
              <a:rPr lang="en-US" sz="1400" dirty="0" smtClean="0"/>
              <a:t>Ben McCormick	Phil Joseph</a:t>
            </a:r>
          </a:p>
          <a:p>
            <a:pPr algn="l">
              <a:tabLst>
                <a:tab pos="7659688" algn="r"/>
              </a:tabLst>
            </a:pPr>
            <a:r>
              <a:rPr lang="en-US" sz="1400" dirty="0" smtClean="0"/>
              <a:t>Ben.mccormick@cistech.net	phil.joseph@catavolt.com</a:t>
            </a:r>
          </a:p>
          <a:p>
            <a:pPr algn="l">
              <a:tabLst>
                <a:tab pos="7659688" algn="r"/>
              </a:tabLst>
            </a:pPr>
            <a:r>
              <a:rPr lang="en-US" sz="1400" dirty="0" smtClean="0"/>
              <a:t>704 301 8418	678 916 3868</a:t>
            </a:r>
            <a:endParaRPr lang="en-US" sz="14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2009 Catavolt, Inc. All rights reserved.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2321626" y="2495324"/>
            <a:ext cx="5622966" cy="827049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Supplier Portal Highlights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7F5186-11EA-4A15-90BB-02E9F77F1DCD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2009 Catavolt, Inc. All rights reserved.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Orders placed by their customer</a:t>
            </a:r>
          </a:p>
          <a:p>
            <a:pPr lvl="1"/>
            <a:r>
              <a:rPr lang="en-US" dirty="0" smtClean="0"/>
              <a:t>Items, quantities and dates</a:t>
            </a:r>
          </a:p>
          <a:p>
            <a:r>
              <a:rPr lang="en-US" dirty="0" smtClean="0"/>
              <a:t>Both item numbers: customer’s and their own</a:t>
            </a:r>
          </a:p>
          <a:p>
            <a:r>
              <a:rPr lang="en-US" i="1" dirty="0" smtClean="0"/>
              <a:t>Confirm by</a:t>
            </a:r>
            <a:r>
              <a:rPr lang="en-US" dirty="0" smtClean="0"/>
              <a:t> date</a:t>
            </a:r>
          </a:p>
          <a:p>
            <a:r>
              <a:rPr lang="en-US" dirty="0" smtClean="0"/>
              <a:t>Forecast: Annual view of open and planned orders </a:t>
            </a:r>
            <a:endParaRPr lang="en-US" i="1" dirty="0" smtClean="0"/>
          </a:p>
          <a:p>
            <a:pPr>
              <a:buNone/>
            </a:pPr>
            <a:endParaRPr lang="en-US" i="1" dirty="0" smtClean="0"/>
          </a:p>
          <a:p>
            <a:pPr>
              <a:buNone/>
            </a:pPr>
            <a:endParaRPr lang="en-US" i="1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Supplier can see your requirements</a:t>
            </a:r>
            <a:endParaRPr lang="en-US" dirty="0"/>
          </a:p>
        </p:txBody>
      </p:sp>
      <p:grpSp>
        <p:nvGrpSpPr>
          <p:cNvPr id="47" name="Group 46"/>
          <p:cNvGrpSpPr/>
          <p:nvPr/>
        </p:nvGrpSpPr>
        <p:grpSpPr>
          <a:xfrm>
            <a:off x="4592432" y="4609550"/>
            <a:ext cx="1189644" cy="804507"/>
            <a:chOff x="3505259" y="3917617"/>
            <a:chExt cx="1189644" cy="804507"/>
          </a:xfrm>
        </p:grpSpPr>
        <p:pic>
          <p:nvPicPr>
            <p:cNvPr id="6" name="Picture 7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3505259" y="3917617"/>
              <a:ext cx="1189644" cy="8045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9" name="TextBox 8"/>
            <p:cNvSpPr txBox="1"/>
            <p:nvPr/>
          </p:nvSpPr>
          <p:spPr>
            <a:xfrm>
              <a:off x="3714408" y="3922103"/>
              <a:ext cx="758541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100" dirty="0" smtClean="0"/>
                <a:t>Forecast</a:t>
              </a:r>
              <a:endParaRPr lang="en-US" sz="1100" dirty="0"/>
            </a:p>
          </p:txBody>
        </p:sp>
      </p:grpSp>
      <p:pic>
        <p:nvPicPr>
          <p:cNvPr id="10035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16320" y="4228854"/>
            <a:ext cx="923925" cy="1095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68720" y="4381254"/>
            <a:ext cx="923925" cy="1095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5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21120" y="4533654"/>
            <a:ext cx="923925" cy="1095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73520" y="4686054"/>
            <a:ext cx="923925" cy="1095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Footer Placeholder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2009 Catavolt, Inc. All rights reserved. </a:t>
            </a:r>
            <a:endParaRPr lang="en-US" dirty="0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7F5186-11EA-4A15-90BB-02E9F77F1DCD}" type="slidenum">
              <a:rPr lang="en-US" smtClean="0"/>
              <a:pPr/>
              <a:t>11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313" y="1114425"/>
            <a:ext cx="8715375" cy="4629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Supplier View</a:t>
            </a:r>
            <a:endParaRPr lang="en-US" dirty="0" smtClean="0"/>
          </a:p>
        </p:txBody>
      </p:sp>
      <p:sp>
        <p:nvSpPr>
          <p:cNvPr id="12" name="TextBox 11"/>
          <p:cNvSpPr txBox="1"/>
          <p:nvPr/>
        </p:nvSpPr>
        <p:spPr>
          <a:xfrm>
            <a:off x="4524511" y="2193798"/>
            <a:ext cx="3503218" cy="3708708"/>
          </a:xfrm>
          <a:prstGeom prst="rect">
            <a:avLst/>
          </a:prstGeom>
          <a:solidFill>
            <a:srgbClr val="FFFFFF"/>
          </a:solidFill>
          <a:ln w="38100" cmpd="sng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marL="166688" indent="-166688">
              <a:spcAft>
                <a:spcPts val="600"/>
              </a:spcAft>
              <a:buClr>
                <a:srgbClr val="092E50"/>
              </a:buClr>
              <a:buSzPct val="68000"/>
              <a:buFont typeface="Wingdings 3" pitchFamily="18" charset="2"/>
              <a:buChar char=""/>
            </a:pPr>
            <a:r>
              <a:rPr lang="en-US" sz="2000" dirty="0" smtClean="0"/>
              <a:t>Orders placed by buyers via Procurement Management</a:t>
            </a:r>
          </a:p>
          <a:p>
            <a:pPr marL="166688" indent="-166688">
              <a:spcAft>
                <a:spcPts val="600"/>
              </a:spcAft>
              <a:buClr>
                <a:srgbClr val="092E50"/>
              </a:buClr>
              <a:buSzPct val="68000"/>
              <a:buFont typeface="Wingdings 3" pitchFamily="18" charset="2"/>
              <a:buChar char=""/>
            </a:pPr>
            <a:r>
              <a:rPr lang="en-US" sz="2000" dirty="0" smtClean="0"/>
              <a:t>Suppliers can see both your item and their internal item number</a:t>
            </a:r>
          </a:p>
          <a:p>
            <a:pPr marL="166688" indent="-166688">
              <a:spcAft>
                <a:spcPts val="600"/>
              </a:spcAft>
              <a:buClr>
                <a:srgbClr val="092E50"/>
              </a:buClr>
              <a:buSzPct val="68000"/>
              <a:buFont typeface="Wingdings 3" pitchFamily="18" charset="2"/>
              <a:buChar char=""/>
            </a:pPr>
            <a:r>
              <a:rPr lang="en-US" sz="2000" dirty="0" smtClean="0"/>
              <a:t>Confirm delivery per line item by date</a:t>
            </a:r>
          </a:p>
          <a:p>
            <a:pPr marL="166688" indent="-166688">
              <a:spcAft>
                <a:spcPts val="600"/>
              </a:spcAft>
              <a:buClr>
                <a:srgbClr val="092E50"/>
              </a:buClr>
              <a:buSzPct val="68000"/>
              <a:buFont typeface="Wingdings 3" pitchFamily="18" charset="2"/>
              <a:buChar char=""/>
            </a:pPr>
            <a:r>
              <a:rPr lang="en-US" sz="2000" dirty="0" smtClean="0"/>
              <a:t>Supplier gets an e-mail each time a PO line item or release is created</a:t>
            </a: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2009 Catavolt, Inc. All rights reserved. </a:t>
            </a:r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7F5186-11EA-4A15-90BB-02E9F77F1DCD}" type="slidenum">
              <a:rPr lang="en-US" smtClean="0"/>
              <a:pPr/>
              <a:t>12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457200" y="1311007"/>
            <a:ext cx="5070143" cy="4696285"/>
          </a:xfrm>
        </p:spPr>
        <p:txBody>
          <a:bodyPr/>
          <a:lstStyle/>
          <a:p>
            <a:r>
              <a:rPr lang="en-US" dirty="0" smtClean="0"/>
              <a:t>PO Attachments</a:t>
            </a:r>
          </a:p>
          <a:p>
            <a:pPr lvl="1"/>
            <a:r>
              <a:rPr lang="en-US" dirty="0" smtClean="0"/>
              <a:t>Drawings, spec sheets</a:t>
            </a:r>
          </a:p>
          <a:p>
            <a:r>
              <a:rPr lang="en-US" dirty="0" smtClean="0"/>
              <a:t>PO Comments</a:t>
            </a:r>
          </a:p>
          <a:p>
            <a:pPr lvl="1"/>
            <a:r>
              <a:rPr lang="en-US" dirty="0" smtClean="0"/>
              <a:t>Header, line, release</a:t>
            </a:r>
          </a:p>
          <a:p>
            <a:pPr>
              <a:buNone/>
            </a:pPr>
            <a:endParaRPr lang="en-US" i="1" dirty="0" smtClean="0"/>
          </a:p>
          <a:p>
            <a:pPr>
              <a:buNone/>
            </a:pPr>
            <a:r>
              <a:rPr lang="en-US" i="1" dirty="0" smtClean="0"/>
              <a:t>	Supplier has clear understanding of what you need</a:t>
            </a:r>
            <a:endParaRPr lang="en-US" i="1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Supplier can also see…</a:t>
            </a:r>
            <a:endParaRPr lang="en-US" dirty="0"/>
          </a:p>
        </p:txBody>
      </p:sp>
      <p:pic>
        <p:nvPicPr>
          <p:cNvPr id="6" name="Picture 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flipH="1">
            <a:off x="6116958" y="3005260"/>
            <a:ext cx="851868" cy="9956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Picture 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91914" y="1615773"/>
            <a:ext cx="944906" cy="10473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0" name="Group 9"/>
          <p:cNvGrpSpPr/>
          <p:nvPr/>
        </p:nvGrpSpPr>
        <p:grpSpPr>
          <a:xfrm>
            <a:off x="7449991" y="2034232"/>
            <a:ext cx="729048" cy="605481"/>
            <a:chOff x="4794422" y="3361038"/>
            <a:chExt cx="729048" cy="605481"/>
          </a:xfrm>
        </p:grpSpPr>
        <p:sp>
          <p:nvSpPr>
            <p:cNvPr id="11" name="Oval Callout 10"/>
            <p:cNvSpPr/>
            <p:nvPr/>
          </p:nvSpPr>
          <p:spPr>
            <a:xfrm>
              <a:off x="4794422" y="3361038"/>
              <a:ext cx="729048" cy="605481"/>
            </a:xfrm>
            <a:prstGeom prst="wedgeEllipseCallout">
              <a:avLst/>
            </a:prstGeom>
            <a:solidFill>
              <a:schemeClr val="bg1"/>
            </a:solidFill>
            <a:ln w="12700" cmpd="sng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4942060" y="3536673"/>
              <a:ext cx="434803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>
              <a:off x="4942060" y="3617635"/>
              <a:ext cx="434803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>
              <a:off x="4942060" y="3698597"/>
              <a:ext cx="434803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>
              <a:off x="4942060" y="3779559"/>
              <a:ext cx="306216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6" name="Picture 8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782777" y="3576768"/>
            <a:ext cx="2736056" cy="2700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2009 Catavolt, Inc. All rights reserved. </a:t>
            </a:r>
            <a:endParaRPr lang="en-US" dirty="0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7F5186-11EA-4A15-90BB-02E9F77F1DCD}" type="slidenum">
              <a:rPr lang="en-US" smtClean="0"/>
              <a:pPr/>
              <a:t>13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Content Placeholder 18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Comments and attachments</a:t>
            </a:r>
            <a:endParaRPr lang="en-US" dirty="0"/>
          </a:p>
        </p:txBody>
      </p:sp>
      <p:pic>
        <p:nvPicPr>
          <p:cNvPr id="839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1073" y="1119187"/>
            <a:ext cx="8255727" cy="46282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Box 9"/>
          <p:cNvSpPr txBox="1"/>
          <p:nvPr/>
        </p:nvSpPr>
        <p:spPr>
          <a:xfrm>
            <a:off x="2481942" y="3696791"/>
            <a:ext cx="2050868" cy="646331"/>
          </a:xfrm>
          <a:prstGeom prst="rect">
            <a:avLst/>
          </a:prstGeom>
          <a:noFill/>
          <a:ln w="38100" cmpd="sng">
            <a:noFill/>
          </a:ln>
        </p:spPr>
        <p:txBody>
          <a:bodyPr wrap="square" rtlCol="0">
            <a:spAutoFit/>
          </a:bodyPr>
          <a:lstStyle/>
          <a:p>
            <a:pPr marL="166688" indent="-166688" algn="ctr">
              <a:buClr>
                <a:srgbClr val="092E50"/>
              </a:buClr>
              <a:buSzPct val="100000"/>
            </a:pPr>
            <a:r>
              <a:rPr lang="en-US" b="1" dirty="0" smtClean="0">
                <a:solidFill>
                  <a:srgbClr val="092E50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rPr>
              <a:t>PO</a:t>
            </a:r>
          </a:p>
          <a:p>
            <a:pPr marL="166688" indent="-166688" algn="ctr">
              <a:buClr>
                <a:srgbClr val="092E50"/>
              </a:buClr>
              <a:buSzPct val="100000"/>
            </a:pPr>
            <a:r>
              <a:rPr lang="en-US" b="1" dirty="0" smtClean="0">
                <a:solidFill>
                  <a:srgbClr val="092E50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rPr>
              <a:t>Comments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6082935" y="3209112"/>
            <a:ext cx="2050868" cy="646331"/>
          </a:xfrm>
          <a:prstGeom prst="rect">
            <a:avLst/>
          </a:prstGeom>
          <a:noFill/>
          <a:ln w="38100" cmpd="sng">
            <a:noFill/>
          </a:ln>
        </p:spPr>
        <p:txBody>
          <a:bodyPr wrap="square" rtlCol="0">
            <a:spAutoFit/>
          </a:bodyPr>
          <a:lstStyle/>
          <a:p>
            <a:pPr marL="166688" indent="-166688" algn="ctr">
              <a:buClr>
                <a:srgbClr val="092E50"/>
              </a:buClr>
              <a:buSzPct val="100000"/>
            </a:pPr>
            <a:r>
              <a:rPr lang="en-US" b="1" dirty="0" smtClean="0">
                <a:solidFill>
                  <a:srgbClr val="092E50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rPr>
              <a:t>Supplier Comments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2804159" y="4946471"/>
            <a:ext cx="3257006" cy="369332"/>
          </a:xfrm>
          <a:prstGeom prst="rect">
            <a:avLst/>
          </a:prstGeom>
          <a:noFill/>
          <a:ln w="38100" cmpd="sng">
            <a:noFill/>
          </a:ln>
        </p:spPr>
        <p:txBody>
          <a:bodyPr wrap="square" rtlCol="0">
            <a:spAutoFit/>
          </a:bodyPr>
          <a:lstStyle/>
          <a:p>
            <a:pPr marL="166688" indent="-166688" algn="ctr">
              <a:buClr>
                <a:srgbClr val="092E50"/>
              </a:buClr>
              <a:buSzPct val="100000"/>
            </a:pPr>
            <a:r>
              <a:rPr lang="en-US" b="1" dirty="0" smtClean="0">
                <a:solidFill>
                  <a:srgbClr val="092E50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rPr>
              <a:t>Two-way attachments</a:t>
            </a: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2009 Catavolt, Inc. All rights reserved. </a:t>
            </a:r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7F5186-11EA-4A15-90BB-02E9F77F1DCD}" type="slidenum">
              <a:rPr lang="en-US" smtClean="0"/>
              <a:pPr/>
              <a:t>14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2" name="Straight Arrow Connector 31"/>
          <p:cNvCxnSpPr/>
          <p:nvPr/>
        </p:nvCxnSpPr>
        <p:spPr>
          <a:xfrm>
            <a:off x="4744301" y="2153654"/>
            <a:ext cx="252397" cy="1588"/>
          </a:xfrm>
          <a:prstGeom prst="straightConnector1">
            <a:avLst/>
          </a:prstGeom>
          <a:ln w="38100"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>
            <a:off x="4714107" y="2058642"/>
            <a:ext cx="358988" cy="1588"/>
          </a:xfrm>
          <a:prstGeom prst="straightConnector1">
            <a:avLst/>
          </a:prstGeom>
          <a:ln w="38100"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8" name="Cube 67"/>
          <p:cNvSpPr/>
          <p:nvPr/>
        </p:nvSpPr>
        <p:spPr>
          <a:xfrm>
            <a:off x="4913194" y="1378429"/>
            <a:ext cx="382137" cy="1856090"/>
          </a:xfrm>
          <a:prstGeom prst="cube">
            <a:avLst>
              <a:gd name="adj" fmla="val 77806"/>
            </a:avLst>
          </a:prstGeom>
          <a:solidFill>
            <a:srgbClr val="FFFFFF"/>
          </a:solidFill>
          <a:ln w="19050" cmpd="sng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9" name="Rectangle 68"/>
          <p:cNvSpPr/>
          <p:nvPr/>
        </p:nvSpPr>
        <p:spPr>
          <a:xfrm>
            <a:off x="4686162" y="1506116"/>
            <a:ext cx="928525" cy="584775"/>
          </a:xfrm>
          <a:prstGeom prst="rect">
            <a:avLst/>
          </a:prstGeom>
          <a:noFill/>
          <a:scene3d>
            <a:camera prst="perspectiveContrastingRightFacing" fov="2700000">
              <a:rot lat="1800000" lon="18000000" rev="213211"/>
            </a:camera>
            <a:lightRig rig="threePt" dir="t"/>
          </a:scene3d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16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Fire</a:t>
            </a:r>
          </a:p>
          <a:p>
            <a:pPr algn="ctr"/>
            <a:r>
              <a:rPr lang="en-US" sz="16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wall</a:t>
            </a:r>
            <a:endParaRPr lang="en-US" sz="16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36" name="Content Placeholder 35"/>
          <p:cNvSpPr>
            <a:spLocks noGrp="1"/>
          </p:cNvSpPr>
          <p:nvPr>
            <p:ph idx="1"/>
          </p:nvPr>
        </p:nvSpPr>
        <p:spPr>
          <a:xfrm>
            <a:off x="457200" y="4080681"/>
            <a:ext cx="8229600" cy="1926611"/>
          </a:xfrm>
        </p:spPr>
        <p:txBody>
          <a:bodyPr/>
          <a:lstStyle/>
          <a:p>
            <a:r>
              <a:rPr lang="en-US" smtClean="0"/>
              <a:t>Suppliers can see attachments with one click</a:t>
            </a:r>
          </a:p>
          <a:p>
            <a:r>
              <a:rPr lang="en-US" smtClean="0"/>
              <a:t>External attachment files stored in secure location</a:t>
            </a:r>
          </a:p>
          <a:p>
            <a:pPr lvl="1"/>
            <a:r>
              <a:rPr lang="en-US" smtClean="0"/>
              <a:t>Can be separate from internal attachment location</a:t>
            </a:r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Supplier retrieves attachments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436729" y="1596789"/>
            <a:ext cx="1222060" cy="230647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/>
              <a:t>XA</a:t>
            </a:r>
            <a:endParaRPr lang="en-US" sz="3600" dirty="0"/>
          </a:p>
        </p:txBody>
      </p:sp>
      <p:sp>
        <p:nvSpPr>
          <p:cNvPr id="8" name="Rectangle 7"/>
          <p:cNvSpPr/>
          <p:nvPr/>
        </p:nvSpPr>
        <p:spPr>
          <a:xfrm>
            <a:off x="1969633" y="1601791"/>
            <a:ext cx="1515291" cy="1075510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1"/>
          <a:lstStyle/>
          <a:p>
            <a:pPr algn="ctr"/>
            <a:r>
              <a:rPr lang="en-US" sz="1600" dirty="0" smtClean="0"/>
              <a:t>Portal</a:t>
            </a:r>
          </a:p>
          <a:p>
            <a:pPr algn="ctr"/>
            <a:r>
              <a:rPr lang="en-US" sz="1600" dirty="0" smtClean="0"/>
              <a:t>Attachments</a:t>
            </a:r>
            <a:endParaRPr lang="en-US" sz="1600" dirty="0"/>
          </a:p>
        </p:txBody>
      </p:sp>
      <p:sp>
        <p:nvSpPr>
          <p:cNvPr id="11" name="Folded Corner 10"/>
          <p:cNvSpPr/>
          <p:nvPr/>
        </p:nvSpPr>
        <p:spPr>
          <a:xfrm>
            <a:off x="2354046" y="2180912"/>
            <a:ext cx="262570" cy="356562"/>
          </a:xfrm>
          <a:prstGeom prst="foldedCorner">
            <a:avLst>
              <a:gd name="adj" fmla="val 25856"/>
            </a:avLst>
          </a:prstGeom>
          <a:solidFill>
            <a:schemeClr val="bg1"/>
          </a:solidFill>
          <a:ln w="6350" cmpd="sng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Can 11"/>
          <p:cNvSpPr/>
          <p:nvPr/>
        </p:nvSpPr>
        <p:spPr>
          <a:xfrm>
            <a:off x="2811245" y="2167850"/>
            <a:ext cx="240929" cy="383151"/>
          </a:xfrm>
          <a:prstGeom prst="can">
            <a:avLst/>
          </a:prstGeom>
          <a:gradFill flip="none" rotWithShape="1">
            <a:gsLst>
              <a:gs pos="0">
                <a:srgbClr val="FF6600">
                  <a:shade val="30000"/>
                  <a:satMod val="115000"/>
                </a:srgbClr>
              </a:gs>
              <a:gs pos="50000">
                <a:srgbClr val="FF6600">
                  <a:shade val="67500"/>
                  <a:satMod val="115000"/>
                </a:srgbClr>
              </a:gs>
              <a:gs pos="100000">
                <a:srgbClr val="FF6600">
                  <a:shade val="100000"/>
                  <a:satMod val="115000"/>
                </a:srgbClr>
              </a:gs>
            </a:gsLst>
            <a:lin ang="10800000" scaled="1"/>
            <a:tileRect/>
          </a:gradFill>
          <a:ln w="6350" cmpd="sng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1969633" y="2832364"/>
            <a:ext cx="1515291" cy="1075510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  <a:ln cmpd="sng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1"/>
          <a:lstStyle/>
          <a:p>
            <a:pPr algn="ctr"/>
            <a:r>
              <a:rPr lang="en-US" sz="1600" dirty="0" smtClean="0">
                <a:solidFill>
                  <a:schemeClr val="tx1"/>
                </a:solidFill>
              </a:rPr>
              <a:t>XA</a:t>
            </a:r>
          </a:p>
          <a:p>
            <a:pPr algn="ctr"/>
            <a:r>
              <a:rPr lang="en-US" sz="1600" dirty="0" smtClean="0">
                <a:solidFill>
                  <a:schemeClr val="tx1"/>
                </a:solidFill>
              </a:rPr>
              <a:t>Attachments</a:t>
            </a: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14" name="Folded Corner 13"/>
          <p:cNvSpPr/>
          <p:nvPr/>
        </p:nvSpPr>
        <p:spPr>
          <a:xfrm>
            <a:off x="2342673" y="3411485"/>
            <a:ext cx="262570" cy="356562"/>
          </a:xfrm>
          <a:prstGeom prst="foldedCorner">
            <a:avLst>
              <a:gd name="adj" fmla="val 25856"/>
            </a:avLst>
          </a:prstGeom>
          <a:solidFill>
            <a:srgbClr val="FFC000"/>
          </a:solidFill>
          <a:ln w="6350" cmpd="sng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Can 14"/>
          <p:cNvSpPr/>
          <p:nvPr/>
        </p:nvSpPr>
        <p:spPr>
          <a:xfrm>
            <a:off x="2799872" y="3398423"/>
            <a:ext cx="240929" cy="383151"/>
          </a:xfrm>
          <a:prstGeom prst="can">
            <a:avLst/>
          </a:prstGeom>
          <a:solidFill>
            <a:srgbClr val="92D050"/>
          </a:solidFill>
          <a:ln w="6350" cmpd="sng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Cloud 15"/>
          <p:cNvSpPr/>
          <p:nvPr/>
        </p:nvSpPr>
        <p:spPr>
          <a:xfrm>
            <a:off x="5691116" y="1857376"/>
            <a:ext cx="757309" cy="590550"/>
          </a:xfrm>
          <a:prstGeom prst="cloud">
            <a:avLst/>
          </a:prstGeom>
          <a:solidFill>
            <a:srgbClr val="FFFFFF"/>
          </a:solidFill>
          <a:ln w="28575" cmpd="sng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3978131" y="1920240"/>
            <a:ext cx="703054" cy="440824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  <a:ln cmpd="sng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1"/>
          <a:lstStyle/>
          <a:p>
            <a:pPr algn="ctr"/>
            <a:r>
              <a:rPr lang="en-US" sz="2000" dirty="0" smtClean="0">
                <a:solidFill>
                  <a:schemeClr val="tx1"/>
                </a:solidFill>
              </a:rPr>
              <a:t>FTP</a:t>
            </a:r>
            <a:endParaRPr lang="en-US" sz="2000" dirty="0">
              <a:solidFill>
                <a:schemeClr val="tx1"/>
              </a:solidFill>
            </a:endParaRPr>
          </a:p>
        </p:txBody>
      </p:sp>
      <p:cxnSp>
        <p:nvCxnSpPr>
          <p:cNvPr id="19" name="Straight Arrow Connector 18"/>
          <p:cNvCxnSpPr/>
          <p:nvPr/>
        </p:nvCxnSpPr>
        <p:spPr>
          <a:xfrm>
            <a:off x="3525162" y="2058642"/>
            <a:ext cx="395790" cy="1588"/>
          </a:xfrm>
          <a:prstGeom prst="straightConnector1">
            <a:avLst/>
          </a:prstGeom>
          <a:ln w="38100"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Oval 25"/>
          <p:cNvSpPr/>
          <p:nvPr/>
        </p:nvSpPr>
        <p:spPr>
          <a:xfrm>
            <a:off x="5151545" y="2003077"/>
            <a:ext cx="49105" cy="213872"/>
          </a:xfrm>
          <a:prstGeom prst="ellipse">
            <a:avLst/>
          </a:prstGeom>
          <a:gradFill flip="none" rotWithShape="1">
            <a:gsLst>
              <a:gs pos="39000">
                <a:schemeClr val="bg2">
                  <a:lumMod val="20000"/>
                  <a:lumOff val="80000"/>
                </a:schemeClr>
              </a:gs>
              <a:gs pos="100000">
                <a:schemeClr val="bg1">
                  <a:lumMod val="65000"/>
                </a:schemeClr>
              </a:gs>
              <a:gs pos="100000">
                <a:srgbClr val="FF6600">
                  <a:shade val="100000"/>
                  <a:satMod val="115000"/>
                </a:srgbClr>
              </a:gs>
            </a:gsLst>
            <a:lin ang="11400000" scaled="0"/>
            <a:tileRect/>
          </a:gradFill>
          <a:ln w="19050" cmpd="sng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7" name="Straight Arrow Connector 26"/>
          <p:cNvCxnSpPr/>
          <p:nvPr/>
        </p:nvCxnSpPr>
        <p:spPr>
          <a:xfrm>
            <a:off x="5151458" y="2153654"/>
            <a:ext cx="493207" cy="1106"/>
          </a:xfrm>
          <a:prstGeom prst="straightConnector1">
            <a:avLst/>
          </a:prstGeom>
          <a:ln w="38100"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/>
          <p:nvPr/>
        </p:nvCxnSpPr>
        <p:spPr>
          <a:xfrm>
            <a:off x="6485299" y="2058642"/>
            <a:ext cx="493207" cy="1106"/>
          </a:xfrm>
          <a:prstGeom prst="straightConnector1">
            <a:avLst/>
          </a:prstGeom>
          <a:ln w="38100"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Rectangle 32"/>
          <p:cNvSpPr/>
          <p:nvPr/>
        </p:nvSpPr>
        <p:spPr>
          <a:xfrm>
            <a:off x="7124129" y="1705969"/>
            <a:ext cx="1201004" cy="893992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  <a:ln cmpd="sng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1"/>
          <a:lstStyle/>
          <a:p>
            <a:pPr algn="ctr"/>
            <a:r>
              <a:rPr lang="en-US" sz="1600" dirty="0" smtClean="0">
                <a:solidFill>
                  <a:schemeClr val="tx1"/>
                </a:solidFill>
              </a:rPr>
              <a:t>User</a:t>
            </a: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34" name="Folded Corner 33"/>
          <p:cNvSpPr/>
          <p:nvPr/>
        </p:nvSpPr>
        <p:spPr>
          <a:xfrm>
            <a:off x="7340025" y="2103572"/>
            <a:ext cx="262570" cy="356562"/>
          </a:xfrm>
          <a:prstGeom prst="foldedCorner">
            <a:avLst>
              <a:gd name="adj" fmla="val 25856"/>
            </a:avLst>
          </a:prstGeom>
          <a:solidFill>
            <a:schemeClr val="bg1"/>
          </a:solidFill>
          <a:ln w="6350" cmpd="sng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Can 34"/>
          <p:cNvSpPr/>
          <p:nvPr/>
        </p:nvSpPr>
        <p:spPr>
          <a:xfrm>
            <a:off x="7797224" y="2090510"/>
            <a:ext cx="240929" cy="383151"/>
          </a:xfrm>
          <a:prstGeom prst="can">
            <a:avLst/>
          </a:prstGeom>
          <a:gradFill flip="none" rotWithShape="1">
            <a:gsLst>
              <a:gs pos="0">
                <a:srgbClr val="FF6600">
                  <a:shade val="30000"/>
                  <a:satMod val="115000"/>
                </a:srgbClr>
              </a:gs>
              <a:gs pos="50000">
                <a:srgbClr val="FF6600">
                  <a:shade val="67500"/>
                  <a:satMod val="115000"/>
                </a:srgbClr>
              </a:gs>
              <a:gs pos="100000">
                <a:srgbClr val="FF6600">
                  <a:shade val="100000"/>
                  <a:satMod val="115000"/>
                </a:srgbClr>
              </a:gs>
            </a:gsLst>
            <a:lin ang="10800000" scaled="1"/>
            <a:tileRect/>
          </a:gradFill>
          <a:ln w="6350" cmpd="sng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ight Arrow 24"/>
          <p:cNvSpPr/>
          <p:nvPr/>
        </p:nvSpPr>
        <p:spPr>
          <a:xfrm>
            <a:off x="5609230" y="2497540"/>
            <a:ext cx="1146412" cy="436728"/>
          </a:xfrm>
          <a:prstGeom prst="rightArrow">
            <a:avLst>
              <a:gd name="adj1" fmla="val 50000"/>
              <a:gd name="adj2" fmla="val 71875"/>
            </a:avLst>
          </a:prstGeom>
          <a:ln cmpd="sng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8" name="Straight Arrow Connector 27"/>
          <p:cNvCxnSpPr/>
          <p:nvPr/>
        </p:nvCxnSpPr>
        <p:spPr>
          <a:xfrm>
            <a:off x="6583107" y="2153654"/>
            <a:ext cx="493207" cy="1106"/>
          </a:xfrm>
          <a:prstGeom prst="straightConnector1">
            <a:avLst/>
          </a:prstGeom>
          <a:ln w="38100"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/>
          <p:nvPr/>
        </p:nvCxnSpPr>
        <p:spPr>
          <a:xfrm>
            <a:off x="5163741" y="2058642"/>
            <a:ext cx="493207" cy="1106"/>
          </a:xfrm>
          <a:prstGeom prst="straightConnector1">
            <a:avLst/>
          </a:prstGeom>
          <a:ln w="38100"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/>
          <p:cNvCxnSpPr/>
          <p:nvPr/>
        </p:nvCxnSpPr>
        <p:spPr>
          <a:xfrm>
            <a:off x="3544214" y="2154760"/>
            <a:ext cx="395245" cy="1588"/>
          </a:xfrm>
          <a:prstGeom prst="straightConnector1">
            <a:avLst/>
          </a:prstGeom>
          <a:ln w="38100"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3" name="Group 52"/>
          <p:cNvGrpSpPr>
            <a:grpSpLocks noChangeAspect="1"/>
          </p:cNvGrpSpPr>
          <p:nvPr/>
        </p:nvGrpSpPr>
        <p:grpSpPr>
          <a:xfrm>
            <a:off x="3594925" y="2095742"/>
            <a:ext cx="191321" cy="123868"/>
            <a:chOff x="6727576" y="3330343"/>
            <a:chExt cx="591798" cy="383151"/>
          </a:xfrm>
        </p:grpSpPr>
        <p:sp>
          <p:nvSpPr>
            <p:cNvPr id="51" name="Folded Corner 50"/>
            <p:cNvSpPr/>
            <p:nvPr/>
          </p:nvSpPr>
          <p:spPr>
            <a:xfrm>
              <a:off x="6727576" y="3343405"/>
              <a:ext cx="262570" cy="356562"/>
            </a:xfrm>
            <a:prstGeom prst="foldedCorner">
              <a:avLst>
                <a:gd name="adj" fmla="val 25856"/>
              </a:avLst>
            </a:prstGeom>
            <a:solidFill>
              <a:schemeClr val="bg1"/>
            </a:solidFill>
            <a:ln w="6350" cmpd="sng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Can 51"/>
            <p:cNvSpPr/>
            <p:nvPr/>
          </p:nvSpPr>
          <p:spPr>
            <a:xfrm>
              <a:off x="7078445" y="3330343"/>
              <a:ext cx="240929" cy="383151"/>
            </a:xfrm>
            <a:prstGeom prst="can">
              <a:avLst/>
            </a:prstGeom>
            <a:gradFill flip="none" rotWithShape="1">
              <a:gsLst>
                <a:gs pos="0">
                  <a:srgbClr val="FF6600">
                    <a:shade val="30000"/>
                    <a:satMod val="115000"/>
                  </a:srgbClr>
                </a:gs>
                <a:gs pos="50000">
                  <a:srgbClr val="FF6600">
                    <a:shade val="67500"/>
                    <a:satMod val="115000"/>
                  </a:srgbClr>
                </a:gs>
                <a:gs pos="100000">
                  <a:srgbClr val="FF6600">
                    <a:shade val="100000"/>
                    <a:satMod val="115000"/>
                  </a:srgbClr>
                </a:gs>
              </a:gsLst>
              <a:lin ang="10800000" scaled="1"/>
              <a:tileRect/>
            </a:gradFill>
            <a:ln w="6350" cmpd="sng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0" name="Group 59"/>
          <p:cNvGrpSpPr>
            <a:grpSpLocks noChangeAspect="1"/>
          </p:cNvGrpSpPr>
          <p:nvPr/>
        </p:nvGrpSpPr>
        <p:grpSpPr>
          <a:xfrm>
            <a:off x="5257964" y="2092820"/>
            <a:ext cx="191321" cy="123868"/>
            <a:chOff x="6727576" y="3330343"/>
            <a:chExt cx="591798" cy="383151"/>
          </a:xfrm>
        </p:grpSpPr>
        <p:sp>
          <p:nvSpPr>
            <p:cNvPr id="61" name="Folded Corner 60"/>
            <p:cNvSpPr/>
            <p:nvPr/>
          </p:nvSpPr>
          <p:spPr>
            <a:xfrm>
              <a:off x="6727576" y="3343405"/>
              <a:ext cx="262570" cy="356562"/>
            </a:xfrm>
            <a:prstGeom prst="foldedCorner">
              <a:avLst>
                <a:gd name="adj" fmla="val 25856"/>
              </a:avLst>
            </a:prstGeom>
            <a:solidFill>
              <a:schemeClr val="bg1"/>
            </a:solidFill>
            <a:ln w="6350" cmpd="sng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Can 61"/>
            <p:cNvSpPr/>
            <p:nvPr/>
          </p:nvSpPr>
          <p:spPr>
            <a:xfrm>
              <a:off x="7078445" y="3330343"/>
              <a:ext cx="240929" cy="383151"/>
            </a:xfrm>
            <a:prstGeom prst="can">
              <a:avLst/>
            </a:prstGeom>
            <a:gradFill flip="none" rotWithShape="1">
              <a:gsLst>
                <a:gs pos="0">
                  <a:srgbClr val="FF6600">
                    <a:shade val="30000"/>
                    <a:satMod val="115000"/>
                  </a:srgbClr>
                </a:gs>
                <a:gs pos="50000">
                  <a:srgbClr val="FF6600">
                    <a:shade val="67500"/>
                    <a:satMod val="115000"/>
                  </a:srgbClr>
                </a:gs>
                <a:gs pos="100000">
                  <a:srgbClr val="FF6600">
                    <a:shade val="100000"/>
                    <a:satMod val="115000"/>
                  </a:srgbClr>
                </a:gs>
              </a:gsLst>
              <a:lin ang="10800000" scaled="1"/>
              <a:tileRect/>
            </a:gradFill>
            <a:ln w="6350" cmpd="sng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3" name="Group 62"/>
          <p:cNvGrpSpPr>
            <a:grpSpLocks noChangeAspect="1"/>
          </p:cNvGrpSpPr>
          <p:nvPr/>
        </p:nvGrpSpPr>
        <p:grpSpPr>
          <a:xfrm>
            <a:off x="6695534" y="2092404"/>
            <a:ext cx="191321" cy="123868"/>
            <a:chOff x="6727576" y="3330343"/>
            <a:chExt cx="591798" cy="383151"/>
          </a:xfrm>
        </p:grpSpPr>
        <p:sp>
          <p:nvSpPr>
            <p:cNvPr id="64" name="Folded Corner 63"/>
            <p:cNvSpPr/>
            <p:nvPr/>
          </p:nvSpPr>
          <p:spPr>
            <a:xfrm>
              <a:off x="6727576" y="3343405"/>
              <a:ext cx="262570" cy="356562"/>
            </a:xfrm>
            <a:prstGeom prst="foldedCorner">
              <a:avLst>
                <a:gd name="adj" fmla="val 25856"/>
              </a:avLst>
            </a:prstGeom>
            <a:solidFill>
              <a:schemeClr val="bg1"/>
            </a:solidFill>
            <a:ln w="6350" cmpd="sng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Can 64"/>
            <p:cNvSpPr/>
            <p:nvPr/>
          </p:nvSpPr>
          <p:spPr>
            <a:xfrm>
              <a:off x="7078445" y="3330343"/>
              <a:ext cx="240929" cy="383151"/>
            </a:xfrm>
            <a:prstGeom prst="can">
              <a:avLst/>
            </a:prstGeom>
            <a:gradFill flip="none" rotWithShape="1">
              <a:gsLst>
                <a:gs pos="0">
                  <a:srgbClr val="FF6600">
                    <a:shade val="30000"/>
                    <a:satMod val="115000"/>
                  </a:srgbClr>
                </a:gs>
                <a:gs pos="50000">
                  <a:srgbClr val="FF6600">
                    <a:shade val="67500"/>
                    <a:satMod val="115000"/>
                  </a:srgbClr>
                </a:gs>
                <a:gs pos="100000">
                  <a:srgbClr val="FF6600">
                    <a:shade val="100000"/>
                    <a:satMod val="115000"/>
                  </a:srgbClr>
                </a:gs>
              </a:gsLst>
              <a:lin ang="10800000" scaled="1"/>
              <a:tileRect/>
            </a:gradFill>
            <a:ln w="6350" cmpd="sng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8" name="Footer Placeholder 3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2009 Catavolt, Inc. All rights reserved. </a:t>
            </a:r>
            <a:endParaRPr lang="en-US" dirty="0"/>
          </a:p>
        </p:txBody>
      </p:sp>
      <p:sp>
        <p:nvSpPr>
          <p:cNvPr id="40" name="Slide Number Placeholder 3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7F5186-11EA-4A15-90BB-02E9F77F1DCD}" type="slidenum">
              <a:rPr lang="en-US" smtClean="0"/>
              <a:pPr/>
              <a:t>15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313" y="1114425"/>
            <a:ext cx="8715375" cy="4629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Supplier Response</a:t>
            </a:r>
            <a:endParaRPr lang="en-US" dirty="0" smtClean="0"/>
          </a:p>
        </p:txBody>
      </p:sp>
      <p:sp>
        <p:nvSpPr>
          <p:cNvPr id="7" name="TextBox 6"/>
          <p:cNvSpPr txBox="1"/>
          <p:nvPr/>
        </p:nvSpPr>
        <p:spPr>
          <a:xfrm>
            <a:off x="4233970" y="4068986"/>
            <a:ext cx="2885705" cy="1938992"/>
          </a:xfrm>
          <a:prstGeom prst="rect">
            <a:avLst/>
          </a:prstGeom>
          <a:solidFill>
            <a:srgbClr val="FFFFFF"/>
          </a:solidFill>
          <a:ln w="38100" cmpd="sng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marL="166688" indent="-166688">
              <a:buClr>
                <a:srgbClr val="092E50"/>
              </a:buClr>
              <a:buSzPct val="100000"/>
              <a:buFont typeface="Verdana" pitchFamily="34" charset="0"/>
              <a:buChar char="◦"/>
            </a:pPr>
            <a:r>
              <a:rPr lang="en-US" sz="2000" dirty="0" smtClean="0"/>
              <a:t>Status</a:t>
            </a:r>
          </a:p>
          <a:p>
            <a:pPr marL="166688" indent="-166688">
              <a:buClr>
                <a:srgbClr val="092E50"/>
              </a:buClr>
              <a:buSzPct val="100000"/>
              <a:buFont typeface="Verdana" pitchFamily="34" charset="0"/>
              <a:buChar char="◦"/>
            </a:pPr>
            <a:r>
              <a:rPr lang="en-US" sz="2000" dirty="0" smtClean="0"/>
              <a:t>Proposed…</a:t>
            </a:r>
          </a:p>
          <a:p>
            <a:pPr marL="623888" lvl="1" indent="-166688">
              <a:buClr>
                <a:srgbClr val="092E50"/>
              </a:buClr>
              <a:buSzPct val="100000"/>
              <a:buFont typeface="Verdana" pitchFamily="34" charset="0"/>
              <a:buChar char="◦"/>
            </a:pPr>
            <a:r>
              <a:rPr lang="en-US" sz="2000" dirty="0" smtClean="0"/>
              <a:t>Ship date</a:t>
            </a:r>
          </a:p>
          <a:p>
            <a:pPr marL="623888" lvl="1" indent="-166688">
              <a:buClr>
                <a:srgbClr val="092E50"/>
              </a:buClr>
              <a:buSzPct val="100000"/>
              <a:buFont typeface="Verdana" pitchFamily="34" charset="0"/>
              <a:buChar char="◦"/>
            </a:pPr>
            <a:r>
              <a:rPr lang="en-US" sz="2000" dirty="0" smtClean="0"/>
              <a:t>Ship quantity</a:t>
            </a:r>
          </a:p>
          <a:p>
            <a:pPr marL="623888" lvl="1" indent="-166688">
              <a:buClr>
                <a:srgbClr val="092E50"/>
              </a:buClr>
              <a:buSzPct val="100000"/>
              <a:buFont typeface="Verdana" pitchFamily="34" charset="0"/>
              <a:buChar char="◦"/>
            </a:pPr>
            <a:r>
              <a:rPr lang="en-US" sz="2000" dirty="0" smtClean="0"/>
              <a:t>Split date</a:t>
            </a:r>
          </a:p>
          <a:p>
            <a:pPr marL="623888" lvl="1" indent="-166688">
              <a:buClr>
                <a:srgbClr val="092E50"/>
              </a:buClr>
              <a:buSzPct val="100000"/>
              <a:buFont typeface="Verdana" pitchFamily="34" charset="0"/>
              <a:buChar char="◦"/>
            </a:pPr>
            <a:r>
              <a:rPr lang="en-US" sz="2000" dirty="0" smtClean="0"/>
              <a:t>Split quantity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2873829" y="3366568"/>
            <a:ext cx="5694303" cy="332509"/>
          </a:xfrm>
          <a:prstGeom prst="roundRect">
            <a:avLst/>
          </a:prstGeom>
          <a:noFill/>
          <a:ln w="38100" cmpd="sng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2009 Catavolt, Inc. All rights reserved. </a:t>
            </a:r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7F5186-11EA-4A15-90BB-02E9F77F1DCD}" type="slidenum">
              <a:rPr lang="en-US" smtClean="0"/>
              <a:pPr/>
              <a:t>16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Same quantity, different date</a:t>
            </a:r>
          </a:p>
          <a:p>
            <a:r>
              <a:rPr lang="en-US" dirty="0" smtClean="0"/>
              <a:t>Partial quantity on requested date</a:t>
            </a:r>
          </a:p>
          <a:p>
            <a:r>
              <a:rPr lang="en-US" dirty="0" smtClean="0"/>
              <a:t>Split shipment</a:t>
            </a: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Supplier Response</a:t>
            </a:r>
            <a:endParaRPr lang="en-US" dirty="0"/>
          </a:p>
        </p:txBody>
      </p:sp>
      <p:pic>
        <p:nvPicPr>
          <p:cNvPr id="9" name="Picture 8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863117" y="2944481"/>
            <a:ext cx="2736056" cy="2700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4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46378" y="2703300"/>
            <a:ext cx="999353" cy="9993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31162" y="2911366"/>
            <a:ext cx="4848225" cy="2638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2009 Catavolt, Inc. All rights reserved. </a:t>
            </a:r>
            <a:endParaRPr lang="en-US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7F5186-11EA-4A15-90BB-02E9F77F1DCD}" type="slidenum">
              <a:rPr lang="en-US" smtClean="0"/>
              <a:pPr/>
              <a:t>17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3438" y="1112446"/>
            <a:ext cx="7953375" cy="432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sz="4000" dirty="0" smtClean="0"/>
              <a:t>Buyer’s Power-Link View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5499131"/>
            <a:ext cx="8229600" cy="1017603"/>
          </a:xfrm>
        </p:spPr>
        <p:txBody>
          <a:bodyPr/>
          <a:lstStyle/>
          <a:p>
            <a:r>
              <a:rPr lang="en-US" dirty="0" smtClean="0"/>
              <a:t>See supplier commitments and proposals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2495005" y="3043649"/>
            <a:ext cx="3703915" cy="1569660"/>
          </a:xfrm>
          <a:prstGeom prst="rect">
            <a:avLst/>
          </a:prstGeom>
          <a:solidFill>
            <a:srgbClr val="FFFFFF"/>
          </a:solidFill>
          <a:ln w="38100" cmpd="sng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marL="166688" indent="-166688" algn="ctr">
              <a:buClr>
                <a:srgbClr val="092E50"/>
              </a:buClr>
              <a:buSzPct val="100000"/>
            </a:pPr>
            <a:r>
              <a:rPr lang="en-US" sz="2400" b="1" u="sng" dirty="0" smtClean="0">
                <a:solidFill>
                  <a:srgbClr val="092E50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rPr>
              <a:t>Same as the Portal</a:t>
            </a:r>
          </a:p>
          <a:p>
            <a:pPr marL="166688" indent="-166688">
              <a:buClr>
                <a:srgbClr val="092E50"/>
              </a:buClr>
              <a:buSzPct val="100000"/>
              <a:buFont typeface="Verdana" pitchFamily="34" charset="0"/>
              <a:buChar char="◦"/>
            </a:pPr>
            <a:r>
              <a:rPr lang="en-US" dirty="0" smtClean="0"/>
              <a:t>Can be the same view</a:t>
            </a:r>
          </a:p>
          <a:p>
            <a:pPr marL="166688" indent="-166688">
              <a:buClr>
                <a:srgbClr val="092E50"/>
              </a:buClr>
              <a:buSzPct val="100000"/>
              <a:buFont typeface="Verdana" pitchFamily="34" charset="0"/>
              <a:buChar char="◦"/>
            </a:pPr>
            <a:r>
              <a:rPr lang="en-US" dirty="0" smtClean="0"/>
              <a:t>…or a similar one</a:t>
            </a:r>
          </a:p>
          <a:p>
            <a:pPr marL="623888" lvl="1" indent="-166688">
              <a:buClr>
                <a:srgbClr val="092E50"/>
              </a:buClr>
              <a:buSzPct val="100000"/>
              <a:buFont typeface="Verdana" pitchFamily="34" charset="0"/>
              <a:buChar char="–"/>
            </a:pPr>
            <a:r>
              <a:rPr lang="en-US" dirty="0" smtClean="0"/>
              <a:t>Add Vendor</a:t>
            </a:r>
          </a:p>
          <a:p>
            <a:pPr marL="623888" lvl="1" indent="-166688">
              <a:buClr>
                <a:srgbClr val="092E50"/>
              </a:buClr>
              <a:buSzPct val="100000"/>
              <a:buFont typeface="Verdana" pitchFamily="34" charset="0"/>
              <a:buChar char="–"/>
            </a:pPr>
            <a:r>
              <a:rPr lang="en-US" dirty="0" smtClean="0"/>
              <a:t>Remove Vendor Catalog</a:t>
            </a: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2009 Catavolt, Inc. All rights reserved. 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7F5186-11EA-4A15-90BB-02E9F77F1DCD}" type="slidenum">
              <a:rPr lang="en-US" smtClean="0"/>
              <a:pPr/>
              <a:t>18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Orders under review by Supplier</a:t>
            </a:r>
          </a:p>
          <a:p>
            <a:r>
              <a:rPr lang="en-US" dirty="0" smtClean="0"/>
              <a:t>Orders accepted or not accepted</a:t>
            </a:r>
          </a:p>
          <a:p>
            <a:r>
              <a:rPr lang="en-US" dirty="0" smtClean="0"/>
              <a:t>Changes proposed by Supplier</a:t>
            </a:r>
          </a:p>
          <a:p>
            <a:r>
              <a:rPr lang="en-US" dirty="0" smtClean="0"/>
              <a:t>Supplier’s comments</a:t>
            </a:r>
          </a:p>
          <a:p>
            <a:r>
              <a:rPr lang="en-US" dirty="0" smtClean="0"/>
              <a:t>Suppliers attachments </a:t>
            </a:r>
            <a:endParaRPr lang="en-US" i="1" dirty="0" smtClean="0"/>
          </a:p>
          <a:p>
            <a:pPr>
              <a:buNone/>
            </a:pPr>
            <a:endParaRPr lang="en-US" i="1" dirty="0" smtClean="0"/>
          </a:p>
          <a:p>
            <a:pPr>
              <a:buNone/>
            </a:pPr>
            <a:r>
              <a:rPr lang="en-US" i="1" dirty="0" smtClean="0"/>
              <a:t>	You have clear understanding of their commitments; no confusion in the hand-off</a:t>
            </a:r>
            <a:endParaRPr lang="en-US" i="1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Buyer can see…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2009 Catavolt, Inc. All rights reserved. 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7F5186-11EA-4A15-90BB-02E9F77F1DCD}" type="slidenum">
              <a:rPr lang="en-US" smtClean="0"/>
              <a:pPr/>
              <a:t>19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…can be </a:t>
            </a:r>
            <a:r>
              <a:rPr lang="en-US" i="1" u="sng" dirty="0" smtClean="0"/>
              <a:t>inefficient</a:t>
            </a:r>
          </a:p>
          <a:p>
            <a:pPr lvl="1"/>
            <a:r>
              <a:rPr lang="en-US" dirty="0" smtClean="0"/>
              <a:t>Their systems may be manual</a:t>
            </a:r>
          </a:p>
          <a:p>
            <a:pPr lvl="1"/>
            <a:r>
              <a:rPr lang="en-US" dirty="0" smtClean="0"/>
              <a:t>Your systems may be manual (fax, e-mail, etc)</a:t>
            </a:r>
          </a:p>
          <a:p>
            <a:pPr lvl="1"/>
            <a:r>
              <a:rPr lang="en-US" dirty="0" smtClean="0"/>
              <a:t>Our orders may be lost in their swamp</a:t>
            </a:r>
          </a:p>
          <a:p>
            <a:pPr lvl="1"/>
            <a:r>
              <a:rPr lang="en-US" dirty="0" smtClean="0"/>
              <a:t>Their e-mail communications may get lost in our swamp</a:t>
            </a:r>
          </a:p>
          <a:p>
            <a:pPr lvl="1"/>
            <a:r>
              <a:rPr lang="en-US" dirty="0" smtClean="0"/>
              <a:t>Auto-fax systems don’t provide a central repository of PO status.</a:t>
            </a:r>
          </a:p>
          <a:p>
            <a:r>
              <a:rPr lang="en-US" dirty="0" smtClean="0"/>
              <a:t>…can be </a:t>
            </a:r>
            <a:r>
              <a:rPr lang="en-US" i="1" u="sng" dirty="0" smtClean="0"/>
              <a:t>error prone</a:t>
            </a:r>
          </a:p>
          <a:p>
            <a:pPr lvl="1"/>
            <a:r>
              <a:rPr lang="en-US" dirty="0" smtClean="0"/>
              <a:t>Orders, lines, dates, quantities can get mixed up</a:t>
            </a:r>
          </a:p>
          <a:p>
            <a:pPr lvl="1"/>
            <a:r>
              <a:rPr lang="en-US" dirty="0" smtClean="0"/>
              <a:t>Releases get missed</a:t>
            </a:r>
          </a:p>
          <a:p>
            <a:pPr lvl="1"/>
            <a:r>
              <a:rPr lang="en-US" dirty="0" smtClean="0"/>
              <a:t>Drawings get lost</a:t>
            </a:r>
          </a:p>
          <a:p>
            <a:pPr lvl="1"/>
            <a:r>
              <a:rPr lang="en-US" dirty="0" smtClean="0"/>
              <a:t>Scraps of paper get misplaced</a:t>
            </a: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The Problem: Supplier Communication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2009 Catavolt, Inc. All rights reserved. 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7F5186-11EA-4A15-90BB-02E9F77F1DCD}" type="slidenum">
              <a:rPr lang="en-US" smtClean="0"/>
              <a:pPr/>
              <a:t>2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Supplier actions show up in Power-Link</a:t>
            </a:r>
          </a:p>
          <a:p>
            <a:r>
              <a:rPr lang="en-US" dirty="0" smtClean="0"/>
              <a:t>Buyer can take action as required</a:t>
            </a:r>
          </a:p>
          <a:p>
            <a:endParaRPr lang="en-US" dirty="0" smtClean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Real Time Feedback</a:t>
            </a:r>
            <a:endParaRPr lang="en-US" dirty="0"/>
          </a:p>
        </p:txBody>
      </p:sp>
      <p:sp>
        <p:nvSpPr>
          <p:cNvPr id="11" name="Content Placeholder 6"/>
          <p:cNvSpPr txBox="1">
            <a:spLocks/>
          </p:cNvSpPr>
          <p:nvPr/>
        </p:nvSpPr>
        <p:spPr>
          <a:xfrm>
            <a:off x="4648200" y="2599509"/>
            <a:ext cx="3581400" cy="3050614"/>
          </a:xfrm>
          <a:prstGeom prst="rect">
            <a:avLst/>
          </a:prstGeom>
        </p:spPr>
        <p:txBody>
          <a:bodyPr/>
          <a:lstStyle/>
          <a:p>
            <a:pPr marL="365760" marR="0" lvl="0" indent="-256032" algn="ctr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92E50"/>
              </a:buClr>
              <a:buSzPct val="68000"/>
              <a:buFont typeface="Wingdings 3"/>
              <a:buNone/>
              <a:tabLst/>
              <a:defRPr/>
            </a:pPr>
            <a:r>
              <a:rPr kumimoji="0" lang="en-US" sz="2400" b="0" i="0" u="sng" strike="noStrike" kern="1200" cap="none" spc="0" normalizeH="0" baseline="0" noProof="0" dirty="0" smtClean="0">
                <a:ln>
                  <a:noFill/>
                </a:ln>
                <a:solidFill>
                  <a:srgbClr val="092E5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Buyer</a:t>
            </a:r>
          </a:p>
          <a:p>
            <a:pPr marL="365760" marR="0" lvl="0" indent="-256032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92E50"/>
              </a:buClr>
              <a:buSzPct val="68000"/>
              <a:buFont typeface="Wingdings 3"/>
              <a:buChar char="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92E5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No action required</a:t>
            </a:r>
          </a:p>
          <a:p>
            <a:pPr marL="365760" marR="0" lvl="0" indent="-256032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92E50"/>
              </a:buClr>
              <a:buSzPct val="68000"/>
              <a:buFont typeface="Wingdings 3"/>
              <a:buChar char="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92E5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Review, Accept or Reject</a:t>
            </a:r>
          </a:p>
        </p:txBody>
      </p:sp>
      <p:sp>
        <p:nvSpPr>
          <p:cNvPr id="12" name="Content Placeholder 5"/>
          <p:cNvSpPr txBox="1">
            <a:spLocks/>
          </p:cNvSpPr>
          <p:nvPr/>
        </p:nvSpPr>
        <p:spPr>
          <a:xfrm>
            <a:off x="653145" y="2599509"/>
            <a:ext cx="2847703" cy="3050614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365760" marR="0" lvl="0" indent="-256032" algn="ctr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92E50"/>
              </a:buClr>
              <a:buSzPct val="68000"/>
              <a:buFont typeface="Wingdings 3"/>
              <a:buNone/>
              <a:tabLst/>
              <a:defRPr/>
            </a:pPr>
            <a:r>
              <a:rPr kumimoji="0" lang="en-US" sz="2400" b="0" i="0" u="sng" strike="noStrike" kern="1200" cap="none" spc="0" normalizeH="0" baseline="0" noProof="0" dirty="0" smtClean="0">
                <a:ln>
                  <a:noFill/>
                </a:ln>
                <a:solidFill>
                  <a:srgbClr val="092E5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Supplier</a:t>
            </a:r>
          </a:p>
          <a:p>
            <a:pPr marL="365760" marR="0" lvl="0" indent="-256032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92E50"/>
              </a:buClr>
              <a:buSzPct val="68000"/>
              <a:buFont typeface="Wingdings 3"/>
              <a:buChar char="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92E5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Review or Accept</a:t>
            </a:r>
            <a:endParaRPr kumimoji="0" lang="en-US" sz="1600" b="0" i="0" u="none" strike="noStrike" kern="1200" cap="none" spc="0" normalizeH="0" baseline="0" noProof="0" dirty="0" smtClean="0">
              <a:ln>
                <a:noFill/>
              </a:ln>
              <a:solidFill>
                <a:srgbClr val="092E5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65760" marR="0" lvl="0" indent="-256032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92E50"/>
              </a:buClr>
              <a:buSzPct val="68000"/>
              <a:buFont typeface="Wingdings 3"/>
              <a:buChar char="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92E5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Propose change</a:t>
            </a:r>
          </a:p>
        </p:txBody>
      </p:sp>
      <p:cxnSp>
        <p:nvCxnSpPr>
          <p:cNvPr id="13" name="Straight Arrow Connector 12"/>
          <p:cNvCxnSpPr/>
          <p:nvPr/>
        </p:nvCxnSpPr>
        <p:spPr>
          <a:xfrm>
            <a:off x="3520263" y="3528599"/>
            <a:ext cx="877330" cy="1588"/>
          </a:xfrm>
          <a:prstGeom prst="straightConnector1">
            <a:avLst/>
          </a:prstGeom>
          <a:ln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Picture 8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flipH="1">
            <a:off x="1108223" y="3676007"/>
            <a:ext cx="2736056" cy="2700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1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629366" y="3793573"/>
            <a:ext cx="2736056" cy="2700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6" name="Straight Arrow Connector 15"/>
          <p:cNvCxnSpPr/>
          <p:nvPr/>
        </p:nvCxnSpPr>
        <p:spPr>
          <a:xfrm>
            <a:off x="3515909" y="3236859"/>
            <a:ext cx="877330" cy="1588"/>
          </a:xfrm>
          <a:prstGeom prst="straightConnector1">
            <a:avLst/>
          </a:prstGeom>
          <a:ln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2009 Catavolt, Inc. All rights reserved. </a:t>
            </a:r>
            <a:endParaRPr lang="en-US" dirty="0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7F5186-11EA-4A15-90BB-02E9F77F1DCD}" type="slidenum">
              <a:rPr lang="en-US" smtClean="0"/>
              <a:pPr/>
              <a:t>20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Folded Corner 39"/>
          <p:cNvSpPr/>
          <p:nvPr/>
        </p:nvSpPr>
        <p:spPr>
          <a:xfrm>
            <a:off x="5617029" y="1672426"/>
            <a:ext cx="688768" cy="524513"/>
          </a:xfrm>
          <a:prstGeom prst="foldedCorner">
            <a:avLst/>
          </a:prstGeom>
          <a:solidFill>
            <a:schemeClr val="bg1">
              <a:lumMod val="85000"/>
            </a:schemeClr>
          </a:solidFill>
          <a:ln w="9525" cmpd="sng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rIns="0" rtlCol="0" anchor="t" anchorCtr="1"/>
          <a:lstStyle/>
          <a:p>
            <a:pPr algn="ctr"/>
            <a:r>
              <a:rPr lang="en-US" sz="1400" dirty="0" smtClean="0">
                <a:solidFill>
                  <a:schemeClr val="tx1"/>
                </a:solidFill>
              </a:rPr>
              <a:t>Export</a:t>
            </a:r>
          </a:p>
          <a:p>
            <a:pPr algn="ctr"/>
            <a:r>
              <a:rPr lang="en-US" sz="1400" dirty="0" err="1" smtClean="0">
                <a:solidFill>
                  <a:schemeClr val="tx1"/>
                </a:solidFill>
              </a:rPr>
              <a:t>Decl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Shipping</a:t>
            </a:r>
            <a:endParaRPr lang="en-US" dirty="0"/>
          </a:p>
        </p:txBody>
      </p:sp>
      <p:pic>
        <p:nvPicPr>
          <p:cNvPr id="14" name="Picture 8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flipH="1">
            <a:off x="1108223" y="3676007"/>
            <a:ext cx="2736056" cy="2700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" name="Content Placeholder 5"/>
          <p:cNvSpPr txBox="1">
            <a:spLocks/>
          </p:cNvSpPr>
          <p:nvPr/>
        </p:nvSpPr>
        <p:spPr>
          <a:xfrm>
            <a:off x="653145" y="1720759"/>
            <a:ext cx="3348839" cy="20793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365760" marR="0" lvl="0" indent="-256032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92E50"/>
              </a:buClr>
              <a:buSzPct val="68000"/>
              <a:buFont typeface="Wingdings 3"/>
              <a:buChar char="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92E5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Print labels</a:t>
            </a:r>
          </a:p>
          <a:p>
            <a:pPr marL="365760" marR="0" lvl="0" indent="-256032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92E50"/>
              </a:buClr>
              <a:buSzPct val="68000"/>
              <a:buFont typeface="Wingdings 3"/>
              <a:buChar char=""/>
              <a:tabLst/>
              <a:defRPr/>
            </a:pPr>
            <a:endParaRPr lang="en-US" sz="2000" dirty="0" smtClean="0">
              <a:solidFill>
                <a:srgbClr val="092E50"/>
              </a:solidFill>
            </a:endParaRPr>
          </a:p>
          <a:p>
            <a:pPr marL="365760" marR="0" lvl="0" indent="-256032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92E50"/>
              </a:buClr>
              <a:buSzPct val="68000"/>
              <a:buFont typeface="Wingdings 3"/>
              <a:buChar char="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92E5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Upload attachments</a:t>
            </a:r>
          </a:p>
          <a:p>
            <a:pPr marL="365760" marR="0" lvl="0" indent="-256032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92E50"/>
              </a:buClr>
              <a:buSzPct val="68000"/>
              <a:buFont typeface="Wingdings 3"/>
              <a:buChar char=""/>
              <a:tabLst/>
              <a:defRPr/>
            </a:pPr>
            <a:endParaRPr lang="en-US" sz="2000" dirty="0" smtClean="0">
              <a:solidFill>
                <a:srgbClr val="092E50"/>
              </a:solidFill>
            </a:endParaRPr>
          </a:p>
          <a:p>
            <a:pPr marL="365760" marR="0" lvl="0" indent="-256032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92E50"/>
              </a:buClr>
              <a:buSzPct val="68000"/>
              <a:buFont typeface="Wingdings 3"/>
              <a:buChar char="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92E5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Send shipment notice</a:t>
            </a:r>
          </a:p>
        </p:txBody>
      </p:sp>
      <p:pic>
        <p:nvPicPr>
          <p:cNvPr id="2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29478" y="1668638"/>
            <a:ext cx="831824" cy="553873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/>
            <a:tailEnd/>
          </a:ln>
          <a:effectLst/>
        </p:spPr>
      </p:pic>
      <p:sp>
        <p:nvSpPr>
          <p:cNvPr id="34" name="Content Placeholder 5"/>
          <p:cNvSpPr>
            <a:spLocks noGrp="1"/>
          </p:cNvSpPr>
          <p:nvPr>
            <p:ph sz="half" idx="1"/>
          </p:nvPr>
        </p:nvSpPr>
        <p:spPr>
          <a:xfrm>
            <a:off x="5195455" y="2683793"/>
            <a:ext cx="3057896" cy="1306287"/>
          </a:xfrm>
        </p:spPr>
        <p:txBody>
          <a:bodyPr>
            <a:normAutofit/>
          </a:bodyPr>
          <a:lstStyle/>
          <a:p>
            <a:r>
              <a:rPr lang="en-US" sz="2000" dirty="0" smtClean="0"/>
              <a:t>Receive goods via Materials Management</a:t>
            </a:r>
          </a:p>
        </p:txBody>
      </p:sp>
      <p:pic>
        <p:nvPicPr>
          <p:cNvPr id="35" name="Picture 1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flipH="1">
            <a:off x="5174011" y="4004266"/>
            <a:ext cx="2631314" cy="21590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6" name="Content Placeholder 6"/>
          <p:cNvSpPr txBox="1">
            <a:spLocks/>
          </p:cNvSpPr>
          <p:nvPr/>
        </p:nvSpPr>
        <p:spPr>
          <a:xfrm>
            <a:off x="4648200" y="1163782"/>
            <a:ext cx="3581400" cy="534389"/>
          </a:xfrm>
          <a:prstGeom prst="rect">
            <a:avLst/>
          </a:prstGeom>
        </p:spPr>
        <p:txBody>
          <a:bodyPr/>
          <a:lstStyle/>
          <a:p>
            <a:pPr marL="365760" marR="0" lvl="0" indent="-256032" algn="ctr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92E50"/>
              </a:buClr>
              <a:buSzPct val="68000"/>
              <a:buFont typeface="Wingdings 3"/>
              <a:buNone/>
              <a:tabLst/>
              <a:defRPr/>
            </a:pPr>
            <a:r>
              <a:rPr kumimoji="0" lang="en-US" sz="2400" b="0" i="0" u="sng" strike="noStrike" kern="1200" cap="none" spc="0" normalizeH="0" baseline="0" noProof="0" dirty="0" smtClean="0">
                <a:ln>
                  <a:noFill/>
                </a:ln>
                <a:solidFill>
                  <a:srgbClr val="092E5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Receiving</a:t>
            </a:r>
          </a:p>
        </p:txBody>
      </p:sp>
      <p:sp>
        <p:nvSpPr>
          <p:cNvPr id="37" name="Content Placeholder 5"/>
          <p:cNvSpPr txBox="1">
            <a:spLocks/>
          </p:cNvSpPr>
          <p:nvPr/>
        </p:nvSpPr>
        <p:spPr>
          <a:xfrm>
            <a:off x="653145" y="1163782"/>
            <a:ext cx="2847703" cy="534389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365760" marR="0" lvl="0" indent="-256032" algn="ctr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92E50"/>
              </a:buClr>
              <a:buSzPct val="68000"/>
              <a:buFont typeface="Wingdings 3"/>
              <a:buNone/>
              <a:tabLst/>
              <a:defRPr/>
            </a:pPr>
            <a:r>
              <a:rPr kumimoji="0" lang="en-US" sz="2400" b="0" i="0" u="sng" strike="noStrike" kern="1200" cap="none" spc="0" normalizeH="0" baseline="0" noProof="0" dirty="0" smtClean="0">
                <a:ln>
                  <a:noFill/>
                </a:ln>
                <a:solidFill>
                  <a:srgbClr val="092E5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Supplier</a:t>
            </a:r>
          </a:p>
        </p:txBody>
      </p:sp>
      <p:sp>
        <p:nvSpPr>
          <p:cNvPr id="38" name="Folded Corner 37"/>
          <p:cNvSpPr/>
          <p:nvPr/>
        </p:nvSpPr>
        <p:spPr>
          <a:xfrm>
            <a:off x="6365171" y="1852534"/>
            <a:ext cx="1033149" cy="508482"/>
          </a:xfrm>
          <a:prstGeom prst="foldedCorner">
            <a:avLst/>
          </a:prstGeom>
          <a:solidFill>
            <a:schemeClr val="bg2">
              <a:lumMod val="20000"/>
              <a:lumOff val="80000"/>
            </a:schemeClr>
          </a:solidFill>
          <a:ln w="9525" cmpd="sng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rIns="0" rtlCol="0" anchor="t" anchorCtr="1"/>
          <a:lstStyle/>
          <a:p>
            <a:pPr algn="ctr"/>
            <a:r>
              <a:rPr lang="en-US" sz="1400" dirty="0" smtClean="0">
                <a:solidFill>
                  <a:schemeClr val="tx1"/>
                </a:solidFill>
              </a:rPr>
              <a:t>Certificate</a:t>
            </a:r>
          </a:p>
          <a:p>
            <a:pPr algn="ctr"/>
            <a:r>
              <a:rPr lang="en-US" sz="1400" dirty="0" smtClean="0">
                <a:solidFill>
                  <a:schemeClr val="tx1"/>
                </a:solidFill>
              </a:rPr>
              <a:t>of Origin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39" name="Folded Corner 38"/>
          <p:cNvSpPr/>
          <p:nvPr/>
        </p:nvSpPr>
        <p:spPr>
          <a:xfrm>
            <a:off x="7451568" y="2052436"/>
            <a:ext cx="766142" cy="483286"/>
          </a:xfrm>
          <a:prstGeom prst="foldedCorner">
            <a:avLst/>
          </a:prstGeom>
          <a:solidFill>
            <a:schemeClr val="accent1">
              <a:lumMod val="10000"/>
              <a:lumOff val="90000"/>
            </a:schemeClr>
          </a:solidFill>
          <a:ln w="9525" cmpd="sng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t" anchorCtr="1"/>
          <a:lstStyle/>
          <a:p>
            <a:pPr algn="ctr"/>
            <a:r>
              <a:rPr lang="en-US" sz="1400" dirty="0" smtClean="0">
                <a:solidFill>
                  <a:schemeClr val="tx1"/>
                </a:solidFill>
              </a:rPr>
              <a:t>Packing List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2009 Catavolt, Inc. All rights reserved. </a:t>
            </a:r>
            <a:endParaRPr lang="en-US" dirty="0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7F5186-11EA-4A15-90BB-02E9F77F1DCD}" type="slidenum">
              <a:rPr lang="en-US" smtClean="0"/>
              <a:pPr/>
              <a:t>21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457200" y="1311007"/>
            <a:ext cx="4981699" cy="4696285"/>
          </a:xfrm>
        </p:spPr>
        <p:txBody>
          <a:bodyPr/>
          <a:lstStyle/>
          <a:p>
            <a:r>
              <a:rPr lang="en-US" dirty="0" smtClean="0"/>
              <a:t>Bar coded labels with Item and PO…</a:t>
            </a:r>
          </a:p>
          <a:p>
            <a:pPr lvl="1"/>
            <a:r>
              <a:rPr lang="en-US" dirty="0" smtClean="0"/>
              <a:t>Used for receiving and inventory transactions</a:t>
            </a:r>
          </a:p>
          <a:p>
            <a:r>
              <a:rPr lang="en-US" dirty="0" smtClean="0"/>
              <a:t>Integrator transaction program</a:t>
            </a:r>
          </a:p>
          <a:p>
            <a:pPr lvl="1"/>
            <a:r>
              <a:rPr lang="en-US" dirty="0" smtClean="0"/>
              <a:t>Creates PDF, sends to Portal</a:t>
            </a:r>
          </a:p>
          <a:p>
            <a:r>
              <a:rPr lang="en-US" dirty="0" smtClean="0"/>
              <a:t>Prompt on Portal</a:t>
            </a:r>
          </a:p>
          <a:p>
            <a:r>
              <a:rPr lang="en-US" dirty="0" smtClean="0"/>
              <a:t>Supplier can print as many as they need on their local printer</a:t>
            </a:r>
          </a:p>
          <a:p>
            <a:endParaRPr lang="en-US" dirty="0" smtClean="0"/>
          </a:p>
          <a:p>
            <a:endParaRPr lang="en-US" dirty="0" smtClean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2009 Catavolt, Inc. All rights reserved. </a:t>
            </a:r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7F5186-11EA-4A15-90BB-02E9F77F1DCD}" type="slidenum">
              <a:rPr lang="en-US" smtClean="0"/>
              <a:pPr/>
              <a:t>22</a:t>
            </a:fld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Item labels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07035" y="1021276"/>
            <a:ext cx="2915826" cy="46879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8" name="Straight Arrow Connector 37"/>
          <p:cNvCxnSpPr/>
          <p:nvPr/>
        </p:nvCxnSpPr>
        <p:spPr>
          <a:xfrm>
            <a:off x="4714107" y="2118017"/>
            <a:ext cx="358988" cy="1588"/>
          </a:xfrm>
          <a:prstGeom prst="straightConnector1">
            <a:avLst/>
          </a:prstGeom>
          <a:ln w="38100"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Content Placeholder 35"/>
          <p:cNvSpPr>
            <a:spLocks noGrp="1"/>
          </p:cNvSpPr>
          <p:nvPr>
            <p:ph idx="1"/>
          </p:nvPr>
        </p:nvSpPr>
        <p:spPr>
          <a:xfrm>
            <a:off x="457200" y="4080681"/>
            <a:ext cx="8229600" cy="1926611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Supplier can attach shipping documents, import papers, etc.</a:t>
            </a:r>
          </a:p>
          <a:p>
            <a:r>
              <a:rPr lang="en-US" dirty="0" smtClean="0"/>
              <a:t>We attach documents to… </a:t>
            </a:r>
          </a:p>
          <a:p>
            <a:pPr lvl="1"/>
            <a:r>
              <a:rPr lang="en-US" i="1" dirty="0" smtClean="0"/>
              <a:t>Scheduled Receipt </a:t>
            </a:r>
            <a:r>
              <a:rPr lang="en-US" dirty="0" smtClean="0"/>
              <a:t>for buyer viewing convenience</a:t>
            </a:r>
          </a:p>
          <a:p>
            <a:pPr lvl="1"/>
            <a:r>
              <a:rPr lang="en-US" i="1" dirty="0" smtClean="0"/>
              <a:t>Purchase Order</a:t>
            </a:r>
            <a:r>
              <a:rPr lang="en-US" dirty="0" smtClean="0"/>
              <a:t> for history</a:t>
            </a:r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Supplier uploads attachments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436729" y="1596789"/>
            <a:ext cx="1222060" cy="230647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/>
              <a:t>XA</a:t>
            </a:r>
            <a:endParaRPr lang="en-US" sz="3600" dirty="0"/>
          </a:p>
        </p:txBody>
      </p:sp>
      <p:sp>
        <p:nvSpPr>
          <p:cNvPr id="8" name="Rectangle 7"/>
          <p:cNvSpPr/>
          <p:nvPr/>
        </p:nvSpPr>
        <p:spPr>
          <a:xfrm>
            <a:off x="1969633" y="1601791"/>
            <a:ext cx="1515291" cy="1075510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1"/>
          <a:lstStyle/>
          <a:p>
            <a:pPr algn="ctr"/>
            <a:r>
              <a:rPr lang="en-US" sz="1600" dirty="0" smtClean="0"/>
              <a:t>Portal</a:t>
            </a:r>
          </a:p>
          <a:p>
            <a:pPr algn="ctr"/>
            <a:r>
              <a:rPr lang="en-US" sz="1600" dirty="0" smtClean="0"/>
              <a:t>Attachments</a:t>
            </a:r>
            <a:endParaRPr lang="en-US" sz="1600" dirty="0"/>
          </a:p>
        </p:txBody>
      </p:sp>
      <p:sp>
        <p:nvSpPr>
          <p:cNvPr id="11" name="Folded Corner 10"/>
          <p:cNvSpPr/>
          <p:nvPr/>
        </p:nvSpPr>
        <p:spPr>
          <a:xfrm>
            <a:off x="2354046" y="2180912"/>
            <a:ext cx="262570" cy="356562"/>
          </a:xfrm>
          <a:prstGeom prst="foldedCorner">
            <a:avLst>
              <a:gd name="adj" fmla="val 25856"/>
            </a:avLst>
          </a:prstGeom>
          <a:solidFill>
            <a:schemeClr val="accent4">
              <a:lumMod val="75000"/>
            </a:schemeClr>
          </a:solidFill>
          <a:ln w="6350" cmpd="sng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Can 11"/>
          <p:cNvSpPr/>
          <p:nvPr/>
        </p:nvSpPr>
        <p:spPr>
          <a:xfrm>
            <a:off x="2811245" y="2167850"/>
            <a:ext cx="240929" cy="383151"/>
          </a:xfrm>
          <a:prstGeom prst="can">
            <a:avLst/>
          </a:prstGeom>
          <a:solidFill>
            <a:schemeClr val="accent2">
              <a:lumMod val="60000"/>
              <a:lumOff val="40000"/>
            </a:schemeClr>
          </a:solidFill>
          <a:ln w="6350" cmpd="sng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1969633" y="2832364"/>
            <a:ext cx="1515291" cy="1075510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  <a:ln cmpd="sng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1"/>
          <a:lstStyle/>
          <a:p>
            <a:pPr algn="ctr"/>
            <a:r>
              <a:rPr lang="en-US" sz="1600" dirty="0" smtClean="0">
                <a:solidFill>
                  <a:schemeClr val="tx1"/>
                </a:solidFill>
              </a:rPr>
              <a:t>XA</a:t>
            </a:r>
          </a:p>
          <a:p>
            <a:pPr algn="ctr"/>
            <a:r>
              <a:rPr lang="en-US" sz="1600" dirty="0" smtClean="0">
                <a:solidFill>
                  <a:schemeClr val="tx1"/>
                </a:solidFill>
              </a:rPr>
              <a:t>Attachments</a:t>
            </a: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14" name="Folded Corner 13"/>
          <p:cNvSpPr/>
          <p:nvPr/>
        </p:nvSpPr>
        <p:spPr>
          <a:xfrm>
            <a:off x="2342673" y="3411485"/>
            <a:ext cx="262570" cy="356562"/>
          </a:xfrm>
          <a:prstGeom prst="foldedCorner">
            <a:avLst>
              <a:gd name="adj" fmla="val 25856"/>
            </a:avLst>
          </a:prstGeom>
          <a:solidFill>
            <a:srgbClr val="FFC000"/>
          </a:solidFill>
          <a:ln w="6350" cmpd="sng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Can 14"/>
          <p:cNvSpPr/>
          <p:nvPr/>
        </p:nvSpPr>
        <p:spPr>
          <a:xfrm>
            <a:off x="2799872" y="3398423"/>
            <a:ext cx="240929" cy="383151"/>
          </a:xfrm>
          <a:prstGeom prst="can">
            <a:avLst/>
          </a:prstGeom>
          <a:solidFill>
            <a:srgbClr val="92D050"/>
          </a:solidFill>
          <a:ln w="6350" cmpd="sng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Cloud 15"/>
          <p:cNvSpPr/>
          <p:nvPr/>
        </p:nvSpPr>
        <p:spPr>
          <a:xfrm>
            <a:off x="5691116" y="1825626"/>
            <a:ext cx="757309" cy="590550"/>
          </a:xfrm>
          <a:prstGeom prst="cloud">
            <a:avLst/>
          </a:prstGeom>
          <a:solidFill>
            <a:srgbClr val="FFFFFF"/>
          </a:solidFill>
          <a:ln w="28575" cmpd="sng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3978131" y="1920240"/>
            <a:ext cx="703054" cy="440824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  <a:ln cmpd="sng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1"/>
          <a:lstStyle/>
          <a:p>
            <a:pPr algn="ctr"/>
            <a:r>
              <a:rPr lang="en-US" sz="2000" dirty="0" smtClean="0">
                <a:solidFill>
                  <a:schemeClr val="tx1"/>
                </a:solidFill>
              </a:rPr>
              <a:t>FTP</a:t>
            </a:r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23" name="Cube 22"/>
          <p:cNvSpPr/>
          <p:nvPr/>
        </p:nvSpPr>
        <p:spPr>
          <a:xfrm>
            <a:off x="4913194" y="1378429"/>
            <a:ext cx="382137" cy="1856090"/>
          </a:xfrm>
          <a:prstGeom prst="cube">
            <a:avLst>
              <a:gd name="adj" fmla="val 77806"/>
            </a:avLst>
          </a:prstGeom>
          <a:solidFill>
            <a:srgbClr val="FFFFFF"/>
          </a:solidFill>
          <a:ln w="19050" cmpd="sng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l 25"/>
          <p:cNvSpPr/>
          <p:nvPr/>
        </p:nvSpPr>
        <p:spPr>
          <a:xfrm>
            <a:off x="5151545" y="2055459"/>
            <a:ext cx="53898" cy="172690"/>
          </a:xfrm>
          <a:prstGeom prst="ellipse">
            <a:avLst/>
          </a:prstGeom>
          <a:gradFill flip="none" rotWithShape="1">
            <a:gsLst>
              <a:gs pos="39000">
                <a:schemeClr val="bg2">
                  <a:lumMod val="20000"/>
                  <a:lumOff val="80000"/>
                </a:schemeClr>
              </a:gs>
              <a:gs pos="100000">
                <a:schemeClr val="bg1">
                  <a:lumMod val="65000"/>
                </a:schemeClr>
              </a:gs>
              <a:gs pos="100000">
                <a:srgbClr val="FF6600">
                  <a:shade val="100000"/>
                  <a:satMod val="115000"/>
                </a:srgbClr>
              </a:gs>
            </a:gsLst>
            <a:lin ang="11400000" scaled="0"/>
            <a:tileRect/>
          </a:gradFill>
          <a:ln w="19050" cmpd="sng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32"/>
          <p:cNvSpPr/>
          <p:nvPr/>
        </p:nvSpPr>
        <p:spPr>
          <a:xfrm>
            <a:off x="7124129" y="1705969"/>
            <a:ext cx="1201004" cy="893992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  <a:ln cmpd="sng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1"/>
          <a:lstStyle/>
          <a:p>
            <a:pPr algn="ctr"/>
            <a:r>
              <a:rPr lang="en-US" sz="1600" dirty="0" smtClean="0">
                <a:solidFill>
                  <a:schemeClr val="tx1"/>
                </a:solidFill>
              </a:rPr>
              <a:t>User</a:t>
            </a: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34" name="Folded Corner 33"/>
          <p:cNvSpPr/>
          <p:nvPr/>
        </p:nvSpPr>
        <p:spPr>
          <a:xfrm>
            <a:off x="7340025" y="2103572"/>
            <a:ext cx="262570" cy="356562"/>
          </a:xfrm>
          <a:prstGeom prst="foldedCorner">
            <a:avLst>
              <a:gd name="adj" fmla="val 25856"/>
            </a:avLst>
          </a:prstGeom>
          <a:solidFill>
            <a:schemeClr val="accent4">
              <a:lumMod val="75000"/>
            </a:schemeClr>
          </a:solidFill>
          <a:ln w="6350" cmpd="sng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Can 34"/>
          <p:cNvSpPr/>
          <p:nvPr/>
        </p:nvSpPr>
        <p:spPr>
          <a:xfrm>
            <a:off x="7797224" y="2090510"/>
            <a:ext cx="240929" cy="383151"/>
          </a:xfrm>
          <a:prstGeom prst="can">
            <a:avLst/>
          </a:prstGeom>
          <a:solidFill>
            <a:schemeClr val="accent2">
              <a:lumMod val="60000"/>
              <a:lumOff val="40000"/>
            </a:schemeClr>
          </a:solidFill>
          <a:ln w="6350" cmpd="sng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Right Arrow 43"/>
          <p:cNvSpPr/>
          <p:nvPr/>
        </p:nvSpPr>
        <p:spPr>
          <a:xfrm flipH="1">
            <a:off x="5609230" y="2497540"/>
            <a:ext cx="1146412" cy="436728"/>
          </a:xfrm>
          <a:prstGeom prst="rightArrow">
            <a:avLst>
              <a:gd name="adj1" fmla="val 50000"/>
              <a:gd name="adj2" fmla="val 71875"/>
            </a:avLst>
          </a:prstGeom>
          <a:ln cmpd="sng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7" name="Straight Arrow Connector 36"/>
          <p:cNvCxnSpPr/>
          <p:nvPr/>
        </p:nvCxnSpPr>
        <p:spPr>
          <a:xfrm>
            <a:off x="3525162" y="2118017"/>
            <a:ext cx="395790" cy="1588"/>
          </a:xfrm>
          <a:prstGeom prst="straightConnector1">
            <a:avLst/>
          </a:prstGeom>
          <a:ln w="38100"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Oval 38"/>
          <p:cNvSpPr/>
          <p:nvPr/>
        </p:nvSpPr>
        <p:spPr>
          <a:xfrm>
            <a:off x="5151545" y="2003077"/>
            <a:ext cx="49105" cy="213872"/>
          </a:xfrm>
          <a:prstGeom prst="ellipse">
            <a:avLst/>
          </a:prstGeom>
          <a:gradFill flip="none" rotWithShape="1">
            <a:gsLst>
              <a:gs pos="39000">
                <a:schemeClr val="bg2">
                  <a:lumMod val="20000"/>
                  <a:lumOff val="80000"/>
                </a:schemeClr>
              </a:gs>
              <a:gs pos="100000">
                <a:schemeClr val="bg1">
                  <a:lumMod val="65000"/>
                </a:schemeClr>
              </a:gs>
              <a:gs pos="100000">
                <a:srgbClr val="FF6600">
                  <a:shade val="100000"/>
                  <a:satMod val="115000"/>
                </a:srgbClr>
              </a:gs>
            </a:gsLst>
            <a:lin ang="11400000" scaled="0"/>
            <a:tileRect/>
          </a:gradFill>
          <a:ln w="19050" cmpd="sng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1" name="Straight Arrow Connector 40"/>
          <p:cNvCxnSpPr/>
          <p:nvPr/>
        </p:nvCxnSpPr>
        <p:spPr>
          <a:xfrm>
            <a:off x="6485299" y="2118017"/>
            <a:ext cx="493207" cy="1106"/>
          </a:xfrm>
          <a:prstGeom prst="straightConnector1">
            <a:avLst/>
          </a:prstGeom>
          <a:ln w="38100"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/>
          <p:cNvCxnSpPr>
            <a:endCxn id="16" idx="2"/>
          </p:cNvCxnSpPr>
          <p:nvPr/>
        </p:nvCxnSpPr>
        <p:spPr>
          <a:xfrm>
            <a:off x="5157391" y="2118017"/>
            <a:ext cx="536074" cy="2884"/>
          </a:xfrm>
          <a:prstGeom prst="straightConnector1">
            <a:avLst/>
          </a:prstGeom>
          <a:ln w="38100"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Folded Corner 47"/>
          <p:cNvSpPr/>
          <p:nvPr/>
        </p:nvSpPr>
        <p:spPr>
          <a:xfrm>
            <a:off x="3678050" y="2064340"/>
            <a:ext cx="84886" cy="115272"/>
          </a:xfrm>
          <a:prstGeom prst="foldedCorner">
            <a:avLst>
              <a:gd name="adj" fmla="val 25856"/>
            </a:avLst>
          </a:prstGeom>
          <a:solidFill>
            <a:schemeClr val="accent4">
              <a:lumMod val="75000"/>
            </a:schemeClr>
          </a:solidFill>
          <a:ln w="6350" cmpd="sng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Can 48"/>
          <p:cNvSpPr/>
          <p:nvPr/>
        </p:nvSpPr>
        <p:spPr>
          <a:xfrm>
            <a:off x="3791482" y="2060117"/>
            <a:ext cx="77889" cy="123868"/>
          </a:xfrm>
          <a:prstGeom prst="can">
            <a:avLst/>
          </a:prstGeom>
          <a:solidFill>
            <a:schemeClr val="accent2">
              <a:lumMod val="60000"/>
              <a:lumOff val="40000"/>
            </a:schemeClr>
          </a:solidFill>
          <a:ln w="6350" cmpd="sng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Folded Corner 50"/>
          <p:cNvSpPr/>
          <p:nvPr/>
        </p:nvSpPr>
        <p:spPr>
          <a:xfrm>
            <a:off x="5368139" y="2061418"/>
            <a:ext cx="84886" cy="115272"/>
          </a:xfrm>
          <a:prstGeom prst="foldedCorner">
            <a:avLst>
              <a:gd name="adj" fmla="val 25856"/>
            </a:avLst>
          </a:prstGeom>
          <a:solidFill>
            <a:schemeClr val="accent4">
              <a:lumMod val="75000"/>
            </a:schemeClr>
          </a:solidFill>
          <a:ln w="6350" cmpd="sng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Can 51"/>
          <p:cNvSpPr/>
          <p:nvPr/>
        </p:nvSpPr>
        <p:spPr>
          <a:xfrm>
            <a:off x="5481571" y="2057195"/>
            <a:ext cx="77889" cy="123868"/>
          </a:xfrm>
          <a:prstGeom prst="can">
            <a:avLst/>
          </a:prstGeom>
          <a:solidFill>
            <a:schemeClr val="accent2">
              <a:lumMod val="60000"/>
              <a:lumOff val="40000"/>
            </a:schemeClr>
          </a:solidFill>
          <a:ln w="6350" cmpd="sng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Folded Corner 53"/>
          <p:cNvSpPr/>
          <p:nvPr/>
        </p:nvSpPr>
        <p:spPr>
          <a:xfrm>
            <a:off x="6659909" y="2061002"/>
            <a:ext cx="84886" cy="115272"/>
          </a:xfrm>
          <a:prstGeom prst="foldedCorner">
            <a:avLst>
              <a:gd name="adj" fmla="val 25856"/>
            </a:avLst>
          </a:prstGeom>
          <a:solidFill>
            <a:schemeClr val="accent4">
              <a:lumMod val="75000"/>
            </a:schemeClr>
          </a:solidFill>
          <a:ln w="6350" cmpd="sng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Can 54"/>
          <p:cNvSpPr/>
          <p:nvPr/>
        </p:nvSpPr>
        <p:spPr>
          <a:xfrm>
            <a:off x="6773341" y="2056779"/>
            <a:ext cx="77889" cy="123868"/>
          </a:xfrm>
          <a:prstGeom prst="can">
            <a:avLst/>
          </a:prstGeom>
          <a:solidFill>
            <a:schemeClr val="accent2">
              <a:lumMod val="60000"/>
              <a:lumOff val="40000"/>
            </a:schemeClr>
          </a:solidFill>
          <a:ln w="6350" cmpd="sng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Rectangle 57"/>
          <p:cNvSpPr/>
          <p:nvPr/>
        </p:nvSpPr>
        <p:spPr>
          <a:xfrm>
            <a:off x="4686162" y="1506116"/>
            <a:ext cx="928525" cy="584775"/>
          </a:xfrm>
          <a:prstGeom prst="rect">
            <a:avLst/>
          </a:prstGeom>
          <a:noFill/>
          <a:scene3d>
            <a:camera prst="perspectiveContrastingRightFacing" fov="2700000">
              <a:rot lat="1800000" lon="18000000" rev="213211"/>
            </a:camera>
            <a:lightRig rig="threePt" dir="t"/>
          </a:scene3d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16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Fire</a:t>
            </a:r>
          </a:p>
          <a:p>
            <a:pPr algn="ctr"/>
            <a:r>
              <a:rPr lang="en-US" sz="16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wall</a:t>
            </a:r>
            <a:endParaRPr lang="en-US" sz="16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32" name="Footer Placeholder 3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2009 Catavolt, Inc. All rights reserved. </a:t>
            </a:r>
            <a:endParaRPr lang="en-US" dirty="0"/>
          </a:p>
        </p:txBody>
      </p:sp>
      <p:sp>
        <p:nvSpPr>
          <p:cNvPr id="40" name="Slide Number Placeholder 3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7F5186-11EA-4A15-90BB-02E9F77F1DCD}" type="slidenum">
              <a:rPr lang="en-US" smtClean="0"/>
              <a:pPr/>
              <a:t>23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57200" y="1311007"/>
            <a:ext cx="3892731" cy="4696285"/>
          </a:xfrm>
        </p:spPr>
        <p:txBody>
          <a:bodyPr/>
          <a:lstStyle/>
          <a:p>
            <a:r>
              <a:rPr lang="en-US" dirty="0" smtClean="0"/>
              <a:t>Select multiple lines</a:t>
            </a:r>
          </a:p>
          <a:p>
            <a:r>
              <a:rPr lang="en-US" dirty="0" smtClean="0"/>
              <a:t>Fill in quantity shipped per line</a:t>
            </a:r>
          </a:p>
          <a:p>
            <a:r>
              <a:rPr lang="en-US" dirty="0" smtClean="0"/>
              <a:t>If short, add date for rest</a:t>
            </a:r>
          </a:p>
          <a:p>
            <a:pPr lvl="1"/>
            <a:r>
              <a:rPr lang="en-US" dirty="0" smtClean="0"/>
              <a:t>Same as proposing a split quantity</a:t>
            </a:r>
          </a:p>
          <a:p>
            <a:r>
              <a:rPr lang="en-US" dirty="0" smtClean="0"/>
              <a:t>Creates Shipment Notice in Power-Link</a:t>
            </a:r>
          </a:p>
          <a:p>
            <a:pPr lvl="2"/>
            <a:endParaRPr lang="en-US" dirty="0" smtClean="0"/>
          </a:p>
          <a:p>
            <a:pPr lvl="1"/>
            <a:endParaRPr lang="en-US" dirty="0" smtClean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Send shipment notice</a:t>
            </a:r>
            <a:endParaRPr lang="en-US" dirty="0"/>
          </a:p>
        </p:txBody>
      </p:sp>
      <p:pic>
        <p:nvPicPr>
          <p:cNvPr id="1044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76749" y="1336112"/>
            <a:ext cx="4327691" cy="4550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2009 Catavolt, Inc. All rights reserved. 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7F5186-11EA-4A15-90BB-02E9F77F1DCD}" type="slidenum">
              <a:rPr lang="en-US" smtClean="0"/>
              <a:pPr/>
              <a:t>24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659080" y="2578451"/>
            <a:ext cx="8229600" cy="827049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>Supplier Portal </a:t>
            </a:r>
            <a:br>
              <a:rPr lang="en-US" dirty="0" smtClean="0"/>
            </a:br>
            <a:r>
              <a:rPr lang="en-US" dirty="0" smtClean="0"/>
              <a:t>Implementation &amp; Benefits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2009 Catavolt, Inc. All rights reserved.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7F5186-11EA-4A15-90BB-02E9F77F1DCD}" type="slidenum">
              <a:rPr lang="en-US" smtClean="0"/>
              <a:pPr/>
              <a:t>25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Fast start-up</a:t>
            </a:r>
          </a:p>
          <a:p>
            <a:r>
              <a:rPr lang="en-US" dirty="0" smtClean="0"/>
              <a:t>Low cost</a:t>
            </a:r>
          </a:p>
          <a:p>
            <a:r>
              <a:rPr lang="en-US" dirty="0" smtClean="0"/>
              <a:t>Low risk</a:t>
            </a:r>
          </a:p>
          <a:p>
            <a:r>
              <a:rPr lang="en-US" dirty="0" smtClean="0"/>
              <a:t>Low maintenance</a:t>
            </a:r>
          </a:p>
          <a:p>
            <a:pPr lvl="1"/>
            <a:r>
              <a:rPr lang="en-US" dirty="0" smtClean="0"/>
              <a:t>Uses core XA data…no external database</a:t>
            </a:r>
          </a:p>
          <a:p>
            <a:pPr>
              <a:buNone/>
            </a:pPr>
            <a:endParaRPr lang="en-US" i="1" dirty="0" smtClean="0"/>
          </a:p>
          <a:p>
            <a:pPr>
              <a:buNone/>
            </a:pPr>
            <a:r>
              <a:rPr lang="en-US" i="1" dirty="0" smtClean="0"/>
              <a:t>Enterprise Integrator </a:t>
            </a:r>
            <a:r>
              <a:rPr lang="en-US" i="1" smtClean="0"/>
              <a:t>and System-Link </a:t>
            </a:r>
            <a:r>
              <a:rPr lang="en-US" i="1" dirty="0" smtClean="0"/>
              <a:t>provide the foundation, Catavolt technology extends IDF to the web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IDF Design – Built with XA tools for XA Companies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2009 Catavolt, Inc. All rights reserved.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7F5186-11EA-4A15-90BB-02E9F77F1DCD}" type="slidenum">
              <a:rPr lang="en-US" smtClean="0"/>
              <a:pPr/>
              <a:t>26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All internal activities done using same UI</a:t>
            </a:r>
          </a:p>
          <a:p>
            <a:r>
              <a:rPr lang="en-US" smtClean="0"/>
              <a:t>User actions on normal menus </a:t>
            </a:r>
          </a:p>
          <a:p>
            <a:r>
              <a:rPr lang="en-US" smtClean="0"/>
              <a:t>Supplier comments appear on card</a:t>
            </a:r>
          </a:p>
          <a:p>
            <a:r>
              <a:rPr lang="en-US" smtClean="0"/>
              <a:t>Attachments appear in normal place</a:t>
            </a:r>
          </a:p>
          <a:p>
            <a:endParaRPr lang="en-US" smtClean="0"/>
          </a:p>
          <a:p>
            <a:pPr>
              <a:buNone/>
            </a:pPr>
            <a:r>
              <a:rPr lang="en-US" i="1" smtClean="0"/>
              <a:t>	The Portal looks and acts like part of XA</a:t>
            </a:r>
            <a:endParaRPr lang="en-US" i="1" dirty="0" smtClean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mtClean="0"/>
              <a:t>Integrated for Buyers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2009 Catavolt, Inc. All rights reserved. 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7F5186-11EA-4A15-90BB-02E9F77F1DCD}" type="slidenum">
              <a:rPr lang="en-US" smtClean="0"/>
              <a:pPr/>
              <a:t>27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Installation (3 days)</a:t>
            </a:r>
          </a:p>
          <a:p>
            <a:pPr lvl="1"/>
            <a:r>
              <a:rPr lang="en-US" smtClean="0"/>
              <a:t>Import Integrator objects &amp; host code</a:t>
            </a:r>
          </a:p>
          <a:p>
            <a:pPr lvl="1"/>
            <a:r>
              <a:rPr lang="en-US" smtClean="0"/>
              <a:t>Configure System-Link server and Portal</a:t>
            </a:r>
          </a:p>
          <a:p>
            <a:pPr lvl="1"/>
            <a:r>
              <a:rPr lang="en-US" smtClean="0"/>
              <a:t>Tailor links for e-mail and attachments</a:t>
            </a:r>
          </a:p>
          <a:p>
            <a:r>
              <a:rPr lang="en-US" smtClean="0"/>
              <a:t>Buyer-side setup (1 day)</a:t>
            </a:r>
          </a:p>
          <a:p>
            <a:pPr lvl="1"/>
            <a:r>
              <a:rPr lang="en-US" smtClean="0"/>
              <a:t>PO’s (assume PM/OBPM used today)</a:t>
            </a:r>
          </a:p>
          <a:p>
            <a:pPr lvl="1"/>
            <a:r>
              <a:rPr lang="en-US" smtClean="0"/>
              <a:t>Planned Orders (assume MRP/AVP used today)</a:t>
            </a:r>
          </a:p>
          <a:p>
            <a:r>
              <a:rPr lang="en-US" smtClean="0"/>
              <a:t>Supplier-side setup (2 days)</a:t>
            </a:r>
          </a:p>
          <a:p>
            <a:pPr lvl="1"/>
            <a:r>
              <a:rPr lang="en-US" smtClean="0"/>
              <a:t>Train customer to administer suppliers</a:t>
            </a:r>
          </a:p>
          <a:p>
            <a:pPr lvl="1"/>
            <a:r>
              <a:rPr lang="en-US" smtClean="0"/>
              <a:t>Review and tailor tools for training suppliers</a:t>
            </a:r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Implementation Estimate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657600" y="5636526"/>
            <a:ext cx="4776717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u="sng" dirty="0" smtClean="0"/>
              <a:t>Not included</a:t>
            </a:r>
            <a:r>
              <a:rPr lang="en-US" dirty="0" smtClean="0"/>
              <a:t>: User exit code changes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2009 Catavolt, Inc. All rights reserved. 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7F5186-11EA-4A15-90BB-02E9F77F1DCD}" type="slidenum">
              <a:rPr lang="en-US" smtClean="0"/>
              <a:pPr/>
              <a:t>28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199" y="1187533"/>
            <a:ext cx="8247413" cy="481976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Software As A Service (</a:t>
            </a:r>
            <a:r>
              <a:rPr lang="en-US" dirty="0" err="1" smtClean="0"/>
              <a:t>SaaS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Low monthly expense for full access to Supplier Portal functionality</a:t>
            </a:r>
          </a:p>
          <a:p>
            <a:pPr lvl="1"/>
            <a:r>
              <a:rPr lang="en-US" dirty="0" smtClean="0"/>
              <a:t>No capital expenditure! </a:t>
            </a:r>
            <a:r>
              <a:rPr lang="en-US" dirty="0" smtClean="0"/>
              <a:t> </a:t>
            </a:r>
            <a:r>
              <a:rPr lang="en-US" dirty="0" smtClean="0"/>
              <a:t>No annual fees!  All in monthly fee!</a:t>
            </a:r>
          </a:p>
          <a:p>
            <a:pPr lvl="1"/>
            <a:r>
              <a:rPr lang="en-US" dirty="0" smtClean="0"/>
              <a:t>Monthly cost dependent on number of XA Users</a:t>
            </a:r>
          </a:p>
          <a:p>
            <a:pPr lvl="2"/>
            <a:r>
              <a:rPr lang="en-US" dirty="0" smtClean="0"/>
              <a:t>License gives unlimited Suppliers!</a:t>
            </a:r>
            <a:endParaRPr lang="en-US" dirty="0" smtClean="0"/>
          </a:p>
          <a:p>
            <a:pPr lvl="2"/>
            <a:r>
              <a:rPr lang="en-US" dirty="0" smtClean="0"/>
              <a:t>Implementation </a:t>
            </a:r>
            <a:r>
              <a:rPr lang="en-US" dirty="0" smtClean="0"/>
              <a:t>costs (6 days) separate from </a:t>
            </a:r>
            <a:r>
              <a:rPr lang="en-US" dirty="0" err="1" smtClean="0"/>
              <a:t>SaaS</a:t>
            </a:r>
            <a:r>
              <a:rPr lang="en-US" dirty="0" smtClean="0"/>
              <a:t> </a:t>
            </a:r>
            <a:r>
              <a:rPr lang="en-US" dirty="0" smtClean="0"/>
              <a:t>cost</a:t>
            </a:r>
          </a:p>
          <a:p>
            <a:pPr lvl="2">
              <a:buNone/>
            </a:pPr>
            <a:endParaRPr lang="en-US" dirty="0" smtClean="0"/>
          </a:p>
          <a:p>
            <a:pPr lvl="2" algn="ctr">
              <a:buNone/>
            </a:pPr>
            <a:r>
              <a:rPr lang="en-US" dirty="0" smtClean="0"/>
              <a:t>For pricing details contact:</a:t>
            </a:r>
          </a:p>
          <a:p>
            <a:pPr lvl="2" algn="ctr">
              <a:buNone/>
            </a:pPr>
            <a:r>
              <a:rPr lang="en-US" dirty="0" smtClean="0"/>
              <a:t>Ben McCormick</a:t>
            </a:r>
          </a:p>
          <a:p>
            <a:pPr lvl="2" algn="ctr">
              <a:buNone/>
            </a:pPr>
            <a:r>
              <a:rPr lang="en-US" dirty="0" smtClean="0">
                <a:hlinkClick r:id="rId2"/>
              </a:rPr>
              <a:t>ben.mccormick@cistech.net</a:t>
            </a:r>
            <a:endParaRPr lang="en-US" dirty="0" smtClean="0"/>
          </a:p>
          <a:p>
            <a:pPr lvl="2" algn="ctr">
              <a:buNone/>
            </a:pPr>
            <a:r>
              <a:rPr lang="en-US" dirty="0" smtClean="0"/>
              <a:t>704 814-0016 or 704 301-8418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2009 Catavolt, Inc. All rights reserved.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7F5186-11EA-4A15-90BB-02E9F77F1DCD}" type="slidenum">
              <a:rPr lang="en-US" smtClean="0"/>
              <a:pPr/>
              <a:t>29</a:t>
            </a:fld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Supplier Portal Pricing	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Higher production costs</a:t>
            </a:r>
          </a:p>
          <a:p>
            <a:pPr lvl="1"/>
            <a:r>
              <a:rPr lang="en-US" dirty="0" smtClean="0"/>
              <a:t>Extra inventory to buffer unreliable suppliers and communication failures</a:t>
            </a:r>
          </a:p>
          <a:p>
            <a:pPr lvl="1"/>
            <a:r>
              <a:rPr lang="en-US" dirty="0" smtClean="0"/>
              <a:t>Production delays or shutdowns due to </a:t>
            </a:r>
            <a:r>
              <a:rPr lang="en-US" dirty="0" err="1" smtClean="0"/>
              <a:t>stockouts</a:t>
            </a:r>
            <a:endParaRPr lang="en-US" dirty="0" smtClean="0"/>
          </a:p>
          <a:p>
            <a:pPr lvl="1"/>
            <a:r>
              <a:rPr lang="en-US" dirty="0" smtClean="0"/>
              <a:t>Expedited shipping</a:t>
            </a:r>
          </a:p>
          <a:p>
            <a:r>
              <a:rPr lang="en-US" dirty="0" smtClean="0"/>
              <a:t>Higher cost of quality</a:t>
            </a:r>
          </a:p>
          <a:p>
            <a:pPr lvl="1"/>
            <a:r>
              <a:rPr lang="en-US" dirty="0" smtClean="0"/>
              <a:t>Out-of-date specs and requirements</a:t>
            </a:r>
          </a:p>
          <a:p>
            <a:r>
              <a:rPr lang="en-US" dirty="0" smtClean="0"/>
              <a:t>Higher staff costs</a:t>
            </a:r>
          </a:p>
          <a:p>
            <a:pPr lvl="1"/>
            <a:r>
              <a:rPr lang="en-US" dirty="0" smtClean="0"/>
              <a:t>Buyer resource spent administering paperwork, following up, calling suppliers, updating spreadsheets…</a:t>
            </a:r>
          </a:p>
          <a:p>
            <a:r>
              <a:rPr lang="en-US" dirty="0" smtClean="0"/>
              <a:t>Higher materials costs</a:t>
            </a:r>
          </a:p>
          <a:p>
            <a:pPr lvl="1"/>
            <a:r>
              <a:rPr lang="en-US" dirty="0" smtClean="0"/>
              <a:t>Time spent doing admin functions should instead be used to negotiate materials pricing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it’s a problem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2009 Catavolt, Inc. All rights reserved.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7F5186-11EA-4A15-90BB-02E9F77F1DCD}" type="slidenum">
              <a:rPr lang="en-US" smtClean="0"/>
              <a:pPr/>
              <a:t>3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Improved relationship with suppliers helps manage costs down</a:t>
            </a:r>
          </a:p>
          <a:p>
            <a:r>
              <a:rPr lang="en-US" dirty="0" smtClean="0"/>
              <a:t>Reduce inventory investment</a:t>
            </a:r>
          </a:p>
          <a:p>
            <a:r>
              <a:rPr lang="en-US" dirty="0" smtClean="0"/>
              <a:t>Reduce plant downtime caused by </a:t>
            </a:r>
            <a:r>
              <a:rPr lang="en-US" dirty="0" err="1" smtClean="0"/>
              <a:t>stockouts</a:t>
            </a:r>
            <a:endParaRPr lang="en-US" dirty="0" smtClean="0"/>
          </a:p>
          <a:p>
            <a:r>
              <a:rPr lang="en-US" dirty="0" smtClean="0"/>
              <a:t>Reduce costs by improving efficiency of procurement team</a:t>
            </a:r>
          </a:p>
          <a:p>
            <a:r>
              <a:rPr lang="en-US" dirty="0" smtClean="0"/>
              <a:t>Reduce materials costs with increased focus on negotiation</a:t>
            </a:r>
          </a:p>
          <a:p>
            <a:r>
              <a:rPr lang="en-US" dirty="0" smtClean="0"/>
              <a:t>Improve decision making with visibility of supply chain</a:t>
            </a:r>
          </a:p>
          <a:p>
            <a:r>
              <a:rPr lang="en-US" dirty="0" smtClean="0"/>
              <a:t>Improve receiving process via ASN’s</a:t>
            </a:r>
          </a:p>
        </p:txBody>
      </p:sp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Benefits Summary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2009 Catavolt, Inc. All rights reserved.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7F5186-11EA-4A15-90BB-02E9F77F1DCD}" type="slidenum">
              <a:rPr lang="en-US" smtClean="0"/>
              <a:pPr/>
              <a:t>30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2057400"/>
            <a:ext cx="8229600" cy="990600"/>
          </a:xfrm>
        </p:spPr>
        <p:txBody>
          <a:bodyPr>
            <a:normAutofit fontScale="90000"/>
          </a:bodyPr>
          <a:lstStyle/>
          <a:p>
            <a:pPr algn="ctr"/>
            <a:r>
              <a:rPr lang="en-US" sz="6000" dirty="0" smtClean="0"/>
              <a:t>Q&amp;A</a:t>
            </a:r>
          </a:p>
        </p:txBody>
      </p:sp>
      <p:sp>
        <p:nvSpPr>
          <p:cNvPr id="4" name="Subtitle 6"/>
          <p:cNvSpPr txBox="1">
            <a:spLocks/>
          </p:cNvSpPr>
          <p:nvPr/>
        </p:nvSpPr>
        <p:spPr>
          <a:xfrm>
            <a:off x="2705100" y="3714749"/>
            <a:ext cx="3276600" cy="1096561"/>
          </a:xfrm>
          <a:prstGeom prst="rect">
            <a:avLst/>
          </a:prstGeom>
        </p:spPr>
        <p:txBody>
          <a:bodyPr vert="horz">
            <a:noAutofit/>
          </a:bodyPr>
          <a:lstStyle/>
          <a:p>
            <a:pPr marL="365760" marR="0" lvl="0" indent="-256032" algn="ctr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92E50"/>
              </a:buClr>
              <a:buSzPct val="68000"/>
              <a:tabLst/>
              <a:defRPr/>
            </a:pP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92E5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Phil Joseph</a:t>
            </a:r>
          </a:p>
          <a:p>
            <a:pPr marL="365760" marR="0" lvl="0" indent="-256032" algn="ctr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92E50"/>
              </a:buClr>
              <a:buSzPct val="68000"/>
              <a:tabLst/>
              <a:defRPr/>
            </a:pPr>
            <a:r>
              <a:rPr lang="en-US" sz="1400" dirty="0" smtClean="0">
                <a:solidFill>
                  <a:srgbClr val="092E50"/>
                </a:solidFill>
              </a:rPr>
              <a:t>phil.joseph@catavolt.com</a:t>
            </a:r>
            <a:endParaRPr kumimoji="0" lang="en-US" sz="1400" b="0" i="0" u="none" strike="noStrike" kern="1200" cap="none" spc="0" normalizeH="0" baseline="0" noProof="0" dirty="0" smtClean="0">
              <a:ln>
                <a:noFill/>
              </a:ln>
              <a:solidFill>
                <a:srgbClr val="092E5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65760" marR="0" lvl="0" indent="-256032" algn="ctr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92E50"/>
              </a:buClr>
              <a:buSzPct val="68000"/>
              <a:tabLst/>
              <a:defRPr/>
            </a:pP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92E5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678 916 3868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092E5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2009 Catavolt, Inc. All rights reserved.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7F5186-11EA-4A15-90BB-02E9F77F1DCD}" type="slidenum">
              <a:rPr lang="en-US" smtClean="0"/>
              <a:pPr/>
              <a:t>31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i="1" u="sng" dirty="0" smtClean="0"/>
              <a:t>For the supplier</a:t>
            </a:r>
            <a:r>
              <a:rPr lang="en-US" dirty="0" smtClean="0"/>
              <a:t>…</a:t>
            </a:r>
          </a:p>
          <a:p>
            <a:r>
              <a:rPr lang="en-US" dirty="0" smtClean="0"/>
              <a:t>Notification that we placed an order</a:t>
            </a:r>
          </a:p>
          <a:p>
            <a:r>
              <a:rPr lang="en-US" dirty="0" smtClean="0"/>
              <a:t>Online access to real time order list</a:t>
            </a:r>
          </a:p>
          <a:p>
            <a:r>
              <a:rPr lang="en-US" dirty="0" smtClean="0"/>
              <a:t>One-click acknowledgment</a:t>
            </a:r>
          </a:p>
          <a:p>
            <a:r>
              <a:rPr lang="en-US" dirty="0" smtClean="0"/>
              <a:t>Easy notification of shipment</a:t>
            </a:r>
          </a:p>
          <a:p>
            <a:pPr>
              <a:buNone/>
            </a:pPr>
            <a:r>
              <a:rPr lang="en-US" i="1" u="sng" dirty="0" smtClean="0"/>
              <a:t>For the buyer</a:t>
            </a:r>
            <a:r>
              <a:rPr lang="en-US" dirty="0" smtClean="0"/>
              <a:t>…</a:t>
            </a:r>
          </a:p>
          <a:p>
            <a:r>
              <a:rPr lang="en-US" dirty="0" smtClean="0"/>
              <a:t>Prompt, two-way communication</a:t>
            </a:r>
          </a:p>
          <a:p>
            <a:r>
              <a:rPr lang="en-US" dirty="0" smtClean="0"/>
              <a:t>Instant visibility of supplier commitments</a:t>
            </a:r>
          </a:p>
          <a:p>
            <a:r>
              <a:rPr lang="en-US" dirty="0" smtClean="0"/>
              <a:t>Instant visibility of shipments</a:t>
            </a:r>
          </a:p>
          <a:p>
            <a:r>
              <a:rPr lang="en-US" dirty="0" smtClean="0"/>
              <a:t>All integrated into Power-Link</a:t>
            </a:r>
          </a:p>
          <a:p>
            <a:endParaRPr lang="en-US" dirty="0" smtClean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Our Solution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2009 Catavolt, Inc. All rights reserved. 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7F5186-11EA-4A15-90BB-02E9F77F1DCD}" type="slidenum">
              <a:rPr lang="en-US" smtClean="0"/>
              <a:pPr/>
              <a:t>4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Footer Placeholder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2009 Catavolt, Inc. All rights reserved. </a:t>
            </a:r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The Conversation</a:t>
            </a:r>
            <a:endParaRPr lang="en-US" dirty="0"/>
          </a:p>
        </p:txBody>
      </p:sp>
      <p:pic>
        <p:nvPicPr>
          <p:cNvPr id="12" name="Picture 8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721613" y="2006961"/>
            <a:ext cx="1973824" cy="19480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1" name="Picture 1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flipH="1">
            <a:off x="170025" y="2006930"/>
            <a:ext cx="1973824" cy="19480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" name="TextBox 24"/>
          <p:cNvSpPr txBox="1"/>
          <p:nvPr/>
        </p:nvSpPr>
        <p:spPr>
          <a:xfrm>
            <a:off x="0" y="3995489"/>
            <a:ext cx="22468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65760" indent="-256032" algn="ctr">
              <a:spcBef>
                <a:spcPts val="400"/>
              </a:spcBef>
              <a:buClr>
                <a:srgbClr val="092E50"/>
              </a:buClr>
              <a:buSzPct val="68000"/>
              <a:defRPr/>
            </a:pPr>
            <a:r>
              <a:rPr lang="en-US" sz="2400" u="sng" dirty="0" smtClean="0">
                <a:solidFill>
                  <a:srgbClr val="092E50"/>
                </a:solidFill>
              </a:rPr>
              <a:t>Customer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6611073" y="3861373"/>
            <a:ext cx="22468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65760" indent="-256032" algn="ctr">
              <a:spcBef>
                <a:spcPts val="400"/>
              </a:spcBef>
              <a:buClr>
                <a:srgbClr val="092E50"/>
              </a:buClr>
              <a:buSzPct val="68000"/>
              <a:defRPr/>
            </a:pPr>
            <a:r>
              <a:rPr lang="en-US" sz="2400" u="sng" dirty="0" smtClean="0">
                <a:solidFill>
                  <a:srgbClr val="092E50"/>
                </a:solidFill>
              </a:rPr>
              <a:t>Supplier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2328673" y="1708365"/>
            <a:ext cx="159715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65760" indent="-256032">
              <a:spcBef>
                <a:spcPts val="400"/>
              </a:spcBef>
              <a:buClr>
                <a:srgbClr val="092E50"/>
              </a:buClr>
              <a:buSzPct val="68000"/>
              <a:defRPr/>
            </a:pPr>
            <a:r>
              <a:rPr lang="en-US" sz="2000" dirty="0" smtClean="0">
                <a:solidFill>
                  <a:srgbClr val="092E50"/>
                </a:solidFill>
              </a:rPr>
              <a:t>Create PO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4724877" y="1420365"/>
            <a:ext cx="152961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19063" indent="-9525">
              <a:spcBef>
                <a:spcPts val="400"/>
              </a:spcBef>
              <a:buClr>
                <a:srgbClr val="092E50"/>
              </a:buClr>
              <a:buSzPct val="68000"/>
              <a:defRPr/>
            </a:pPr>
            <a:r>
              <a:rPr lang="en-US" sz="2000" dirty="0" smtClean="0">
                <a:solidFill>
                  <a:srgbClr val="092E50"/>
                </a:solidFill>
              </a:rPr>
              <a:t>Accept or propose change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4728756" y="4060685"/>
            <a:ext cx="93419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65760" indent="-256032">
              <a:spcBef>
                <a:spcPts val="400"/>
              </a:spcBef>
              <a:buClr>
                <a:srgbClr val="092E50"/>
              </a:buClr>
              <a:buSzPct val="68000"/>
              <a:defRPr/>
            </a:pPr>
            <a:r>
              <a:rPr lang="en-US" sz="2000" dirty="0" smtClean="0">
                <a:solidFill>
                  <a:srgbClr val="092E50"/>
                </a:solidFill>
              </a:rPr>
              <a:t>Ship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2629435" y="4060685"/>
            <a:ext cx="132805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65760" indent="-256032">
              <a:spcBef>
                <a:spcPts val="400"/>
              </a:spcBef>
              <a:buClr>
                <a:srgbClr val="092E50"/>
              </a:buClr>
              <a:buSzPct val="68000"/>
              <a:defRPr/>
            </a:pPr>
            <a:r>
              <a:rPr lang="en-US" sz="2000" dirty="0" smtClean="0">
                <a:solidFill>
                  <a:srgbClr val="092E50"/>
                </a:solidFill>
              </a:rPr>
              <a:t>Receive</a:t>
            </a:r>
          </a:p>
        </p:txBody>
      </p:sp>
      <p:sp>
        <p:nvSpPr>
          <p:cNvPr id="27" name="Right Arrow 26"/>
          <p:cNvSpPr/>
          <p:nvPr/>
        </p:nvSpPr>
        <p:spPr>
          <a:xfrm>
            <a:off x="4031054" y="1748103"/>
            <a:ext cx="605642" cy="320634"/>
          </a:xfrm>
          <a:prstGeom prst="rightArrow">
            <a:avLst>
              <a:gd name="adj1" fmla="val 50000"/>
              <a:gd name="adj2" fmla="val 61614"/>
            </a:avLst>
          </a:prstGeom>
          <a:ln cmpd="sng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ight Arrow 27"/>
          <p:cNvSpPr/>
          <p:nvPr/>
        </p:nvSpPr>
        <p:spPr>
          <a:xfrm flipH="1">
            <a:off x="4031054" y="4100423"/>
            <a:ext cx="605642" cy="320634"/>
          </a:xfrm>
          <a:prstGeom prst="rightArrow">
            <a:avLst>
              <a:gd name="adj1" fmla="val 50000"/>
              <a:gd name="adj2" fmla="val 61614"/>
            </a:avLst>
          </a:prstGeom>
          <a:ln cmpd="sng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7" name="Group 56"/>
          <p:cNvGrpSpPr/>
          <p:nvPr/>
        </p:nvGrpSpPr>
        <p:grpSpPr>
          <a:xfrm>
            <a:off x="2638425" y="2700338"/>
            <a:ext cx="3390900" cy="345280"/>
            <a:chOff x="2638425" y="2700338"/>
            <a:chExt cx="3390900" cy="345280"/>
          </a:xfrm>
        </p:grpSpPr>
        <p:sp>
          <p:nvSpPr>
            <p:cNvPr id="35" name="Left-Right Arrow 34"/>
            <p:cNvSpPr/>
            <p:nvPr/>
          </p:nvSpPr>
          <p:spPr>
            <a:xfrm>
              <a:off x="2638425" y="2702664"/>
              <a:ext cx="3390900" cy="329726"/>
            </a:xfrm>
            <a:prstGeom prst="leftRightArrow">
              <a:avLst>
                <a:gd name="adj1" fmla="val 54949"/>
                <a:gd name="adj2" fmla="val 58666"/>
              </a:avLst>
            </a:prstGeom>
            <a:ln cmpd="sng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3638550" y="2700338"/>
              <a:ext cx="1390650" cy="34528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txBody>
            <a:bodyPr wrap="none" lIns="0" tIns="0" rIns="0" bIns="0" rtlCol="0" anchor="ctr" anchorCtr="0">
              <a:noAutofit/>
            </a:bodyPr>
            <a:lstStyle/>
            <a:p>
              <a:pPr algn="ctr">
                <a:spcBef>
                  <a:spcPts val="400"/>
                </a:spcBef>
                <a:buClr>
                  <a:srgbClr val="092E50"/>
                </a:buClr>
                <a:buSzPct val="68000"/>
                <a:defRPr/>
              </a:pPr>
              <a:r>
                <a:rPr lang="en-US" dirty="0" smtClean="0">
                  <a:solidFill>
                    <a:srgbClr val="092E50"/>
                  </a:solidFill>
                </a:rPr>
                <a:t>Negotiate</a:t>
              </a:r>
            </a:p>
          </p:txBody>
        </p:sp>
        <p:cxnSp>
          <p:nvCxnSpPr>
            <p:cNvPr id="38" name="Straight Connector 37"/>
            <p:cNvCxnSpPr/>
            <p:nvPr/>
          </p:nvCxnSpPr>
          <p:spPr>
            <a:xfrm rot="10800000" flipH="1">
              <a:off x="3638550" y="2751547"/>
              <a:ext cx="1390650" cy="0"/>
            </a:xfrm>
            <a:prstGeom prst="line">
              <a:avLst/>
            </a:prstGeom>
            <a:ln w="6350" cmpd="sng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40" name="Straight Connector 39"/>
            <p:cNvCxnSpPr/>
            <p:nvPr/>
          </p:nvCxnSpPr>
          <p:spPr>
            <a:xfrm rot="10800000" flipH="1">
              <a:off x="3638550" y="2980139"/>
              <a:ext cx="1390650" cy="0"/>
            </a:xfrm>
            <a:prstGeom prst="line">
              <a:avLst/>
            </a:prstGeom>
            <a:ln w="6350" cmpd="sng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</p:grpSp>
      <p:sp>
        <p:nvSpPr>
          <p:cNvPr id="41" name="TextBox 40"/>
          <p:cNvSpPr txBox="1"/>
          <p:nvPr/>
        </p:nvSpPr>
        <p:spPr>
          <a:xfrm>
            <a:off x="2529841" y="3110445"/>
            <a:ext cx="135331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65760" indent="-256032" algn="ctr">
              <a:spcBef>
                <a:spcPts val="400"/>
              </a:spcBef>
              <a:buClr>
                <a:srgbClr val="092E50"/>
              </a:buClr>
              <a:buSzPct val="68000"/>
              <a:defRPr/>
            </a:pPr>
            <a:r>
              <a:rPr lang="en-US" sz="2000" dirty="0" smtClean="0">
                <a:solidFill>
                  <a:srgbClr val="092E50"/>
                </a:solidFill>
              </a:rPr>
              <a:t>(Accept)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4706113" y="3110445"/>
            <a:ext cx="135331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65760" indent="-256032" algn="ctr">
              <a:spcBef>
                <a:spcPts val="400"/>
              </a:spcBef>
              <a:buClr>
                <a:srgbClr val="092E50"/>
              </a:buClr>
              <a:buSzPct val="68000"/>
              <a:defRPr/>
            </a:pPr>
            <a:r>
              <a:rPr lang="en-US" sz="2000" dirty="0" smtClean="0">
                <a:solidFill>
                  <a:srgbClr val="092E50"/>
                </a:solidFill>
              </a:rPr>
              <a:t>(Accept)</a:t>
            </a:r>
          </a:p>
        </p:txBody>
      </p:sp>
      <p:grpSp>
        <p:nvGrpSpPr>
          <p:cNvPr id="64" name="Group 63"/>
          <p:cNvGrpSpPr/>
          <p:nvPr/>
        </p:nvGrpSpPr>
        <p:grpSpPr>
          <a:xfrm>
            <a:off x="2383536" y="1243584"/>
            <a:ext cx="3895344" cy="3694176"/>
            <a:chOff x="2432304" y="1243584"/>
            <a:chExt cx="4401312" cy="3694176"/>
          </a:xfrm>
        </p:grpSpPr>
        <p:grpSp>
          <p:nvGrpSpPr>
            <p:cNvPr id="61" name="Group 60"/>
            <p:cNvGrpSpPr/>
            <p:nvPr/>
          </p:nvGrpSpPr>
          <p:grpSpPr>
            <a:xfrm>
              <a:off x="2432304" y="2426208"/>
              <a:ext cx="4401312" cy="1298448"/>
              <a:chOff x="2414016" y="2426208"/>
              <a:chExt cx="4401312" cy="1298448"/>
            </a:xfrm>
          </p:grpSpPr>
          <p:cxnSp>
            <p:nvCxnSpPr>
              <p:cNvPr id="51" name="Straight Connector 50"/>
              <p:cNvCxnSpPr/>
              <p:nvPr/>
            </p:nvCxnSpPr>
            <p:spPr>
              <a:xfrm>
                <a:off x="2414016" y="3724656"/>
                <a:ext cx="4401312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6" name="Straight Connector 55"/>
              <p:cNvCxnSpPr/>
              <p:nvPr/>
            </p:nvCxnSpPr>
            <p:spPr>
              <a:xfrm>
                <a:off x="2414016" y="2426208"/>
                <a:ext cx="4401312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58" name="Straight Connector 57"/>
            <p:cNvCxnSpPr/>
            <p:nvPr/>
          </p:nvCxnSpPr>
          <p:spPr>
            <a:xfrm rot="5400000" flipH="1" flipV="1">
              <a:off x="585216" y="3090672"/>
              <a:ext cx="3694176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/>
            <p:cNvCxnSpPr/>
            <p:nvPr/>
          </p:nvCxnSpPr>
          <p:spPr>
            <a:xfrm rot="5400000" flipH="1" flipV="1">
              <a:off x="4986528" y="3090672"/>
              <a:ext cx="3694176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4" name="Slide Number Placeholder 3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7F5186-11EA-4A15-90BB-02E9F77F1DCD}" type="slidenum">
              <a:rPr lang="en-US" smtClean="0"/>
              <a:pPr/>
              <a:t>5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Simple scenario</a:t>
            </a:r>
            <a:endParaRPr lang="en-US" dirty="0"/>
          </a:p>
        </p:txBody>
      </p:sp>
      <p:cxnSp>
        <p:nvCxnSpPr>
          <p:cNvPr id="10" name="Straight Arrow Connector 9"/>
          <p:cNvCxnSpPr/>
          <p:nvPr/>
        </p:nvCxnSpPr>
        <p:spPr>
          <a:xfrm>
            <a:off x="3478655" y="2106596"/>
            <a:ext cx="877330" cy="1588"/>
          </a:xfrm>
          <a:prstGeom prst="straightConnector1">
            <a:avLst/>
          </a:prstGeom>
          <a:ln>
            <a:headEnd type="triangle" w="lg" len="lg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8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609069" y="3453938"/>
            <a:ext cx="2736056" cy="2700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1" name="Picture 1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flipH="1">
            <a:off x="1141584" y="3453938"/>
            <a:ext cx="2736056" cy="2700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Content Placeholder 5"/>
          <p:cNvSpPr txBox="1">
            <a:spLocks/>
          </p:cNvSpPr>
          <p:nvPr/>
        </p:nvSpPr>
        <p:spPr>
          <a:xfrm>
            <a:off x="959556" y="1124160"/>
            <a:ext cx="2531789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365760" marR="0" lvl="0" indent="-256032" algn="ctr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92E50"/>
              </a:buClr>
              <a:buSzPct val="68000"/>
              <a:buFont typeface="Wingdings 3"/>
              <a:buNone/>
              <a:tabLst/>
              <a:defRPr/>
            </a:pPr>
            <a:r>
              <a:rPr kumimoji="0" lang="en-US" sz="2400" b="0" i="0" u="sng" strike="noStrike" kern="1200" cap="none" spc="0" normalizeH="0" baseline="0" noProof="0" dirty="0" smtClean="0">
                <a:ln>
                  <a:noFill/>
                </a:ln>
                <a:solidFill>
                  <a:srgbClr val="092E5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Buyer</a:t>
            </a:r>
            <a:endParaRPr kumimoji="0" lang="en-US" sz="2000" b="0" i="0" u="none" strike="noStrike" kern="1200" cap="none" spc="0" normalizeH="0" baseline="0" noProof="0" dirty="0" smtClean="0">
              <a:ln>
                <a:noFill/>
              </a:ln>
              <a:solidFill>
                <a:srgbClr val="092E5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65760" marR="0" lvl="0" indent="-256032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92E50"/>
              </a:buClr>
              <a:buSzPct val="68000"/>
              <a:buFont typeface="Wingdings 3"/>
              <a:buChar char="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92E5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Place the PO</a:t>
            </a:r>
          </a:p>
          <a:p>
            <a:pPr marL="365760" marR="0" lvl="0" indent="-256032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92E50"/>
              </a:buClr>
              <a:buSzPct val="68000"/>
              <a:buFont typeface="Wingdings 3"/>
              <a:buChar char=""/>
              <a:tabLst/>
              <a:defRPr/>
            </a:pPr>
            <a:r>
              <a:rPr lang="en-US" sz="2000" dirty="0" smtClean="0">
                <a:solidFill>
                  <a:srgbClr val="092E50"/>
                </a:solidFill>
              </a:rPr>
              <a:t>See Supplier Accept</a:t>
            </a:r>
            <a:endParaRPr kumimoji="0" lang="en-US" sz="2000" b="0" i="0" u="none" strike="noStrike" kern="1200" cap="none" spc="0" normalizeH="0" baseline="0" noProof="0" dirty="0" smtClean="0">
              <a:ln>
                <a:noFill/>
              </a:ln>
              <a:solidFill>
                <a:srgbClr val="092E5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7" name="Content Placeholder 6"/>
          <p:cNvSpPr>
            <a:spLocks noGrp="1"/>
          </p:cNvSpPr>
          <p:nvPr>
            <p:ph sz="half" idx="2"/>
          </p:nvPr>
        </p:nvSpPr>
        <p:spPr>
          <a:xfrm>
            <a:off x="4648200" y="1124160"/>
            <a:ext cx="4038600" cy="4525963"/>
          </a:xfrm>
        </p:spPr>
        <p:txBody>
          <a:bodyPr/>
          <a:lstStyle/>
          <a:p>
            <a:pPr algn="ctr">
              <a:buNone/>
            </a:pPr>
            <a:r>
              <a:rPr lang="en-US" sz="2400" u="sng" smtClean="0"/>
              <a:t>Supplier</a:t>
            </a:r>
          </a:p>
          <a:p>
            <a:r>
              <a:rPr lang="en-US" sz="2000" smtClean="0"/>
              <a:t>View Scheduled Receipts</a:t>
            </a:r>
          </a:p>
          <a:p>
            <a:r>
              <a:rPr lang="en-US" sz="2000" smtClean="0"/>
              <a:t>Accept (VA)</a:t>
            </a:r>
            <a:endParaRPr lang="en-US" sz="1600" dirty="0" smtClean="0"/>
          </a:p>
        </p:txBody>
      </p:sp>
      <p:cxnSp>
        <p:nvCxnSpPr>
          <p:cNvPr id="19" name="Straight Arrow Connector 18"/>
          <p:cNvCxnSpPr/>
          <p:nvPr/>
        </p:nvCxnSpPr>
        <p:spPr>
          <a:xfrm>
            <a:off x="3525795" y="1762590"/>
            <a:ext cx="877330" cy="1588"/>
          </a:xfrm>
          <a:prstGeom prst="straightConnector1">
            <a:avLst/>
          </a:prstGeom>
          <a:ln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Slide Number Placeholder 2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7F5186-11EA-4A15-90BB-02E9F77F1DCD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26" name="Footer Placeholder 2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2009 Catavolt, Inc. All rights reserved.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Change scenario</a:t>
            </a:r>
            <a:endParaRPr lang="en-US" dirty="0"/>
          </a:p>
        </p:txBody>
      </p:sp>
      <p:cxnSp>
        <p:nvCxnSpPr>
          <p:cNvPr id="10" name="Straight Arrow Connector 9"/>
          <p:cNvCxnSpPr/>
          <p:nvPr/>
        </p:nvCxnSpPr>
        <p:spPr>
          <a:xfrm>
            <a:off x="3478655" y="2106596"/>
            <a:ext cx="877330" cy="1588"/>
          </a:xfrm>
          <a:prstGeom prst="straightConnector1">
            <a:avLst/>
          </a:prstGeom>
          <a:ln>
            <a:headEnd type="triangle" w="lg" len="lg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8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609069" y="3453938"/>
            <a:ext cx="2736056" cy="2700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1" name="Picture 1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flipH="1">
            <a:off x="1141584" y="3453938"/>
            <a:ext cx="2736056" cy="2700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Content Placeholder 5"/>
          <p:cNvSpPr txBox="1">
            <a:spLocks/>
          </p:cNvSpPr>
          <p:nvPr/>
        </p:nvSpPr>
        <p:spPr>
          <a:xfrm>
            <a:off x="959556" y="1124160"/>
            <a:ext cx="2531789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365760" marR="0" lvl="0" indent="-256032" algn="ctr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92E50"/>
              </a:buClr>
              <a:buSzPct val="68000"/>
              <a:buFont typeface="Wingdings 3"/>
              <a:buNone/>
              <a:tabLst/>
              <a:defRPr/>
            </a:pPr>
            <a:r>
              <a:rPr kumimoji="0" lang="en-US" sz="2400" b="0" i="0" u="sng" strike="noStrike" kern="1200" cap="none" spc="0" normalizeH="0" baseline="0" noProof="0" dirty="0" smtClean="0">
                <a:ln>
                  <a:noFill/>
                </a:ln>
                <a:solidFill>
                  <a:srgbClr val="092E5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Buyer</a:t>
            </a:r>
            <a:endParaRPr kumimoji="0" lang="en-US" sz="2000" b="0" i="0" u="none" strike="noStrike" kern="1200" cap="none" spc="0" normalizeH="0" baseline="0" noProof="0" dirty="0" smtClean="0">
              <a:ln>
                <a:noFill/>
              </a:ln>
              <a:solidFill>
                <a:srgbClr val="092E5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65760" marR="0" lvl="0" indent="-256032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92E50"/>
              </a:buClr>
              <a:buSzPct val="68000"/>
              <a:buFont typeface="Wingdings 3"/>
              <a:buChar char="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92E5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Place the PO</a:t>
            </a:r>
          </a:p>
          <a:p>
            <a:pPr marL="365760" marR="0" lvl="0" indent="-256032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92E50"/>
              </a:buClr>
              <a:buSzPct val="68000"/>
              <a:buFont typeface="Wingdings 3"/>
              <a:buChar char=""/>
              <a:tabLst/>
              <a:defRPr/>
            </a:pPr>
            <a:r>
              <a:rPr lang="en-US" sz="2000" dirty="0" smtClean="0">
                <a:solidFill>
                  <a:srgbClr val="092E50"/>
                </a:solidFill>
              </a:rPr>
              <a:t>Review change</a:t>
            </a:r>
          </a:p>
          <a:p>
            <a:pPr marL="365760" marR="0" lvl="0" indent="-256032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92E50"/>
              </a:buClr>
              <a:buSzPct val="68000"/>
              <a:buFont typeface="Wingdings 3"/>
              <a:buChar char="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92E5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Accept change</a:t>
            </a:r>
          </a:p>
          <a:p>
            <a:pPr marL="365760" marR="0" lvl="0" indent="-256032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92E50"/>
              </a:buClr>
              <a:buSzPct val="68000"/>
              <a:buFont typeface="Wingdings 3"/>
              <a:buChar char="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92E5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See Supplier</a:t>
            </a:r>
            <a:r>
              <a:rPr kumimoji="0" lang="en-US" sz="2000" b="0" i="0" u="none" strike="noStrike" kern="1200" cap="none" spc="0" normalizeH="0" noProof="0" dirty="0" smtClean="0">
                <a:ln>
                  <a:noFill/>
                </a:ln>
                <a:solidFill>
                  <a:srgbClr val="092E5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Accept</a:t>
            </a:r>
            <a:endParaRPr kumimoji="0" lang="en-US" sz="2000" b="0" i="0" u="none" strike="noStrike" kern="1200" cap="none" spc="0" normalizeH="0" baseline="0" noProof="0" dirty="0" smtClean="0">
              <a:ln>
                <a:noFill/>
              </a:ln>
              <a:solidFill>
                <a:srgbClr val="092E5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7" name="Content Placeholder 6"/>
          <p:cNvSpPr>
            <a:spLocks noGrp="1"/>
          </p:cNvSpPr>
          <p:nvPr>
            <p:ph sz="half" idx="2"/>
          </p:nvPr>
        </p:nvSpPr>
        <p:spPr>
          <a:xfrm>
            <a:off x="4648200" y="1124160"/>
            <a:ext cx="4038600" cy="4525963"/>
          </a:xfrm>
        </p:spPr>
        <p:txBody>
          <a:bodyPr/>
          <a:lstStyle/>
          <a:p>
            <a:pPr algn="ctr">
              <a:buNone/>
            </a:pPr>
            <a:r>
              <a:rPr lang="en-US" sz="2400" u="sng" dirty="0" smtClean="0"/>
              <a:t>Supplier</a:t>
            </a:r>
          </a:p>
          <a:p>
            <a:r>
              <a:rPr lang="en-US" sz="2000" dirty="0" smtClean="0"/>
              <a:t>View Scheduled Receipts</a:t>
            </a:r>
          </a:p>
          <a:p>
            <a:r>
              <a:rPr lang="en-US" sz="2000" dirty="0" smtClean="0"/>
              <a:t>Propose change</a:t>
            </a:r>
          </a:p>
          <a:p>
            <a:r>
              <a:rPr lang="en-US" sz="2000" dirty="0" smtClean="0"/>
              <a:t>See Customer Accept</a:t>
            </a:r>
          </a:p>
          <a:p>
            <a:r>
              <a:rPr lang="en-US" sz="2000" dirty="0" smtClean="0"/>
              <a:t>Accept (VA)</a:t>
            </a:r>
            <a:endParaRPr lang="en-US" sz="1600" dirty="0" smtClean="0"/>
          </a:p>
        </p:txBody>
      </p:sp>
      <p:cxnSp>
        <p:nvCxnSpPr>
          <p:cNvPr id="19" name="Straight Arrow Connector 18"/>
          <p:cNvCxnSpPr/>
          <p:nvPr/>
        </p:nvCxnSpPr>
        <p:spPr>
          <a:xfrm>
            <a:off x="3525795" y="1762590"/>
            <a:ext cx="877330" cy="1588"/>
          </a:xfrm>
          <a:prstGeom prst="straightConnector1">
            <a:avLst/>
          </a:prstGeom>
          <a:ln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>
            <a:off x="3523820" y="2449365"/>
            <a:ext cx="877330" cy="1588"/>
          </a:xfrm>
          <a:prstGeom prst="straightConnector1">
            <a:avLst/>
          </a:prstGeom>
          <a:ln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>
            <a:off x="3476680" y="2805246"/>
            <a:ext cx="877330" cy="1588"/>
          </a:xfrm>
          <a:prstGeom prst="straightConnector1">
            <a:avLst/>
          </a:prstGeom>
          <a:ln>
            <a:headEnd type="triangle" w="lg" len="lg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7F5186-11EA-4A15-90BB-02E9F77F1DCD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2009 Catavolt, Inc. All rights reserved.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>
          <a:xfrm>
            <a:off x="4648200" y="1293218"/>
            <a:ext cx="4038600" cy="3677629"/>
          </a:xfrm>
        </p:spPr>
        <p:txBody>
          <a:bodyPr/>
          <a:lstStyle/>
          <a:p>
            <a:r>
              <a:rPr lang="en-US" sz="2000" dirty="0" smtClean="0"/>
              <a:t>Automatic text message</a:t>
            </a:r>
          </a:p>
          <a:p>
            <a:pPr lvl="1"/>
            <a:r>
              <a:rPr lang="en-US" sz="1600" dirty="0" smtClean="0"/>
              <a:t>Order placed, check e-mail</a:t>
            </a:r>
          </a:p>
          <a:p>
            <a:r>
              <a:rPr lang="en-US" sz="2000" dirty="0" smtClean="0"/>
              <a:t>Automatic e-mail</a:t>
            </a:r>
          </a:p>
          <a:p>
            <a:pPr lvl="1"/>
            <a:r>
              <a:rPr lang="en-US" sz="1600" dirty="0" smtClean="0"/>
              <a:t>Link provides one-click access to portal</a:t>
            </a: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Pro-active notification</a:t>
            </a:r>
            <a:endParaRPr lang="en-US" dirty="0"/>
          </a:p>
        </p:txBody>
      </p:sp>
      <p:pic>
        <p:nvPicPr>
          <p:cNvPr id="12" name="Picture 8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609069" y="2774662"/>
            <a:ext cx="2736056" cy="2700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1" name="Picture 1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flipH="1">
            <a:off x="1141584" y="2774662"/>
            <a:ext cx="2736056" cy="2700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8370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731740" y="3241326"/>
            <a:ext cx="852616" cy="2903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8371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228704" y="3379918"/>
            <a:ext cx="704334" cy="7043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3" name="TextBox 12"/>
          <p:cNvSpPr txBox="1"/>
          <p:nvPr/>
        </p:nvSpPr>
        <p:spPr>
          <a:xfrm>
            <a:off x="3731741" y="3546735"/>
            <a:ext cx="11491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e-mail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7714736" y="3464359"/>
            <a:ext cx="12315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text </a:t>
            </a:r>
          </a:p>
          <a:p>
            <a:r>
              <a:rPr lang="en-US" dirty="0" smtClean="0"/>
              <a:t>message</a:t>
            </a:r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 rot="10800000">
            <a:off x="7166920" y="3200747"/>
            <a:ext cx="185351" cy="14828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rot="16200000" flipV="1">
            <a:off x="7420233" y="3157498"/>
            <a:ext cx="148281" cy="1235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 rot="5400000" flipH="1" flipV="1">
            <a:off x="7661189" y="3163676"/>
            <a:ext cx="210064" cy="8649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 rot="10800000">
            <a:off x="7179276" y="3472595"/>
            <a:ext cx="135924" cy="3707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 flipV="1">
            <a:off x="7809470" y="3410810"/>
            <a:ext cx="135925" cy="7414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Content Placeholder 5"/>
          <p:cNvSpPr txBox="1">
            <a:spLocks/>
          </p:cNvSpPr>
          <p:nvPr/>
        </p:nvSpPr>
        <p:spPr>
          <a:xfrm>
            <a:off x="1214845" y="1293218"/>
            <a:ext cx="2634665" cy="3677629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365760" marR="0" lvl="0" indent="-256032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92E50"/>
              </a:buClr>
              <a:buSzPct val="68000"/>
              <a:buFont typeface="Wingdings 3"/>
              <a:buChar char="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92E5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Place the PO</a:t>
            </a:r>
          </a:p>
          <a:p>
            <a:pPr marL="365760" marR="0" lvl="0" indent="-256032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92E50"/>
              </a:buClr>
              <a:buSzPct val="68000"/>
              <a:buFont typeface="Wingdings 3"/>
              <a:buChar char=""/>
              <a:tabLst/>
              <a:defRPr/>
            </a:pPr>
            <a:r>
              <a:rPr lang="en-US" sz="2000" dirty="0" smtClean="0">
                <a:solidFill>
                  <a:srgbClr val="092E50"/>
                </a:solidFill>
              </a:rPr>
              <a:t>Issue a release</a:t>
            </a:r>
          </a:p>
          <a:p>
            <a:pPr marL="365760" marR="0" lvl="0" indent="-256032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92E50"/>
              </a:buClr>
              <a:buSzPct val="68000"/>
              <a:buFont typeface="Wingdings 3"/>
              <a:buChar char="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92E5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Change a</a:t>
            </a:r>
            <a:r>
              <a:rPr kumimoji="0" lang="en-US" sz="2000" b="0" i="0" u="none" strike="noStrike" kern="1200" cap="none" spc="0" normalizeH="0" noProof="0" dirty="0" smtClean="0">
                <a:ln>
                  <a:noFill/>
                </a:ln>
                <a:solidFill>
                  <a:srgbClr val="092E5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PO quantity or date</a:t>
            </a:r>
            <a:endParaRPr kumimoji="0" lang="en-US" sz="2000" b="0" i="0" u="none" strike="noStrike" kern="1200" cap="none" spc="0" normalizeH="0" baseline="0" noProof="0" dirty="0" smtClean="0">
              <a:ln>
                <a:noFill/>
              </a:ln>
              <a:solidFill>
                <a:srgbClr val="092E5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1436915" y="5277390"/>
            <a:ext cx="22468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65760" indent="-256032" algn="ctr">
              <a:spcBef>
                <a:spcPts val="400"/>
              </a:spcBef>
              <a:buClr>
                <a:srgbClr val="092E50"/>
              </a:buClr>
              <a:buSzPct val="68000"/>
              <a:defRPr/>
            </a:pPr>
            <a:r>
              <a:rPr lang="en-US" sz="2400" u="sng" dirty="0" smtClean="0">
                <a:solidFill>
                  <a:srgbClr val="092E50"/>
                </a:solidFill>
              </a:rPr>
              <a:t>Buyer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5090161" y="5277390"/>
            <a:ext cx="22468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65760" indent="-256032" algn="ctr">
              <a:spcBef>
                <a:spcPts val="400"/>
              </a:spcBef>
              <a:buClr>
                <a:srgbClr val="092E50"/>
              </a:buClr>
              <a:buSzPct val="68000"/>
              <a:defRPr/>
            </a:pPr>
            <a:r>
              <a:rPr lang="en-US" sz="2400" u="sng" dirty="0" smtClean="0">
                <a:solidFill>
                  <a:srgbClr val="092E50"/>
                </a:solidFill>
              </a:rPr>
              <a:t>Supplier</a:t>
            </a:r>
          </a:p>
        </p:txBody>
      </p:sp>
      <p:sp>
        <p:nvSpPr>
          <p:cNvPr id="25" name="Slide Number Placeholder 2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7F5186-11EA-4A15-90BB-02E9F77F1DCD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26" name="Footer Placeholder 2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2009 Catavolt, Inc. All rights reserved.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2321626" y="2495324"/>
            <a:ext cx="5029200" cy="827049"/>
          </a:xfrm>
        </p:spPr>
        <p:txBody>
          <a:bodyPr>
            <a:normAutofit/>
          </a:bodyPr>
          <a:lstStyle/>
          <a:p>
            <a:r>
              <a:rPr lang="en-US" dirty="0" smtClean="0"/>
              <a:t>Now let’s show you…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7F5186-11EA-4A15-90BB-02E9F77F1DCD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2009 Catavolt, Inc. All rights reserved.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oncourse">
  <a:themeElements>
    <a:clrScheme name="Catavolt">
      <a:dk1>
        <a:sysClr val="windowText" lastClr="000000"/>
      </a:dk1>
      <a:lt1>
        <a:sysClr val="window" lastClr="FFFFFF"/>
      </a:lt1>
      <a:dk2>
        <a:srgbClr val="464646"/>
      </a:dk2>
      <a:lt2>
        <a:srgbClr val="B6BED3"/>
      </a:lt2>
      <a:accent1>
        <a:srgbClr val="092E50"/>
      </a:accent1>
      <a:accent2>
        <a:srgbClr val="A16B35"/>
      </a:accent2>
      <a:accent3>
        <a:srgbClr val="339933"/>
      </a:accent3>
      <a:accent4>
        <a:srgbClr val="C00000"/>
      </a:accent4>
      <a:accent5>
        <a:srgbClr val="EB641B"/>
      </a:accent5>
      <a:accent6>
        <a:srgbClr val="B6BED3"/>
      </a:accent6>
      <a:hlink>
        <a:srgbClr val="FF8119"/>
      </a:hlink>
      <a:folHlink>
        <a:srgbClr val="092E50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>
    <a:spDef>
      <a:spPr>
        <a:solidFill>
          <a:schemeClr val="bg1"/>
        </a:solidFill>
        <a:ln w="28575" cmpd="sng"/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9394</TotalTime>
  <Words>1310</Words>
  <Application>Microsoft Office PowerPoint</Application>
  <PresentationFormat>On-screen Show (4:3)</PresentationFormat>
  <Paragraphs>307</Paragraphs>
  <Slides>31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31</vt:i4>
      </vt:variant>
    </vt:vector>
  </HeadingPairs>
  <TitlesOfParts>
    <vt:vector size="33" baseType="lpstr">
      <vt:lpstr>Custom Design</vt:lpstr>
      <vt:lpstr>Concourse</vt:lpstr>
      <vt:lpstr>Transform Your Procurement Process with Supplier Portal!</vt:lpstr>
      <vt:lpstr>The Problem: Supplier Communication</vt:lpstr>
      <vt:lpstr>Why it’s a problem</vt:lpstr>
      <vt:lpstr>Our Solution</vt:lpstr>
      <vt:lpstr>The Conversation</vt:lpstr>
      <vt:lpstr>Simple scenario</vt:lpstr>
      <vt:lpstr>Change scenario</vt:lpstr>
      <vt:lpstr>Pro-active notification</vt:lpstr>
      <vt:lpstr>Now let’s show you…</vt:lpstr>
      <vt:lpstr>Supplier Portal Highlights</vt:lpstr>
      <vt:lpstr>Supplier can see your requirements</vt:lpstr>
      <vt:lpstr>Supplier View</vt:lpstr>
      <vt:lpstr>Supplier can also see…</vt:lpstr>
      <vt:lpstr>Comments and attachments</vt:lpstr>
      <vt:lpstr>Supplier retrieves attachments</vt:lpstr>
      <vt:lpstr>Supplier Response</vt:lpstr>
      <vt:lpstr>Supplier Response</vt:lpstr>
      <vt:lpstr>Buyer’s Power-Link View</vt:lpstr>
      <vt:lpstr>Buyer can see…</vt:lpstr>
      <vt:lpstr>Real Time Feedback</vt:lpstr>
      <vt:lpstr>Shipping</vt:lpstr>
      <vt:lpstr>Item labels</vt:lpstr>
      <vt:lpstr>Supplier uploads attachments</vt:lpstr>
      <vt:lpstr>Send shipment notice</vt:lpstr>
      <vt:lpstr>Supplier Portal  Implementation &amp; Benefits</vt:lpstr>
      <vt:lpstr>IDF Design – Built with XA tools for XA Companies</vt:lpstr>
      <vt:lpstr>Integrated for Buyers</vt:lpstr>
      <vt:lpstr>Implementation Estimate</vt:lpstr>
      <vt:lpstr>Supplier Portal Pricing </vt:lpstr>
      <vt:lpstr>Benefits Summary</vt:lpstr>
      <vt:lpstr>Q&amp;A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Phil Joseph</dc:creator>
  <cp:lastModifiedBy>Ben McCormick</cp:lastModifiedBy>
  <cp:revision>850</cp:revision>
  <dcterms:created xsi:type="dcterms:W3CDTF">2009-01-15T15:01:54Z</dcterms:created>
  <dcterms:modified xsi:type="dcterms:W3CDTF">2009-10-21T19:07:56Z</dcterms:modified>
</cp:coreProperties>
</file>