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8"/>
  </p:notesMasterIdLst>
  <p:handoutMasterIdLst>
    <p:handoutMasterId r:id="rId49"/>
  </p:handoutMasterIdLst>
  <p:sldIdLst>
    <p:sldId id="475" r:id="rId2"/>
    <p:sldId id="476" r:id="rId3"/>
    <p:sldId id="478" r:id="rId4"/>
    <p:sldId id="544" r:id="rId5"/>
    <p:sldId id="522" r:id="rId6"/>
    <p:sldId id="514" r:id="rId7"/>
    <p:sldId id="549" r:id="rId8"/>
    <p:sldId id="515" r:id="rId9"/>
    <p:sldId id="551" r:id="rId10"/>
    <p:sldId id="552" r:id="rId11"/>
    <p:sldId id="550" r:id="rId12"/>
    <p:sldId id="516" r:id="rId13"/>
    <p:sldId id="517" r:id="rId14"/>
    <p:sldId id="534" r:id="rId15"/>
    <p:sldId id="533" r:id="rId16"/>
    <p:sldId id="535" r:id="rId17"/>
    <p:sldId id="536" r:id="rId18"/>
    <p:sldId id="537" r:id="rId19"/>
    <p:sldId id="539" r:id="rId20"/>
    <p:sldId id="538" r:id="rId21"/>
    <p:sldId id="540" r:id="rId22"/>
    <p:sldId id="542" r:id="rId23"/>
    <p:sldId id="541" r:id="rId24"/>
    <p:sldId id="543" r:id="rId25"/>
    <p:sldId id="545" r:id="rId26"/>
    <p:sldId id="557" r:id="rId27"/>
    <p:sldId id="513" r:id="rId28"/>
    <p:sldId id="548" r:id="rId29"/>
    <p:sldId id="526" r:id="rId30"/>
    <p:sldId id="527" r:id="rId31"/>
    <p:sldId id="558" r:id="rId32"/>
    <p:sldId id="559" r:id="rId33"/>
    <p:sldId id="560" r:id="rId34"/>
    <p:sldId id="561" r:id="rId35"/>
    <p:sldId id="562" r:id="rId36"/>
    <p:sldId id="563" r:id="rId37"/>
    <p:sldId id="530" r:id="rId38"/>
    <p:sldId id="554" r:id="rId39"/>
    <p:sldId id="553" r:id="rId40"/>
    <p:sldId id="556" r:id="rId41"/>
    <p:sldId id="555" r:id="rId42"/>
    <p:sldId id="512" r:id="rId43"/>
    <p:sldId id="546" r:id="rId44"/>
    <p:sldId id="547" r:id="rId45"/>
    <p:sldId id="510" r:id="rId46"/>
    <p:sldId id="511" r:id="rId47"/>
  </p:sldIdLst>
  <p:sldSz cx="9144000" cy="6858000" type="screen4x3"/>
  <p:notesSz cx="6858000" cy="9077325"/>
  <p:defaultTextStyle>
    <a:defPPr>
      <a:defRPr lang="en-US"/>
    </a:defPPr>
    <a:lvl1pPr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10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5677"/>
    <a:srgbClr val="493D63"/>
    <a:srgbClr val="A5A0D6"/>
    <a:srgbClr val="661E2B"/>
    <a:srgbClr val="FFFFFF"/>
    <a:srgbClr val="E5AB07"/>
    <a:srgbClr val="4E5739"/>
    <a:srgbClr val="9A20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30" autoAdjust="0"/>
    <p:restoredTop sz="94667" autoAdjust="0"/>
  </p:normalViewPr>
  <p:slideViewPr>
    <p:cSldViewPr>
      <p:cViewPr varScale="1">
        <p:scale>
          <a:sx n="92" d="100"/>
          <a:sy n="92" d="100"/>
        </p:scale>
        <p:origin x="-12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0694" tIns="45347" rIns="90694" bIns="45347" numCol="1" anchor="t" anchorCtr="0" compatLnSpc="1">
            <a:prstTxWarp prst="textNoShape">
              <a:avLst/>
            </a:prstTxWarp>
          </a:bodyPr>
          <a:lstStyle>
            <a:lvl1pPr defTabSz="906463">
              <a:defRPr sz="1200">
                <a:effectLst/>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0694" tIns="45347" rIns="90694" bIns="45347" numCol="1" anchor="t" anchorCtr="0" compatLnSpc="1">
            <a:prstTxWarp prst="textNoShape">
              <a:avLst/>
            </a:prstTxWarp>
          </a:bodyPr>
          <a:lstStyle>
            <a:lvl1pPr algn="r" defTabSz="906463">
              <a:defRPr sz="1200">
                <a:effectLst/>
              </a:defRPr>
            </a:lvl1pPr>
          </a:lstStyle>
          <a:p>
            <a:pPr>
              <a:defRPr/>
            </a:pPr>
            <a:endParaRPr lang="en-US"/>
          </a:p>
        </p:txBody>
      </p:sp>
      <p:sp>
        <p:nvSpPr>
          <p:cNvPr id="4100"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0694" tIns="45347" rIns="90694" bIns="45347" numCol="1" anchor="b" anchorCtr="0" compatLnSpc="1">
            <a:prstTxWarp prst="textNoShape">
              <a:avLst/>
            </a:prstTxWarp>
          </a:bodyPr>
          <a:lstStyle>
            <a:lvl1pPr defTabSz="906463">
              <a:defRPr sz="1200">
                <a:effectLst/>
              </a:defRPr>
            </a:lvl1pPr>
          </a:lstStyle>
          <a:p>
            <a:pPr>
              <a:defRPr/>
            </a:pPr>
            <a:endParaRPr lang="en-US"/>
          </a:p>
        </p:txBody>
      </p:sp>
      <p:sp>
        <p:nvSpPr>
          <p:cNvPr id="4101" name="Rectangle 5"/>
          <p:cNvSpPr>
            <a:spLocks noGrp="1" noChangeArrowheads="1"/>
          </p:cNvSpPr>
          <p:nvPr>
            <p:ph type="sldNum" sz="quarter" idx="3"/>
          </p:nvPr>
        </p:nvSpPr>
        <p:spPr bwMode="auto">
          <a:xfrm>
            <a:off x="3886200" y="8623300"/>
            <a:ext cx="2971800" cy="454025"/>
          </a:xfrm>
          <a:prstGeom prst="rect">
            <a:avLst/>
          </a:prstGeom>
          <a:noFill/>
          <a:ln w="9525">
            <a:noFill/>
            <a:miter lim="800000"/>
            <a:headEnd/>
            <a:tailEnd/>
          </a:ln>
          <a:effectLst/>
        </p:spPr>
        <p:txBody>
          <a:bodyPr vert="horz" wrap="square" lIns="90694" tIns="45347" rIns="90694" bIns="45347" numCol="1" anchor="b" anchorCtr="0" compatLnSpc="1">
            <a:prstTxWarp prst="textNoShape">
              <a:avLst/>
            </a:prstTxWarp>
          </a:bodyPr>
          <a:lstStyle>
            <a:lvl1pPr algn="r" defTabSz="906463">
              <a:defRPr sz="1200">
                <a:effectLst/>
              </a:defRPr>
            </a:lvl1pPr>
          </a:lstStyle>
          <a:p>
            <a:pPr>
              <a:defRPr/>
            </a:pPr>
            <a:fld id="{3D80C59F-9D11-4E83-9AA3-CDB8C2E0375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0694" tIns="45347" rIns="90694" bIns="45347" numCol="1" anchor="t" anchorCtr="0" compatLnSpc="1">
            <a:prstTxWarp prst="textNoShape">
              <a:avLst/>
            </a:prstTxWarp>
          </a:bodyPr>
          <a:lstStyle>
            <a:lvl1pPr defTabSz="906463">
              <a:defRPr sz="1200">
                <a:effectLst/>
              </a:defRPr>
            </a:lvl1pPr>
          </a:lstStyle>
          <a:p>
            <a:pPr>
              <a:defRPr/>
            </a:pPr>
            <a:endParaRPr lang="en-US"/>
          </a:p>
        </p:txBody>
      </p:sp>
      <p:sp>
        <p:nvSpPr>
          <p:cNvPr id="19459"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0694" tIns="45347" rIns="90694" bIns="45347" numCol="1" anchor="t" anchorCtr="0" compatLnSpc="1">
            <a:prstTxWarp prst="textNoShape">
              <a:avLst/>
            </a:prstTxWarp>
          </a:bodyPr>
          <a:lstStyle>
            <a:lvl1pPr algn="r" defTabSz="906463">
              <a:defRPr sz="1200">
                <a:effectLst/>
              </a:defRPr>
            </a:lvl1pPr>
          </a:lstStyle>
          <a:p>
            <a:pPr>
              <a:defRPr/>
            </a:pPr>
            <a:endParaRPr lang="en-US"/>
          </a:p>
        </p:txBody>
      </p:sp>
      <p:sp>
        <p:nvSpPr>
          <p:cNvPr id="50180" name="Rectangle 4"/>
          <p:cNvSpPr>
            <a:spLocks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11650"/>
            <a:ext cx="5029200" cy="4084638"/>
          </a:xfrm>
          <a:prstGeom prst="rect">
            <a:avLst/>
          </a:prstGeom>
          <a:noFill/>
          <a:ln w="9525">
            <a:noFill/>
            <a:miter lim="800000"/>
            <a:headEnd/>
            <a:tailEnd/>
          </a:ln>
          <a:effectLst/>
        </p:spPr>
        <p:txBody>
          <a:bodyPr vert="horz" wrap="square" lIns="90694" tIns="45347" rIns="90694" bIns="453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0694" tIns="45347" rIns="90694" bIns="45347" numCol="1" anchor="b" anchorCtr="0" compatLnSpc="1">
            <a:prstTxWarp prst="textNoShape">
              <a:avLst/>
            </a:prstTxWarp>
          </a:bodyPr>
          <a:lstStyle>
            <a:lvl1pPr defTabSz="906463">
              <a:defRPr sz="1200">
                <a:effectLst/>
              </a:defRPr>
            </a:lvl1pPr>
          </a:lstStyle>
          <a:p>
            <a:pPr>
              <a:defRPr/>
            </a:pPr>
            <a:endParaRPr lang="en-US"/>
          </a:p>
        </p:txBody>
      </p:sp>
      <p:sp>
        <p:nvSpPr>
          <p:cNvPr id="19463"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0694" tIns="45347" rIns="90694" bIns="45347" numCol="1" anchor="b" anchorCtr="0" compatLnSpc="1">
            <a:prstTxWarp prst="textNoShape">
              <a:avLst/>
            </a:prstTxWarp>
          </a:bodyPr>
          <a:lstStyle>
            <a:lvl1pPr algn="r" defTabSz="906463">
              <a:defRPr sz="1200">
                <a:effectLst/>
              </a:defRPr>
            </a:lvl1pPr>
          </a:lstStyle>
          <a:p>
            <a:pPr>
              <a:defRPr/>
            </a:pPr>
            <a:fld id="{1C594C96-5484-453F-938C-9FA1246188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1E5F3F5-4FC8-4707-8D24-263BCA5E5E37}" type="slidenum">
              <a:rPr lang="en-US" smtClean="0"/>
              <a:pPr/>
              <a:t>1</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xfrm>
            <a:off x="685800" y="4311650"/>
            <a:ext cx="5486400" cy="4084638"/>
          </a:xfrm>
          <a:noFill/>
          <a:ln/>
        </p:spPr>
        <p:txBody>
          <a:bodyPr/>
          <a:lstStyle/>
          <a:p>
            <a:pPr eaLnBrk="1" hangingPunct="1"/>
            <a:r>
              <a:rPr lang="en-US" smtClean="0"/>
              <a:t>Streamlining processes/lean initiatives by Jim Simunek earlier this year.</a:t>
            </a:r>
          </a:p>
          <a:p>
            <a:pPr eaLnBrk="1" hangingPunct="1"/>
            <a:endParaRPr lang="en-US" smtClean="0"/>
          </a:p>
          <a:p>
            <a:pPr eaLnBrk="1" hangingPunct="1"/>
            <a:r>
              <a:rPr lang="en-US" smtClean="0"/>
              <a:t>We all are dealing with working smarter with a lean staff.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CB4FFD5-5EEA-4A0A-973D-5BBCF7D8D927}" type="slidenum">
              <a:rPr lang="en-US" smtClean="0"/>
              <a:pPr/>
              <a:t>13</a:t>
            </a:fld>
            <a:endParaRPr lang="en-US"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5EE773B-2B3D-46D7-9E86-33F6EE916BF3}" type="slidenum">
              <a:rPr lang="en-US" smtClean="0"/>
              <a:pPr/>
              <a:t>14</a:t>
            </a:fld>
            <a:endParaRPr lang="en-US"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7761B50-5514-444B-83E7-F454F503050D}" type="slidenum">
              <a:rPr lang="en-US" smtClean="0"/>
              <a:pPr/>
              <a:t>16</a:t>
            </a:fld>
            <a:endParaRPr lang="en-US"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32021B0-81F2-4B28-97C1-60164608659E}" type="slidenum">
              <a:rPr lang="en-US" smtClean="0"/>
              <a:pPr/>
              <a:t>20</a:t>
            </a:fld>
            <a:endParaRPr lang="en-US"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3563D2D-68C3-4E01-832B-4E352B426D80}" type="slidenum">
              <a:rPr lang="en-US" smtClean="0"/>
              <a:pPr/>
              <a:t>22</a:t>
            </a:fld>
            <a:endParaRPr lang="en-US"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DDD4687-738B-40BB-AD82-6E79B52108D5}" type="slidenum">
              <a:rPr lang="en-US" smtClean="0"/>
              <a:pPr/>
              <a:t>23</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CA161DE-261C-45D9-AC85-10885519F103}" type="slidenum">
              <a:rPr lang="en-US" smtClean="0"/>
              <a:pPr/>
              <a:t>24</a:t>
            </a:fld>
            <a:endParaRPr lang="en-US" smtClean="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8A567CB-5F5A-4FBA-B32D-2D7D6FC8A4EF}" type="slidenum">
              <a:rPr lang="en-US" smtClean="0"/>
              <a:pPr/>
              <a:t>25</a:t>
            </a:fld>
            <a:endParaRPr lang="en-US" smtClean="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70B00D-DE65-454D-A684-5F837E3BF665}" type="slidenum">
              <a:rPr lang="en-US" smtClean="0"/>
              <a:pPr/>
              <a:t>27</a:t>
            </a:fld>
            <a:endParaRPr lang="en-US" smtClean="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46E99E5-C28C-40CD-B64F-FB16741B7124}" type="slidenum">
              <a:rPr lang="en-US" smtClean="0"/>
              <a:pPr/>
              <a:t>28</a:t>
            </a:fld>
            <a:endParaRPr lang="en-US" smtClean="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9B13A44-9940-4E83-AA9D-971147B34E45}" type="slidenum">
              <a:rPr lang="en-US" smtClean="0"/>
              <a:pPr/>
              <a:t>2</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6536DD-8081-401A-88A1-61DD41E7C449}" type="slidenum">
              <a:rPr lang="en-US" smtClean="0"/>
              <a:pPr/>
              <a:t>42</a:t>
            </a:fld>
            <a:endParaRPr lang="en-US" smtClean="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AD7BBCE-4B3E-4C90-8C26-396D9BFF834C}" type="slidenum">
              <a:rPr lang="en-US" smtClean="0"/>
              <a:pPr/>
              <a:t>43</a:t>
            </a:fld>
            <a:endParaRPr lang="en-US"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076B5BA-AF4A-47D1-91F4-1040FF29862E}" type="slidenum">
              <a:rPr lang="en-US" smtClean="0"/>
              <a:pPr/>
              <a:t>44</a:t>
            </a:fld>
            <a:endParaRPr lang="en-US" smtClean="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C6DA21B-6154-4EE7-929C-068F7FC37E9B}" type="slidenum">
              <a:rPr lang="en-US" smtClean="0"/>
              <a:pPr/>
              <a:t>45</a:t>
            </a:fld>
            <a:endParaRPr lang="en-US"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xfrm>
            <a:off x="685800" y="4311650"/>
            <a:ext cx="5486400" cy="4084638"/>
          </a:xfrm>
          <a:noFill/>
          <a:ln/>
        </p:spPr>
        <p:txBody>
          <a:bodyPr/>
          <a:lstStyle/>
          <a:p>
            <a:pPr eaLnBrk="1" hangingPunct="1"/>
            <a:r>
              <a:rPr lang="en-US" smtClean="0"/>
              <a:t>Though we just promised to cover views and subsets, we provided “freebies.”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1FD4CBC-AE80-496F-9049-4D78CE338D1A}" type="slidenum">
              <a:rPr lang="en-US" smtClean="0"/>
              <a:pPr/>
              <a:t>46</a:t>
            </a:fld>
            <a:endParaRPr lang="en-US"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1EC16FE-3987-490C-893F-272BE1E5E776}" type="slidenum">
              <a:rPr lang="en-US" smtClean="0"/>
              <a:pPr/>
              <a:t>3</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971EE85-6BD9-4C7E-97F9-EA4BB968B6D6}" type="slidenum">
              <a:rPr lang="en-US" smtClean="0"/>
              <a:pPr/>
              <a:t>4</a:t>
            </a:fld>
            <a:endParaRPr lang="en-US"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72160AE-6FB4-4A4A-AE7A-A0518BC01B13}" type="slidenum">
              <a:rPr lang="en-US" smtClean="0"/>
              <a:pPr/>
              <a:t>6</a:t>
            </a:fld>
            <a:endParaRPr lang="en-US"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B92AD3A-2DFC-43CE-B540-8185C7771972}" type="slidenum">
              <a:rPr lang="en-US" smtClean="0"/>
              <a:pPr/>
              <a:t>7</a:t>
            </a:fld>
            <a:endParaRPr lang="en-US"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A59F772-02DA-4379-8321-D204D1AE6333}" type="slidenum">
              <a:rPr lang="en-US" smtClean="0"/>
              <a:pPr/>
              <a:t>8</a:t>
            </a:fld>
            <a:endParaRPr lang="en-US"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04B7691-5790-43C6-9BAF-82B877B6CC2B}" type="slidenum">
              <a:rPr lang="en-US" smtClean="0"/>
              <a:pPr/>
              <a:t>11</a:t>
            </a:fld>
            <a:endParaRPr lang="en-US"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C21C3D7-A7AC-467D-924A-3A9905C626F2}" type="slidenum">
              <a:rPr lang="en-US" smtClean="0"/>
              <a:pPr/>
              <a:t>12</a:t>
            </a:fld>
            <a:endParaRPr lang="en-US"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xfrm>
            <a:off x="685800" y="4311650"/>
            <a:ext cx="5486400" cy="4084638"/>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6125"/>
            <a:ext cx="2057400" cy="496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6125"/>
            <a:ext cx="6019800"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838200"/>
            <a:ext cx="82296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ChangeArrowheads="1"/>
          </p:cNvSpPr>
          <p:nvPr userDrawn="1"/>
        </p:nvSpPr>
        <p:spPr bwMode="auto">
          <a:xfrm>
            <a:off x="0" y="609600"/>
            <a:ext cx="9144000" cy="76200"/>
          </a:xfrm>
          <a:prstGeom prst="rect">
            <a:avLst/>
          </a:prstGeom>
          <a:solidFill>
            <a:srgbClr val="B2C6DC"/>
          </a:solidFill>
          <a:ln w="9525">
            <a:noFill/>
            <a:miter lim="800000"/>
            <a:headEnd/>
            <a:tailEnd/>
          </a:ln>
          <a:effectLst/>
        </p:spPr>
        <p:txBody>
          <a:bodyPr wrap="none" anchor="ctr"/>
          <a:lstStyle/>
          <a:p>
            <a:pPr>
              <a:defRPr/>
            </a:pPr>
            <a:endParaRPr lang="en-US"/>
          </a:p>
        </p:txBody>
      </p:sp>
      <p:sp>
        <p:nvSpPr>
          <p:cNvPr id="1027" name="Rectangle 5"/>
          <p:cNvSpPr>
            <a:spLocks noGrp="1" noChangeArrowheads="1"/>
          </p:cNvSpPr>
          <p:nvPr>
            <p:ph type="title"/>
          </p:nvPr>
        </p:nvSpPr>
        <p:spPr bwMode="auto">
          <a:xfrm>
            <a:off x="457200" y="7461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457200" y="1981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7015" name="Rectangle 7"/>
          <p:cNvSpPr>
            <a:spLocks noChangeArrowheads="1"/>
          </p:cNvSpPr>
          <p:nvPr userDrawn="1"/>
        </p:nvSpPr>
        <p:spPr bwMode="auto">
          <a:xfrm>
            <a:off x="0" y="6096000"/>
            <a:ext cx="9144000" cy="76200"/>
          </a:xfrm>
          <a:prstGeom prst="rect">
            <a:avLst/>
          </a:prstGeom>
          <a:solidFill>
            <a:srgbClr val="B2C6DC"/>
          </a:solidFill>
          <a:ln w="9525">
            <a:noFill/>
            <a:miter lim="800000"/>
            <a:headEnd/>
            <a:tailEnd/>
          </a:ln>
          <a:effectLst/>
        </p:spPr>
        <p:txBody>
          <a:bodyPr wrap="none" anchor="ctr"/>
          <a:lstStyle/>
          <a:p>
            <a:pPr>
              <a:defRPr/>
            </a:pPr>
            <a:endParaRPr lang="en-US"/>
          </a:p>
        </p:txBody>
      </p:sp>
      <p:pic>
        <p:nvPicPr>
          <p:cNvPr id="1030" name="Picture 7" descr="CISTECH 2009 Logo small jpeg.jpg"/>
          <p:cNvPicPr>
            <a:picLocks noChangeAspect="1"/>
          </p:cNvPicPr>
          <p:nvPr userDrawn="1"/>
        </p:nvPicPr>
        <p:blipFill>
          <a:blip r:embed="rId13" cstate="print"/>
          <a:srcRect/>
          <a:stretch>
            <a:fillRect/>
          </a:stretch>
        </p:blipFill>
        <p:spPr bwMode="auto">
          <a:xfrm>
            <a:off x="228600" y="6248400"/>
            <a:ext cx="1676400" cy="481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 y="990600"/>
            <a:ext cx="8534400" cy="3713163"/>
          </a:xfrm>
          <a:prstGeom prst="rect">
            <a:avLst/>
          </a:prstGeom>
          <a:noFill/>
          <a:ln w="9525">
            <a:noFill/>
            <a:miter lim="800000"/>
            <a:headEnd/>
            <a:tailEnd/>
          </a:ln>
        </p:spPr>
        <p:txBody>
          <a:bodyPr>
            <a:spAutoFit/>
          </a:bodyPr>
          <a:lstStyle/>
          <a:p>
            <a:pPr algn="ctr">
              <a:lnSpc>
                <a:spcPct val="95000"/>
              </a:lnSpc>
            </a:pPr>
            <a:endParaRPr lang="en-US" sz="2800" b="1" dirty="0">
              <a:effectLst/>
              <a:latin typeface="Verdana" pitchFamily="34" charset="0"/>
            </a:endParaRPr>
          </a:p>
          <a:p>
            <a:pPr algn="ctr">
              <a:lnSpc>
                <a:spcPct val="95000"/>
              </a:lnSpc>
            </a:pPr>
            <a:r>
              <a:rPr lang="en-US" sz="4400" b="1" dirty="0">
                <a:solidFill>
                  <a:srgbClr val="CC3300"/>
                </a:solidFill>
                <a:effectLst/>
                <a:latin typeface="Verdana" pitchFamily="34" charset="0"/>
              </a:rPr>
              <a:t>Faster and Easier Record Entry with Custom Templates &amp; Card Files</a:t>
            </a:r>
          </a:p>
          <a:p>
            <a:pPr algn="ctr">
              <a:lnSpc>
                <a:spcPct val="95000"/>
              </a:lnSpc>
            </a:pPr>
            <a:endParaRPr lang="en-US" sz="1800" b="1" dirty="0">
              <a:solidFill>
                <a:srgbClr val="5F5F5F"/>
              </a:solidFill>
              <a:effectLst/>
              <a:latin typeface="Verdana" pitchFamily="34" charset="0"/>
            </a:endParaRPr>
          </a:p>
          <a:p>
            <a:pPr algn="ctr">
              <a:lnSpc>
                <a:spcPct val="95000"/>
              </a:lnSpc>
            </a:pPr>
            <a:endParaRPr lang="en-US" sz="3200" b="1" dirty="0">
              <a:solidFill>
                <a:srgbClr val="5F5F5F"/>
              </a:solidFill>
              <a:effectLst/>
              <a:latin typeface="Verdana" pitchFamily="34" charset="0"/>
            </a:endParaRPr>
          </a:p>
          <a:p>
            <a:pPr algn="ctr">
              <a:lnSpc>
                <a:spcPct val="95000"/>
              </a:lnSpc>
            </a:pPr>
            <a:r>
              <a:rPr lang="en-US" sz="2000" b="1" dirty="0">
                <a:solidFill>
                  <a:srgbClr val="5F5F5F"/>
                </a:solidFill>
                <a:effectLst/>
                <a:latin typeface="Verdana" pitchFamily="34" charset="0"/>
              </a:rPr>
              <a:t>Jim Simunek, Senior Consultant</a:t>
            </a:r>
          </a:p>
          <a:p>
            <a:pPr algn="ctr">
              <a:lnSpc>
                <a:spcPct val="95000"/>
              </a:lnSpc>
              <a:spcBef>
                <a:spcPct val="10000"/>
              </a:spcBef>
            </a:pPr>
            <a:r>
              <a:rPr lang="en-US" sz="1600" b="1" dirty="0">
                <a:solidFill>
                  <a:srgbClr val="5F5F5F"/>
                </a:solidFill>
                <a:effectLst/>
                <a:latin typeface="Verdana" pitchFamily="34" charset="0"/>
              </a:rPr>
              <a:t>Jim.Simunek@cistech.net</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528888" y="1543050"/>
            <a:ext cx="4086225" cy="3771900"/>
          </a:xfrm>
          <a:prstGeom prst="rect">
            <a:avLst/>
          </a:prstGeom>
          <a:noFill/>
          <a:ln w="9525">
            <a:noFill/>
            <a:miter lim="800000"/>
            <a:headEnd/>
            <a:tailEnd/>
          </a:ln>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654339" name="Rectangle 3"/>
          <p:cNvSpPr>
            <a:spLocks noGrp="1" noChangeArrowheads="1"/>
          </p:cNvSpPr>
          <p:nvPr>
            <p:ph type="body" idx="1"/>
          </p:nvPr>
        </p:nvSpPr>
        <p:spPr>
          <a:xfrm>
            <a:off x="228600" y="762000"/>
            <a:ext cx="8763000" cy="5410200"/>
          </a:xfrm>
          <a:noFill/>
        </p:spPr>
        <p:txBody>
          <a:bodyPr/>
          <a:lstStyle/>
          <a:p>
            <a:pPr eaLnBrk="1" hangingPunct="1"/>
            <a:r>
              <a:rPr lang="en-US" sz="2800" b="1" smtClean="0">
                <a:solidFill>
                  <a:srgbClr val="9A2008"/>
                </a:solidFill>
              </a:rPr>
              <a:t>OTHER OPTIONS</a:t>
            </a:r>
          </a:p>
          <a:p>
            <a:pPr lvl="1" eaLnBrk="1" hangingPunct="1"/>
            <a:r>
              <a:rPr lang="en-US" sz="2400" smtClean="0"/>
              <a:t>POSITION CURSOR can be set for the cursor to fall on this field on the create screen. </a:t>
            </a:r>
          </a:p>
          <a:p>
            <a:pPr lvl="1" eaLnBrk="1" hangingPunct="1"/>
            <a:r>
              <a:rPr lang="en-US" sz="2400" smtClean="0"/>
              <a:t>LABEL allows changing what the attribute is called on the create screen.</a:t>
            </a:r>
            <a:br>
              <a:rPr lang="en-US" sz="2400" smtClean="0"/>
            </a:br>
            <a:r>
              <a:rPr lang="en-US" sz="2400" smtClean="0"/>
              <a:t>DEFAULT VISUAL CONTROL can change the format of the attribute.  Example:  from dropdown to radio buttons.</a:t>
            </a:r>
          </a:p>
          <a:p>
            <a:pPr lvl="1" eaLnBrk="1" hangingPunct="1"/>
            <a:r>
              <a:rPr lang="en-US" sz="2400" smtClean="0"/>
              <a:t>RETAIN PREVIOUS VALUE sets the system to always keep the record information from the previous entry.  Helpful to know which have been entered, but you can change to be blank, if desired.</a:t>
            </a:r>
          </a:p>
          <a:p>
            <a:pPr lvl="1" eaLnBrk="1" hangingPunct="1"/>
            <a:r>
              <a:rPr lang="en-US" sz="2400" smtClean="0"/>
              <a:t>CONTENT lets user set whether defaulting info will show a code or a description of the code or both.</a:t>
            </a:r>
          </a:p>
          <a:p>
            <a:pPr eaLnBrk="1" hangingPunct="1">
              <a:buFontTx/>
              <a:buNone/>
            </a:pPr>
            <a:endParaRPr lang="en-US" sz="2800" smtClean="0"/>
          </a:p>
          <a:p>
            <a:pPr eaLnBrk="1" hangingPunct="1">
              <a:buFontTx/>
              <a:buNone/>
            </a:pPr>
            <a:endParaRPr lang="en-US" sz="28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4339">
                                            <p:txEl>
                                              <p:pRg st="0" end="0"/>
                                            </p:txEl>
                                          </p:spTgt>
                                        </p:tgtEl>
                                        <p:attrNameLst>
                                          <p:attrName>style.visibility</p:attrName>
                                        </p:attrNameLst>
                                      </p:cBhvr>
                                      <p:to>
                                        <p:strVal val="visible"/>
                                      </p:to>
                                    </p:set>
                                    <p:anim calcmode="lin" valueType="num">
                                      <p:cBhvr>
                                        <p:cTn id="7" dur="500" fill="hold"/>
                                        <p:tgtEl>
                                          <p:spTgt spid="65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43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433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54339">
                                            <p:txEl>
                                              <p:pRg st="1" end="1"/>
                                            </p:txEl>
                                          </p:spTgt>
                                        </p:tgtEl>
                                        <p:attrNameLst>
                                          <p:attrName>style.visibility</p:attrName>
                                        </p:attrNameLst>
                                      </p:cBhvr>
                                      <p:to>
                                        <p:strVal val="visible"/>
                                      </p:to>
                                    </p:set>
                                    <p:anim calcmode="lin" valueType="num">
                                      <p:cBhvr>
                                        <p:cTn id="12" dur="500" fill="hold"/>
                                        <p:tgtEl>
                                          <p:spTgt spid="65433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5433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5433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54339">
                                            <p:txEl>
                                              <p:pRg st="2" end="2"/>
                                            </p:txEl>
                                          </p:spTgt>
                                        </p:tgtEl>
                                        <p:attrNameLst>
                                          <p:attrName>style.visibility</p:attrName>
                                        </p:attrNameLst>
                                      </p:cBhvr>
                                      <p:to>
                                        <p:strVal val="visible"/>
                                      </p:to>
                                    </p:set>
                                    <p:anim calcmode="lin" valueType="num">
                                      <p:cBhvr>
                                        <p:cTn id="17" dur="500" fill="hold"/>
                                        <p:tgtEl>
                                          <p:spTgt spid="65433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5433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54339">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654339">
                                            <p:txEl>
                                              <p:pRg st="3" end="3"/>
                                            </p:txEl>
                                          </p:spTgt>
                                        </p:tgtEl>
                                        <p:attrNameLst>
                                          <p:attrName>style.visibility</p:attrName>
                                        </p:attrNameLst>
                                      </p:cBhvr>
                                      <p:to>
                                        <p:strVal val="visible"/>
                                      </p:to>
                                    </p:set>
                                    <p:anim calcmode="lin" valueType="num">
                                      <p:cBhvr>
                                        <p:cTn id="22" dur="500" fill="hold"/>
                                        <p:tgtEl>
                                          <p:spTgt spid="65433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5433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54339">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54339">
                                            <p:txEl>
                                              <p:pRg st="4" end="4"/>
                                            </p:txEl>
                                          </p:spTgt>
                                        </p:tgtEl>
                                        <p:attrNameLst>
                                          <p:attrName>style.visibility</p:attrName>
                                        </p:attrNameLst>
                                      </p:cBhvr>
                                      <p:to>
                                        <p:strVal val="visible"/>
                                      </p:to>
                                    </p:set>
                                    <p:anim calcmode="lin" valueType="num">
                                      <p:cBhvr>
                                        <p:cTn id="27" dur="500" fill="hold"/>
                                        <p:tgtEl>
                                          <p:spTgt spid="65433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5433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5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599043" name="Rectangle 3"/>
          <p:cNvSpPr>
            <a:spLocks noGrp="1" noChangeArrowheads="1"/>
          </p:cNvSpPr>
          <p:nvPr>
            <p:ph type="body" idx="1"/>
          </p:nvPr>
        </p:nvSpPr>
        <p:spPr>
          <a:xfrm>
            <a:off x="228600" y="762000"/>
            <a:ext cx="8763000" cy="5410200"/>
          </a:xfrm>
          <a:noFill/>
        </p:spPr>
        <p:txBody>
          <a:bodyPr/>
          <a:lstStyle/>
          <a:p>
            <a:pPr eaLnBrk="1" hangingPunct="1"/>
            <a:r>
              <a:rPr lang="en-US" b="1" smtClean="0">
                <a:solidFill>
                  <a:srgbClr val="9A2008"/>
                </a:solidFill>
              </a:rPr>
              <a:t>OTHER OPTIONS</a:t>
            </a:r>
          </a:p>
          <a:p>
            <a:pPr lvl="1" eaLnBrk="1" hangingPunct="1"/>
            <a:endParaRPr lang="en-US" smtClean="0"/>
          </a:p>
          <a:p>
            <a:pPr eaLnBrk="1" hangingPunct="1">
              <a:buFontTx/>
              <a:buNone/>
            </a:pPr>
            <a:endParaRPr lang="en-US" smtClean="0"/>
          </a:p>
          <a:p>
            <a:pPr eaLnBrk="1" hangingPunct="1">
              <a:buFontTx/>
              <a:buNone/>
            </a:pPr>
            <a:endParaRPr lang="en-US" smtClean="0"/>
          </a:p>
        </p:txBody>
      </p:sp>
      <p:pic>
        <p:nvPicPr>
          <p:cNvPr id="13316" name="Picture 4"/>
          <p:cNvPicPr>
            <a:picLocks noChangeAspect="1" noChangeArrowheads="1"/>
          </p:cNvPicPr>
          <p:nvPr/>
        </p:nvPicPr>
        <p:blipFill>
          <a:blip r:embed="rId3" cstate="print"/>
          <a:srcRect/>
          <a:stretch>
            <a:fillRect/>
          </a:stretch>
        </p:blipFill>
        <p:spPr bwMode="auto">
          <a:xfrm>
            <a:off x="2895600" y="1371600"/>
            <a:ext cx="3524250" cy="472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 calcmode="lin" valueType="num">
                                      <p:cBhvr>
                                        <p:cTn id="7" dur="500" fill="hold"/>
                                        <p:tgtEl>
                                          <p:spTgt spid="599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90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99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601091" name="Rectangle 3"/>
          <p:cNvSpPr>
            <a:spLocks noGrp="1" noChangeArrowheads="1"/>
          </p:cNvSpPr>
          <p:nvPr>
            <p:ph type="body" idx="1"/>
          </p:nvPr>
        </p:nvSpPr>
        <p:spPr>
          <a:xfrm>
            <a:off x="228600" y="762000"/>
            <a:ext cx="8763000" cy="5410200"/>
          </a:xfrm>
          <a:noFill/>
        </p:spPr>
        <p:txBody>
          <a:bodyPr/>
          <a:lstStyle/>
          <a:p>
            <a:pPr eaLnBrk="1" hangingPunct="1"/>
            <a:r>
              <a:rPr lang="en-US" smtClean="0"/>
              <a:t>Position attributes on create screen by “dropping &amp; dragging” in R6 or using up/down arrows in R7. </a:t>
            </a:r>
          </a:p>
          <a:p>
            <a:pPr eaLnBrk="1" hangingPunct="1"/>
            <a:r>
              <a:rPr lang="en-US" smtClean="0"/>
              <a:t>Tie template to appropriate custom card file.</a:t>
            </a:r>
          </a:p>
          <a:p>
            <a:pPr eaLnBrk="1" hangingPunct="1"/>
            <a:r>
              <a:rPr lang="en-US" u="sng" smtClean="0"/>
              <a:t>BE AWARE</a:t>
            </a:r>
            <a:r>
              <a:rPr lang="en-US" smtClean="0"/>
              <a:t>:  if your template contains a blank value and you do not populate it, it will “blank out” any value coming from other records.  </a:t>
            </a:r>
            <a:r>
              <a:rPr lang="en-US" sz="2400" i="1" smtClean="0"/>
              <a:t>Example:  account number on PO item create template will blank out account information coming from the item master/item revision.  Okay usually for MRO but not for production items.</a:t>
            </a:r>
          </a:p>
          <a:p>
            <a:pPr eaLnBrk="1" hangingPunct="1">
              <a:buFontTx/>
              <a:buNone/>
            </a:pPr>
            <a:endParaRPr lang="en-US" smtClean="0"/>
          </a:p>
          <a:p>
            <a:pPr eaLnBrk="1" hangingPunct="1">
              <a:buFontTx/>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animEffect transition="in" filter="fade">
                                      <p:cBhvr>
                                        <p:cTn id="7" dur="2000"/>
                                        <p:tgtEl>
                                          <p:spTgt spid="601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1091">
                                            <p:txEl>
                                              <p:pRg st="1" end="1"/>
                                            </p:txEl>
                                          </p:spTgt>
                                        </p:tgtEl>
                                        <p:attrNameLst>
                                          <p:attrName>style.visibility</p:attrName>
                                        </p:attrNameLst>
                                      </p:cBhvr>
                                      <p:to>
                                        <p:strVal val="visible"/>
                                      </p:to>
                                    </p:set>
                                    <p:animEffect transition="in" filter="fade">
                                      <p:cBhvr>
                                        <p:cTn id="12" dur="2000"/>
                                        <p:tgtEl>
                                          <p:spTgt spid="601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1091">
                                            <p:txEl>
                                              <p:pRg st="2" end="2"/>
                                            </p:txEl>
                                          </p:spTgt>
                                        </p:tgtEl>
                                        <p:attrNameLst>
                                          <p:attrName>style.visibility</p:attrName>
                                        </p:attrNameLst>
                                      </p:cBhvr>
                                      <p:to>
                                        <p:strVal val="visible"/>
                                      </p:to>
                                    </p:set>
                                    <p:animEffect transition="in" filter="fade">
                                      <p:cBhvr>
                                        <p:cTn id="17" dur="2000"/>
                                        <p:tgtEl>
                                          <p:spTgt spid="601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15363" name="Rectangle 3"/>
          <p:cNvSpPr>
            <a:spLocks noGrp="1" noChangeArrowheads="1"/>
          </p:cNvSpPr>
          <p:nvPr>
            <p:ph type="body" idx="1"/>
          </p:nvPr>
        </p:nvSpPr>
        <p:spPr>
          <a:xfrm>
            <a:off x="228600" y="762000"/>
            <a:ext cx="8763000" cy="5791200"/>
          </a:xfrm>
          <a:noFill/>
        </p:spPr>
        <p:txBody>
          <a:bodyPr/>
          <a:lstStyle/>
          <a:p>
            <a:pPr eaLnBrk="1" hangingPunct="1"/>
            <a:r>
              <a:rPr lang="en-US" smtClean="0"/>
              <a:t>EPDM – entering new item revisions</a:t>
            </a:r>
          </a:p>
          <a:p>
            <a:pPr lvl="1" eaLnBrk="1" hangingPunct="1"/>
            <a:r>
              <a:rPr lang="en-US" sz="2400" smtClean="0"/>
              <a:t>Item types usually have other common defaults.                          Example: Type 4 purchased parts usually also have:</a:t>
            </a:r>
          </a:p>
          <a:p>
            <a:pPr lvl="2" eaLnBrk="1" hangingPunct="1"/>
            <a:r>
              <a:rPr lang="en-US" sz="2000" smtClean="0"/>
              <a:t>Inventory code of 1=Inventory</a:t>
            </a:r>
          </a:p>
          <a:p>
            <a:pPr lvl="2" eaLnBrk="1" hangingPunct="1"/>
            <a:r>
              <a:rPr lang="en-US" sz="2000" smtClean="0"/>
              <a:t>Receipt required=Yes</a:t>
            </a:r>
          </a:p>
          <a:p>
            <a:pPr lvl="2" eaLnBrk="1" hangingPunct="1"/>
            <a:r>
              <a:rPr lang="en-US" sz="2000" smtClean="0"/>
              <a:t>Batch/lot</a:t>
            </a:r>
          </a:p>
          <a:p>
            <a:pPr lvl="2" eaLnBrk="1" hangingPunct="1"/>
            <a:r>
              <a:rPr lang="en-US" sz="2000" smtClean="0"/>
              <a:t>Purchase tax indicator= Non-taxable</a:t>
            </a:r>
          </a:p>
          <a:p>
            <a:pPr lvl="2" eaLnBrk="1" hangingPunct="1"/>
            <a:r>
              <a:rPr lang="en-US" sz="2000" smtClean="0"/>
              <a:t>Same site</a:t>
            </a:r>
          </a:p>
          <a:p>
            <a:pPr lvl="2" eaLnBrk="1" hangingPunct="1"/>
            <a:r>
              <a:rPr lang="en-US" sz="2000" smtClean="0"/>
              <a:t>Initial release to PDM = YES**</a:t>
            </a:r>
          </a:p>
          <a:p>
            <a:pPr lvl="2" eaLnBrk="1" hangingPunct="1"/>
            <a:r>
              <a:rPr lang="en-US" sz="2000" smtClean="0"/>
              <a:t>Perhaps common item classes (example MRO)</a:t>
            </a:r>
          </a:p>
          <a:p>
            <a:pPr lvl="2" eaLnBrk="1" hangingPunct="1"/>
            <a:r>
              <a:rPr lang="en-US" sz="2000" smtClean="0"/>
              <a:t>Perhaps inspect on receipt.</a:t>
            </a:r>
          </a:p>
          <a:p>
            <a:pPr lvl="2" eaLnBrk="1" hangingPunct="1"/>
            <a:r>
              <a:rPr lang="en-US" sz="2000" smtClean="0"/>
              <a:t>Current (and standard) material-this level gives a warning message if nothing entered in the record.  Trick, if desired:  Set these fields in the template as $0.00000001.</a:t>
            </a:r>
            <a:r>
              <a:rPr lang="en-US" sz="2000" smtClean="0">
                <a:latin typeface="Arial" charset="0"/>
              </a:rPr>
              <a:t> </a:t>
            </a:r>
            <a:endParaRPr lang="en-US" sz="2000" smtClean="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ph type="body" idx="1"/>
          </p:nvPr>
        </p:nvPicPr>
        <p:blipFill>
          <a:blip r:embed="rId2" cstate="print"/>
          <a:srcRect/>
          <a:stretch>
            <a:fillRect/>
          </a:stretch>
        </p:blipFill>
        <p:spPr>
          <a:xfrm>
            <a:off x="1219200" y="228600"/>
            <a:ext cx="6629400" cy="5791200"/>
          </a:xfr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6690"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626691" name="Rectangle 3"/>
          <p:cNvSpPr>
            <a:spLocks noGrp="1" noChangeArrowheads="1"/>
          </p:cNvSpPr>
          <p:nvPr>
            <p:ph type="body" idx="1"/>
          </p:nvPr>
        </p:nvSpPr>
        <p:spPr>
          <a:xfrm>
            <a:off x="228600" y="762000"/>
            <a:ext cx="8763000" cy="5410200"/>
          </a:xfrm>
          <a:noFill/>
        </p:spPr>
        <p:txBody>
          <a:bodyPr/>
          <a:lstStyle/>
          <a:p>
            <a:pPr eaLnBrk="1" hangingPunct="1"/>
            <a:r>
              <a:rPr lang="en-US" smtClean="0"/>
              <a:t>EPDM/Materials Management</a:t>
            </a:r>
          </a:p>
          <a:p>
            <a:pPr lvl="1" eaLnBrk="1" hangingPunct="1"/>
            <a:r>
              <a:rPr lang="en-US" smtClean="0"/>
              <a:t>Entering new item warehouse records</a:t>
            </a:r>
          </a:p>
          <a:p>
            <a:pPr lvl="2" eaLnBrk="1" hangingPunct="1"/>
            <a:r>
              <a:rPr lang="en-US" smtClean="0"/>
              <a:t>Finished goods in MRP environment template:</a:t>
            </a:r>
          </a:p>
          <a:p>
            <a:pPr lvl="3" eaLnBrk="1" hangingPunct="1"/>
            <a:r>
              <a:rPr lang="en-US" smtClean="0"/>
              <a:t>Lead Time Code:	M = Manufactured</a:t>
            </a:r>
          </a:p>
          <a:p>
            <a:pPr lvl="3" eaLnBrk="1" hangingPunct="1"/>
            <a:r>
              <a:rPr lang="en-US" smtClean="0"/>
              <a:t>Order Policy Code:  G = Period of Supply or A= Discrete Order Quantity</a:t>
            </a:r>
          </a:p>
          <a:p>
            <a:pPr lvl="3" eaLnBrk="1" hangingPunct="1"/>
            <a:r>
              <a:rPr lang="en-US" smtClean="0"/>
              <a:t>Plan Customer Orders:  5 = Yes, after MRP start date</a:t>
            </a:r>
          </a:p>
          <a:p>
            <a:pPr lvl="3" eaLnBrk="1" hangingPunct="1"/>
            <a:r>
              <a:rPr lang="en-US" smtClean="0"/>
              <a:t>Include Inventory Balance: Yes</a:t>
            </a:r>
          </a:p>
          <a:p>
            <a:pPr lvl="3" eaLnBrk="1" hangingPunct="1"/>
            <a:r>
              <a:rPr lang="en-US" smtClean="0"/>
              <a:t>Master Schedule Item Code:  = Not a master scheduled item</a:t>
            </a:r>
          </a:p>
          <a:p>
            <a:pPr lvl="3" eaLnBrk="1" hangingPunct="1"/>
            <a:r>
              <a:rPr lang="en-US" smtClean="0"/>
              <a:t>Master Level Print Code:   = Always printed</a:t>
            </a:r>
          </a:p>
          <a:p>
            <a:pPr lvl="3" eaLnBrk="1" hangingPunct="1"/>
            <a:r>
              <a:rPr lang="en-US" smtClean="0"/>
              <a:t>Combine Requirements:  0 = Do not combine requirements</a:t>
            </a:r>
          </a:p>
          <a:p>
            <a:pPr lvl="3" eaLnBrk="1" hangingPunct="1"/>
            <a:r>
              <a:rPr lang="en-US" smtClean="0"/>
              <a:t>Master Level Item Code:  M = Multiple source master level item</a:t>
            </a:r>
            <a:r>
              <a:rPr lang="en-US" sz="1600" smtClean="0">
                <a:latin typeface="Arial" charset="0"/>
              </a:rPr>
              <a:t>                          </a:t>
            </a:r>
          </a:p>
          <a:p>
            <a:pPr lvl="3" eaLnBrk="1" hangingPunct="1"/>
            <a:endParaRPr lang="en-US" sz="1600" smtClean="0">
              <a:latin typeface="Arial" charset="0"/>
            </a:endParaRPr>
          </a:p>
          <a:p>
            <a:pPr lvl="3" eaLnBrk="1" hangingPunct="1"/>
            <a:endParaRPr lang="en-US" sz="1600" smtClean="0">
              <a:latin typeface="Arial" charset="0"/>
            </a:endParaRPr>
          </a:p>
          <a:p>
            <a:pPr lvl="1" eaLnBrk="1" hangingPunct="1"/>
            <a:endParaRPr lang="en-US" sz="2000" i="1" smtClean="0"/>
          </a:p>
          <a:p>
            <a:pPr eaLnBrk="1" hangingPunct="1">
              <a:buFontTx/>
              <a:buNone/>
            </a:pPr>
            <a:endParaRPr lang="en-US" smtClean="0"/>
          </a:p>
          <a:p>
            <a:pPr eaLnBrk="1" hangingPunct="1">
              <a:buFontTx/>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animEffect transition="in" filter="fade">
                                      <p:cBhvr>
                                        <p:cTn id="7" dur="1000"/>
                                        <p:tgtEl>
                                          <p:spTgt spid="626691">
                                            <p:txEl>
                                              <p:pRg st="0" end="0"/>
                                            </p:txEl>
                                          </p:spTgt>
                                        </p:tgtEl>
                                      </p:cBhvr>
                                    </p:animEffect>
                                    <p:anim calcmode="lin" valueType="num">
                                      <p:cBhvr>
                                        <p:cTn id="8" dur="1000" fill="hold"/>
                                        <p:tgtEl>
                                          <p:spTgt spid="62669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266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2669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26691">
                                            <p:txEl>
                                              <p:pRg st="1" end="1"/>
                                            </p:txEl>
                                          </p:spTgt>
                                        </p:tgtEl>
                                        <p:attrNameLst>
                                          <p:attrName>style.visibility</p:attrName>
                                        </p:attrNameLst>
                                      </p:cBhvr>
                                      <p:to>
                                        <p:strVal val="visible"/>
                                      </p:to>
                                    </p:set>
                                    <p:animEffect transition="in" filter="fade">
                                      <p:cBhvr>
                                        <p:cTn id="13" dur="1000"/>
                                        <p:tgtEl>
                                          <p:spTgt spid="626691">
                                            <p:txEl>
                                              <p:pRg st="1" end="1"/>
                                            </p:txEl>
                                          </p:spTgt>
                                        </p:tgtEl>
                                      </p:cBhvr>
                                    </p:animEffect>
                                    <p:anim calcmode="lin" valueType="num">
                                      <p:cBhvr>
                                        <p:cTn id="14" dur="1000" fill="hold"/>
                                        <p:tgtEl>
                                          <p:spTgt spid="626691">
                                            <p:txEl>
                                              <p:pRg st="1" end="1"/>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626691">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626691">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26691">
                                            <p:txEl>
                                              <p:pRg st="2" end="2"/>
                                            </p:txEl>
                                          </p:spTgt>
                                        </p:tgtEl>
                                        <p:attrNameLst>
                                          <p:attrName>style.visibility</p:attrName>
                                        </p:attrNameLst>
                                      </p:cBhvr>
                                      <p:to>
                                        <p:strVal val="visible"/>
                                      </p:to>
                                    </p:set>
                                    <p:animEffect transition="in" filter="fade">
                                      <p:cBhvr>
                                        <p:cTn id="19" dur="1000"/>
                                        <p:tgtEl>
                                          <p:spTgt spid="626691">
                                            <p:txEl>
                                              <p:pRg st="2" end="2"/>
                                            </p:txEl>
                                          </p:spTgt>
                                        </p:tgtEl>
                                      </p:cBhvr>
                                    </p:animEffect>
                                    <p:anim calcmode="lin" valueType="num">
                                      <p:cBhvr>
                                        <p:cTn id="20" dur="1000" fill="hold"/>
                                        <p:tgtEl>
                                          <p:spTgt spid="626691">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62669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626691">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26691">
                                            <p:txEl>
                                              <p:pRg st="3" end="3"/>
                                            </p:txEl>
                                          </p:spTgt>
                                        </p:tgtEl>
                                        <p:attrNameLst>
                                          <p:attrName>style.visibility</p:attrName>
                                        </p:attrNameLst>
                                      </p:cBhvr>
                                      <p:to>
                                        <p:strVal val="visible"/>
                                      </p:to>
                                    </p:set>
                                    <p:animEffect transition="in" filter="fade">
                                      <p:cBhvr>
                                        <p:cTn id="25" dur="1000"/>
                                        <p:tgtEl>
                                          <p:spTgt spid="626691">
                                            <p:txEl>
                                              <p:pRg st="3" end="3"/>
                                            </p:txEl>
                                          </p:spTgt>
                                        </p:tgtEl>
                                      </p:cBhvr>
                                    </p:animEffect>
                                    <p:anim calcmode="lin" valueType="num">
                                      <p:cBhvr>
                                        <p:cTn id="26" dur="1000" fill="hold"/>
                                        <p:tgtEl>
                                          <p:spTgt spid="626691">
                                            <p:txEl>
                                              <p:pRg st="3" end="3"/>
                                            </p:txEl>
                                          </p:spTgt>
                                        </p:tgtEl>
                                        <p:attrNameLst>
                                          <p:attrName>ppt_x</p:attrName>
                                        </p:attrNameLst>
                                      </p:cBhvr>
                                      <p:tavLst>
                                        <p:tav tm="0">
                                          <p:val>
                                            <p:strVal val="#ppt_x"/>
                                          </p:val>
                                        </p:tav>
                                        <p:tav tm="100000">
                                          <p:val>
                                            <p:strVal val="#ppt_x"/>
                                          </p:val>
                                        </p:tav>
                                      </p:tavLst>
                                    </p:anim>
                                    <p:anim calcmode="lin" valueType="num">
                                      <p:cBhvr>
                                        <p:cTn id="27" dur="898" decel="100000" fill="hold"/>
                                        <p:tgtEl>
                                          <p:spTgt spid="626691">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898"/>
                                          </p:stCondLst>
                                        </p:cTn>
                                        <p:tgtEl>
                                          <p:spTgt spid="626691">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26691">
                                            <p:txEl>
                                              <p:pRg st="4" end="4"/>
                                            </p:txEl>
                                          </p:spTgt>
                                        </p:tgtEl>
                                        <p:attrNameLst>
                                          <p:attrName>style.visibility</p:attrName>
                                        </p:attrNameLst>
                                      </p:cBhvr>
                                      <p:to>
                                        <p:strVal val="visible"/>
                                      </p:to>
                                    </p:set>
                                    <p:animEffect transition="in" filter="fade">
                                      <p:cBhvr>
                                        <p:cTn id="31" dur="1000"/>
                                        <p:tgtEl>
                                          <p:spTgt spid="626691">
                                            <p:txEl>
                                              <p:pRg st="4" end="4"/>
                                            </p:txEl>
                                          </p:spTgt>
                                        </p:tgtEl>
                                      </p:cBhvr>
                                    </p:animEffect>
                                    <p:anim calcmode="lin" valueType="num">
                                      <p:cBhvr>
                                        <p:cTn id="32" dur="1000" fill="hold"/>
                                        <p:tgtEl>
                                          <p:spTgt spid="626691">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26691">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26691">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26691">
                                            <p:txEl>
                                              <p:pRg st="5" end="5"/>
                                            </p:txEl>
                                          </p:spTgt>
                                        </p:tgtEl>
                                        <p:attrNameLst>
                                          <p:attrName>style.visibility</p:attrName>
                                        </p:attrNameLst>
                                      </p:cBhvr>
                                      <p:to>
                                        <p:strVal val="visible"/>
                                      </p:to>
                                    </p:set>
                                    <p:animEffect transition="in" filter="fade">
                                      <p:cBhvr>
                                        <p:cTn id="37" dur="1000"/>
                                        <p:tgtEl>
                                          <p:spTgt spid="626691">
                                            <p:txEl>
                                              <p:pRg st="5" end="5"/>
                                            </p:txEl>
                                          </p:spTgt>
                                        </p:tgtEl>
                                      </p:cBhvr>
                                    </p:animEffect>
                                    <p:anim calcmode="lin" valueType="num">
                                      <p:cBhvr>
                                        <p:cTn id="38" dur="1000" fill="hold"/>
                                        <p:tgtEl>
                                          <p:spTgt spid="626691">
                                            <p:txEl>
                                              <p:pRg st="5" end="5"/>
                                            </p:txEl>
                                          </p:spTgt>
                                        </p:tgtEl>
                                        <p:attrNameLst>
                                          <p:attrName>ppt_x</p:attrName>
                                        </p:attrNameLst>
                                      </p:cBhvr>
                                      <p:tavLst>
                                        <p:tav tm="0">
                                          <p:val>
                                            <p:strVal val="#ppt_x"/>
                                          </p:val>
                                        </p:tav>
                                        <p:tav tm="100000">
                                          <p:val>
                                            <p:strVal val="#ppt_x"/>
                                          </p:val>
                                        </p:tav>
                                      </p:tavLst>
                                    </p:anim>
                                    <p:anim calcmode="lin" valueType="num">
                                      <p:cBhvr>
                                        <p:cTn id="39" dur="898" decel="100000" fill="hold"/>
                                        <p:tgtEl>
                                          <p:spTgt spid="626691">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898"/>
                                          </p:stCondLst>
                                        </p:cTn>
                                        <p:tgtEl>
                                          <p:spTgt spid="626691">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626691">
                                            <p:txEl>
                                              <p:pRg st="6" end="6"/>
                                            </p:txEl>
                                          </p:spTgt>
                                        </p:tgtEl>
                                        <p:attrNameLst>
                                          <p:attrName>style.visibility</p:attrName>
                                        </p:attrNameLst>
                                      </p:cBhvr>
                                      <p:to>
                                        <p:strVal val="visible"/>
                                      </p:to>
                                    </p:set>
                                    <p:animEffect transition="in" filter="fade">
                                      <p:cBhvr>
                                        <p:cTn id="43" dur="1000"/>
                                        <p:tgtEl>
                                          <p:spTgt spid="626691">
                                            <p:txEl>
                                              <p:pRg st="6" end="6"/>
                                            </p:txEl>
                                          </p:spTgt>
                                        </p:tgtEl>
                                      </p:cBhvr>
                                    </p:animEffect>
                                    <p:anim calcmode="lin" valueType="num">
                                      <p:cBhvr>
                                        <p:cTn id="44" dur="1000" fill="hold"/>
                                        <p:tgtEl>
                                          <p:spTgt spid="626691">
                                            <p:txEl>
                                              <p:pRg st="6" end="6"/>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626691">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626691">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626691">
                                            <p:txEl>
                                              <p:pRg st="7" end="7"/>
                                            </p:txEl>
                                          </p:spTgt>
                                        </p:tgtEl>
                                        <p:attrNameLst>
                                          <p:attrName>style.visibility</p:attrName>
                                        </p:attrNameLst>
                                      </p:cBhvr>
                                      <p:to>
                                        <p:strVal val="visible"/>
                                      </p:to>
                                    </p:set>
                                    <p:animEffect transition="in" filter="fade">
                                      <p:cBhvr>
                                        <p:cTn id="49" dur="1000"/>
                                        <p:tgtEl>
                                          <p:spTgt spid="626691">
                                            <p:txEl>
                                              <p:pRg st="7" end="7"/>
                                            </p:txEl>
                                          </p:spTgt>
                                        </p:tgtEl>
                                      </p:cBhvr>
                                    </p:animEffect>
                                    <p:anim calcmode="lin" valueType="num">
                                      <p:cBhvr>
                                        <p:cTn id="50" dur="1000" fill="hold"/>
                                        <p:tgtEl>
                                          <p:spTgt spid="626691">
                                            <p:txEl>
                                              <p:pRg st="7" end="7"/>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626691">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626691">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626691">
                                            <p:txEl>
                                              <p:pRg st="8" end="8"/>
                                            </p:txEl>
                                          </p:spTgt>
                                        </p:tgtEl>
                                        <p:attrNameLst>
                                          <p:attrName>style.visibility</p:attrName>
                                        </p:attrNameLst>
                                      </p:cBhvr>
                                      <p:to>
                                        <p:strVal val="visible"/>
                                      </p:to>
                                    </p:set>
                                    <p:animEffect transition="in" filter="fade">
                                      <p:cBhvr>
                                        <p:cTn id="55" dur="1000"/>
                                        <p:tgtEl>
                                          <p:spTgt spid="626691">
                                            <p:txEl>
                                              <p:pRg st="8" end="8"/>
                                            </p:txEl>
                                          </p:spTgt>
                                        </p:tgtEl>
                                      </p:cBhvr>
                                    </p:animEffect>
                                    <p:anim calcmode="lin" valueType="num">
                                      <p:cBhvr>
                                        <p:cTn id="56" dur="1000" fill="hold"/>
                                        <p:tgtEl>
                                          <p:spTgt spid="626691">
                                            <p:txEl>
                                              <p:pRg st="8" end="8"/>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626691">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626691">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626691">
                                            <p:txEl>
                                              <p:pRg st="9" end="9"/>
                                            </p:txEl>
                                          </p:spTgt>
                                        </p:tgtEl>
                                        <p:attrNameLst>
                                          <p:attrName>style.visibility</p:attrName>
                                        </p:attrNameLst>
                                      </p:cBhvr>
                                      <p:to>
                                        <p:strVal val="visible"/>
                                      </p:to>
                                    </p:set>
                                    <p:animEffect transition="in" filter="fade">
                                      <p:cBhvr>
                                        <p:cTn id="61" dur="1000"/>
                                        <p:tgtEl>
                                          <p:spTgt spid="626691">
                                            <p:txEl>
                                              <p:pRg st="9" end="9"/>
                                            </p:txEl>
                                          </p:spTgt>
                                        </p:tgtEl>
                                      </p:cBhvr>
                                    </p:animEffect>
                                    <p:anim calcmode="lin" valueType="num">
                                      <p:cBhvr>
                                        <p:cTn id="62" dur="1000" fill="hold"/>
                                        <p:tgtEl>
                                          <p:spTgt spid="626691">
                                            <p:txEl>
                                              <p:pRg st="9" end="9"/>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626691">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626691">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626691">
                                            <p:txEl>
                                              <p:pRg st="10" end="10"/>
                                            </p:txEl>
                                          </p:spTgt>
                                        </p:tgtEl>
                                        <p:attrNameLst>
                                          <p:attrName>style.visibility</p:attrName>
                                        </p:attrNameLst>
                                      </p:cBhvr>
                                      <p:to>
                                        <p:strVal val="visible"/>
                                      </p:to>
                                    </p:set>
                                    <p:animEffect transition="in" filter="fade">
                                      <p:cBhvr>
                                        <p:cTn id="67" dur="1000"/>
                                        <p:tgtEl>
                                          <p:spTgt spid="626691">
                                            <p:txEl>
                                              <p:pRg st="10" end="10"/>
                                            </p:txEl>
                                          </p:spTgt>
                                        </p:tgtEl>
                                      </p:cBhvr>
                                    </p:animEffect>
                                    <p:anim calcmode="lin" valueType="num">
                                      <p:cBhvr>
                                        <p:cTn id="68" dur="1000" fill="hold"/>
                                        <p:tgtEl>
                                          <p:spTgt spid="626691">
                                            <p:txEl>
                                              <p:pRg st="10" end="10"/>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626691">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62669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18435" name="Picture 3"/>
          <p:cNvPicPr>
            <a:picLocks noChangeAspect="1" noChangeArrowheads="1"/>
          </p:cNvPicPr>
          <p:nvPr>
            <p:ph type="body" idx="1"/>
          </p:nvPr>
        </p:nvPicPr>
        <p:blipFill>
          <a:blip r:embed="rId2" cstate="print"/>
          <a:srcRect/>
          <a:stretch>
            <a:fillRect/>
          </a:stretch>
        </p:blipFill>
        <p:spPr>
          <a:xfrm>
            <a:off x="304800" y="0"/>
            <a:ext cx="8458200" cy="6858000"/>
          </a:xfr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pPr eaLnBrk="1" hangingPunct="1"/>
            <a:endParaRPr lang="en-US" smtClean="0"/>
          </a:p>
        </p:txBody>
      </p:sp>
      <p:pic>
        <p:nvPicPr>
          <p:cNvPr id="19459" name="Picture 3"/>
          <p:cNvPicPr>
            <a:picLocks noChangeAspect="1" noChangeArrowheads="1"/>
          </p:cNvPicPr>
          <p:nvPr>
            <p:ph type="body" idx="1"/>
          </p:nvPr>
        </p:nvPicPr>
        <p:blipFill>
          <a:blip r:embed="rId2" cstate="print"/>
          <a:srcRect/>
          <a:stretch>
            <a:fillRect/>
          </a:stretch>
        </p:blipFill>
        <p:spPr>
          <a:xfrm>
            <a:off x="381000" y="0"/>
            <a:ext cx="8458200" cy="6858000"/>
          </a:xfrm>
        </p:spPr>
      </p:pic>
      <p:sp>
        <p:nvSpPr>
          <p:cNvPr id="629764" name="Text Box 4"/>
          <p:cNvSpPr txBox="1">
            <a:spLocks noChangeArrowheads="1"/>
          </p:cNvSpPr>
          <p:nvPr/>
        </p:nvSpPr>
        <p:spPr bwMode="auto">
          <a:xfrm>
            <a:off x="1371600" y="5268913"/>
            <a:ext cx="6172200" cy="1436687"/>
          </a:xfrm>
          <a:prstGeom prst="rect">
            <a:avLst/>
          </a:prstGeom>
          <a:solidFill>
            <a:srgbClr val="E5AB07"/>
          </a:solidFill>
          <a:ln w="9525">
            <a:solidFill>
              <a:srgbClr val="9A2008"/>
            </a:solidFill>
            <a:miter lim="800000"/>
            <a:headEnd/>
            <a:tailEnd/>
          </a:ln>
          <a:effectLst/>
        </p:spPr>
        <p:txBody>
          <a:bodyPr>
            <a:spAutoFit/>
          </a:bodyPr>
          <a:lstStyle/>
          <a:p>
            <a:pPr>
              <a:spcBef>
                <a:spcPct val="50000"/>
              </a:spcBef>
              <a:defRPr/>
            </a:pPr>
            <a:r>
              <a:rPr lang="en-US" sz="1400" b="1" u="sng">
                <a:effectLst>
                  <a:outerShdw blurRad="38100" dist="38100" dir="2700000" algn="tl">
                    <a:srgbClr val="FFFFFF"/>
                  </a:outerShdw>
                </a:effectLst>
              </a:rPr>
              <a:t>Using MFG Parts Item Warehouse template:</a:t>
            </a:r>
          </a:p>
          <a:p>
            <a:pPr>
              <a:spcBef>
                <a:spcPct val="50000"/>
              </a:spcBef>
              <a:buFontTx/>
              <a:buChar char="•"/>
              <a:defRPr/>
            </a:pPr>
            <a:r>
              <a:rPr lang="en-US" sz="1200" b="1">
                <a:effectLst>
                  <a:outerShdw blurRad="38100" dist="38100" dir="2700000" algn="tl">
                    <a:srgbClr val="FFFFFF"/>
                  </a:outerShdw>
                </a:effectLst>
              </a:rPr>
              <a:t> planning fields are populated correctly </a:t>
            </a:r>
          </a:p>
          <a:p>
            <a:pPr>
              <a:spcBef>
                <a:spcPct val="10000"/>
              </a:spcBef>
              <a:buFontTx/>
              <a:buChar char="•"/>
              <a:defRPr/>
            </a:pPr>
            <a:r>
              <a:rPr lang="en-US" sz="1200" b="1">
                <a:effectLst>
                  <a:outerShdw blurRad="38100" dist="38100" dir="2700000" algn="tl">
                    <a:srgbClr val="FFFFFF"/>
                  </a:outerShdw>
                </a:effectLst>
              </a:rPr>
              <a:t> document control creates the item warehouse by selecting the CREATE icon  </a:t>
            </a:r>
          </a:p>
          <a:p>
            <a:pPr>
              <a:spcBef>
                <a:spcPct val="10000"/>
              </a:spcBef>
              <a:defRPr/>
            </a:pPr>
            <a:r>
              <a:rPr lang="en-US" sz="1200" b="1">
                <a:effectLst>
                  <a:outerShdw blurRad="38100" dist="38100" dir="2700000" algn="tl">
                    <a:srgbClr val="FFFFFF"/>
                  </a:outerShdw>
                </a:effectLst>
              </a:rPr>
              <a:t>  on right and clicking CREATE button on create prompt (3 clicks). </a:t>
            </a:r>
          </a:p>
          <a:p>
            <a:pPr>
              <a:lnSpc>
                <a:spcPct val="95000"/>
              </a:lnSpc>
              <a:spcBef>
                <a:spcPct val="10000"/>
              </a:spcBef>
              <a:buFontTx/>
              <a:buChar char="•"/>
              <a:defRPr/>
            </a:pPr>
            <a:r>
              <a:rPr lang="en-US" sz="1200" b="1">
                <a:effectLst>
                  <a:outerShdw blurRad="38100" dist="38100" dir="2700000" algn="tl">
                    <a:srgbClr val="FFFFFF"/>
                  </a:outerShdw>
                </a:effectLst>
              </a:rPr>
              <a:t> Planning and/or purchasing can add vendor lead time, etc.</a:t>
            </a:r>
            <a:r>
              <a:rPr lang="en-US" sz="1400" b="1">
                <a:effectLst>
                  <a:outerShdw blurRad="38100" dist="38100" dir="2700000" algn="tl">
                    <a:srgbClr val="FFFFFF"/>
                  </a:outerShdw>
                </a:effectLst>
              </a:rPr>
              <a:t> </a:t>
            </a:r>
          </a:p>
          <a:p>
            <a:pPr>
              <a:lnSpc>
                <a:spcPct val="95000"/>
              </a:lnSpc>
              <a:spcBef>
                <a:spcPct val="10000"/>
              </a:spcBef>
              <a:defRPr/>
            </a:pPr>
            <a:r>
              <a:rPr lang="en-US" sz="1400" b="1">
                <a:effectLst>
                  <a:outerShdw blurRad="38100" dist="38100" dir="2700000" algn="tl">
                    <a:srgbClr val="FFFFFF"/>
                  </a:outerShdw>
                </a:effectLst>
              </a:rPr>
              <a:t> </a:t>
            </a:r>
            <a:endParaRPr lang="en-US" sz="1800">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29762"/>
                                        </p:tgtEl>
                                        <p:attrNameLst>
                                          <p:attrName>style.visibility</p:attrName>
                                        </p:attrNameLst>
                                      </p:cBhvr>
                                      <p:to>
                                        <p:strVal val="visible"/>
                                      </p:to>
                                    </p:set>
                                    <p:anim calcmode="lin" valueType="num">
                                      <p:cBhvr>
                                        <p:cTn id="7" dur="1000" fill="hold"/>
                                        <p:tgtEl>
                                          <p:spTgt spid="629762"/>
                                        </p:tgtEl>
                                        <p:attrNameLst>
                                          <p:attrName>ppt_w</p:attrName>
                                        </p:attrNameLst>
                                      </p:cBhvr>
                                      <p:tavLst>
                                        <p:tav tm="0">
                                          <p:val>
                                            <p:strVal val="#ppt_w+.3"/>
                                          </p:val>
                                        </p:tav>
                                        <p:tav tm="100000">
                                          <p:val>
                                            <p:strVal val="#ppt_w"/>
                                          </p:val>
                                        </p:tav>
                                      </p:tavLst>
                                    </p:anim>
                                    <p:anim calcmode="lin" valueType="num">
                                      <p:cBhvr>
                                        <p:cTn id="8" dur="1000" fill="hold"/>
                                        <p:tgtEl>
                                          <p:spTgt spid="629762"/>
                                        </p:tgtEl>
                                        <p:attrNameLst>
                                          <p:attrName>ppt_h</p:attrName>
                                        </p:attrNameLst>
                                      </p:cBhvr>
                                      <p:tavLst>
                                        <p:tav tm="0">
                                          <p:val>
                                            <p:strVal val="#ppt_h"/>
                                          </p:val>
                                        </p:tav>
                                        <p:tav tm="100000">
                                          <p:val>
                                            <p:strVal val="#ppt_h"/>
                                          </p:val>
                                        </p:tav>
                                      </p:tavLst>
                                    </p:anim>
                                    <p:animEffect transition="in" filter="fade">
                                      <p:cBhvr>
                                        <p:cTn id="9" dur="1000"/>
                                        <p:tgtEl>
                                          <p:spTgt spid="62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3886200" y="0"/>
            <a:ext cx="5257800" cy="762000"/>
          </a:xfrm>
        </p:spPr>
        <p:txBody>
          <a:bodyPr/>
          <a:lstStyle/>
          <a:p>
            <a:pPr algn="l" eaLnBrk="1" hangingPunct="1">
              <a:defRPr/>
            </a:pPr>
            <a:r>
              <a:rPr lang="en-US" sz="2400" b="1" smtClean="0">
                <a:effectLst>
                  <a:outerShdw blurRad="38100" dist="38100" dir="2700000" algn="tl">
                    <a:srgbClr val="C0C0C0"/>
                  </a:outerShdw>
                </a:effectLst>
                <a:latin typeface="Tahoma" pitchFamily="34" charset="0"/>
              </a:rPr>
              <a:t>Simplified entry for MO Create</a:t>
            </a:r>
          </a:p>
        </p:txBody>
      </p:sp>
      <p:pic>
        <p:nvPicPr>
          <p:cNvPr id="21507" name="Picture 3"/>
          <p:cNvPicPr>
            <a:picLocks noChangeAspect="1" noChangeArrowheads="1"/>
          </p:cNvPicPr>
          <p:nvPr>
            <p:ph type="body" idx="1"/>
          </p:nvPr>
        </p:nvPicPr>
        <p:blipFill>
          <a:blip r:embed="rId2" cstate="print"/>
          <a:srcRect/>
          <a:stretch>
            <a:fillRect/>
          </a:stretch>
        </p:blipFill>
        <p:spPr>
          <a:xfrm>
            <a:off x="76200" y="76200"/>
            <a:ext cx="3657600" cy="5486400"/>
          </a:xfrm>
        </p:spPr>
      </p:pic>
      <p:pic>
        <p:nvPicPr>
          <p:cNvPr id="21508" name="Picture 5"/>
          <p:cNvPicPr>
            <a:picLocks noChangeAspect="1" noChangeArrowheads="1"/>
          </p:cNvPicPr>
          <p:nvPr/>
        </p:nvPicPr>
        <p:blipFill>
          <a:blip r:embed="rId3" cstate="print"/>
          <a:srcRect/>
          <a:stretch>
            <a:fillRect/>
          </a:stretch>
        </p:blipFill>
        <p:spPr bwMode="auto">
          <a:xfrm>
            <a:off x="4181475" y="1276350"/>
            <a:ext cx="4200525" cy="4895850"/>
          </a:xfrm>
          <a:prstGeom prst="rect">
            <a:avLst/>
          </a:prstGeom>
          <a:noFill/>
          <a:ln w="9525">
            <a:noFill/>
            <a:miter lim="800000"/>
            <a:headEnd/>
            <a:tailEnd/>
          </a:ln>
        </p:spPr>
      </p:pic>
      <p:sp>
        <p:nvSpPr>
          <p:cNvPr id="632839" name="AutoShape 7"/>
          <p:cNvSpPr>
            <a:spLocks noChangeArrowheads="1"/>
          </p:cNvSpPr>
          <p:nvPr/>
        </p:nvSpPr>
        <p:spPr bwMode="auto">
          <a:xfrm>
            <a:off x="5943600" y="685800"/>
            <a:ext cx="5334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3400"/>
            <a:ext cx="8229600" cy="1143000"/>
          </a:xfrm>
        </p:spPr>
        <p:txBody>
          <a:bodyPr/>
          <a:lstStyle/>
          <a:p>
            <a:pPr eaLnBrk="1" hangingPunct="1"/>
            <a:r>
              <a:rPr lang="en-US" b="1" smtClean="0"/>
              <a:t>Agenda for Today</a:t>
            </a:r>
          </a:p>
        </p:txBody>
      </p:sp>
      <p:sp>
        <p:nvSpPr>
          <p:cNvPr id="3075" name="Rectangle 3"/>
          <p:cNvSpPr>
            <a:spLocks noGrp="1" noChangeArrowheads="1"/>
          </p:cNvSpPr>
          <p:nvPr>
            <p:ph type="body" idx="1"/>
          </p:nvPr>
        </p:nvSpPr>
        <p:spPr>
          <a:xfrm>
            <a:off x="381000" y="1600200"/>
            <a:ext cx="8229600" cy="4267200"/>
          </a:xfrm>
        </p:spPr>
        <p:txBody>
          <a:bodyPr/>
          <a:lstStyle/>
          <a:p>
            <a:pPr marL="609600" indent="-609600" eaLnBrk="1" hangingPunct="1"/>
            <a:r>
              <a:rPr lang="en-US" dirty="0" smtClean="0"/>
              <a:t>What is a template and how is it used?</a:t>
            </a:r>
          </a:p>
          <a:p>
            <a:pPr marL="609600" indent="-609600" eaLnBrk="1" hangingPunct="1"/>
            <a:r>
              <a:rPr lang="en-US" dirty="0" smtClean="0"/>
              <a:t>What is a card file?</a:t>
            </a:r>
          </a:p>
          <a:p>
            <a:pPr marL="609600" indent="-609600" eaLnBrk="1" hangingPunct="1"/>
            <a:r>
              <a:rPr lang="en-US" dirty="0" smtClean="0"/>
              <a:t>What is the relationship between a template and card files?</a:t>
            </a:r>
          </a:p>
          <a:p>
            <a:pPr marL="609600" indent="-609600" eaLnBrk="1" hangingPunct="1"/>
            <a:r>
              <a:rPr lang="en-US" smtClean="0"/>
              <a:t>Customization Hints</a:t>
            </a:r>
            <a:endParaRPr lang="en-US" dirty="0" smtClean="0"/>
          </a:p>
          <a:p>
            <a:pPr marL="609600" indent="-609600" eaLnBrk="1" hangingPunct="1"/>
            <a:endParaRPr lang="en-US" dirty="0" smtClean="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20483" name="Rectangle 3"/>
          <p:cNvSpPr>
            <a:spLocks noGrp="1" noChangeArrowheads="1"/>
          </p:cNvSpPr>
          <p:nvPr>
            <p:ph type="body" idx="1"/>
          </p:nvPr>
        </p:nvSpPr>
        <p:spPr>
          <a:xfrm>
            <a:off x="228600" y="762000"/>
            <a:ext cx="8763000" cy="609600"/>
          </a:xfrm>
          <a:noFill/>
        </p:spPr>
        <p:txBody>
          <a:bodyPr/>
          <a:lstStyle/>
          <a:p>
            <a:pPr eaLnBrk="1" hangingPunct="1"/>
            <a:r>
              <a:rPr lang="en-US" sz="2800" b="1" smtClean="0">
                <a:latin typeface="Arial" charset="0"/>
              </a:rPr>
              <a:t>Order-based Production Management – new MO</a:t>
            </a:r>
          </a:p>
          <a:p>
            <a:pPr eaLnBrk="1" hangingPunct="1">
              <a:buFontTx/>
              <a:buNone/>
            </a:pPr>
            <a:endParaRPr lang="en-US" sz="2800" smtClean="0"/>
          </a:p>
        </p:txBody>
      </p:sp>
      <p:pic>
        <p:nvPicPr>
          <p:cNvPr id="20484" name="Picture 4"/>
          <p:cNvPicPr>
            <a:picLocks noChangeAspect="1" noChangeArrowheads="1"/>
          </p:cNvPicPr>
          <p:nvPr/>
        </p:nvPicPr>
        <p:blipFill>
          <a:blip r:embed="rId3" cstate="print"/>
          <a:srcRect/>
          <a:stretch>
            <a:fillRect/>
          </a:stretch>
        </p:blipFill>
        <p:spPr bwMode="auto">
          <a:xfrm>
            <a:off x="0" y="1295400"/>
            <a:ext cx="4767263" cy="5562600"/>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4910138" y="1295400"/>
            <a:ext cx="4233862" cy="5562600"/>
          </a:xfrm>
          <a:prstGeom prst="rect">
            <a:avLst/>
          </a:prstGeom>
          <a:noFill/>
          <a:ln w="9525">
            <a:noFill/>
            <a:miter lim="800000"/>
            <a:headEnd/>
            <a:tailEnd/>
          </a:ln>
        </p:spPr>
      </p:pic>
      <p:sp>
        <p:nvSpPr>
          <p:cNvPr id="630790" name="Oval 6"/>
          <p:cNvSpPr>
            <a:spLocks noChangeArrowheads="1"/>
          </p:cNvSpPr>
          <p:nvPr/>
        </p:nvSpPr>
        <p:spPr bwMode="auto">
          <a:xfrm>
            <a:off x="5791200" y="5715000"/>
            <a:ext cx="1295400" cy="457200"/>
          </a:xfrm>
          <a:prstGeom prst="ellipse">
            <a:avLst/>
          </a:prstGeom>
          <a:noFill/>
          <a:ln w="38100">
            <a:solidFill>
              <a:srgbClr val="9A2008"/>
            </a:solidFill>
            <a:round/>
            <a:headEnd/>
            <a:tailEnd/>
          </a:ln>
          <a:effectLst/>
        </p:spPr>
        <p:txBody>
          <a:bodyPr wrap="none" anchor="ctr"/>
          <a:lstStyle/>
          <a:p>
            <a:pPr>
              <a:defRPr/>
            </a:pPr>
            <a:endParaRPr lang="en-US"/>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pic>
        <p:nvPicPr>
          <p:cNvPr id="22531" name="Picture 3"/>
          <p:cNvPicPr>
            <a:picLocks noChangeAspect="1" noChangeArrowheads="1"/>
          </p:cNvPicPr>
          <p:nvPr>
            <p:ph type="body" idx="1"/>
          </p:nvPr>
        </p:nvPicPr>
        <p:blipFill>
          <a:blip r:embed="rId2" cstate="print"/>
          <a:srcRect/>
          <a:stretch>
            <a:fillRect/>
          </a:stretch>
        </p:blipFill>
        <p:spPr>
          <a:xfrm>
            <a:off x="228600" y="762000"/>
            <a:ext cx="8458200" cy="6858000"/>
          </a:xfrm>
        </p:spPr>
      </p:pic>
      <p:sp>
        <p:nvSpPr>
          <p:cNvPr id="633860" name="Oval 4"/>
          <p:cNvSpPr>
            <a:spLocks noChangeArrowheads="1"/>
          </p:cNvSpPr>
          <p:nvPr/>
        </p:nvSpPr>
        <p:spPr bwMode="auto">
          <a:xfrm>
            <a:off x="4267200" y="1981200"/>
            <a:ext cx="4114800" cy="3810000"/>
          </a:xfrm>
          <a:prstGeom prst="ellipse">
            <a:avLst/>
          </a:prstGeom>
          <a:noFill/>
          <a:ln w="76200">
            <a:solidFill>
              <a:srgbClr val="9A2008"/>
            </a:solidFill>
            <a:round/>
            <a:headEnd/>
            <a:tailEnd/>
          </a:ln>
          <a:effectLst/>
        </p:spPr>
        <p:txBody>
          <a:bodyPr wrap="none" anchor="ctr"/>
          <a:lstStyle/>
          <a:p>
            <a:pPr>
              <a:defRPr/>
            </a:pPr>
            <a:endParaRPr lang="en-US"/>
          </a:p>
        </p:txBody>
      </p:sp>
      <p:sp>
        <p:nvSpPr>
          <p:cNvPr id="633861" name="Line 5"/>
          <p:cNvSpPr>
            <a:spLocks noChangeShapeType="1"/>
          </p:cNvSpPr>
          <p:nvPr/>
        </p:nvSpPr>
        <p:spPr bwMode="auto">
          <a:xfrm flipV="1">
            <a:off x="7848600" y="5334000"/>
            <a:ext cx="457200" cy="457200"/>
          </a:xfrm>
          <a:prstGeom prst="line">
            <a:avLst/>
          </a:prstGeom>
          <a:noFill/>
          <a:ln w="76200">
            <a:solidFill>
              <a:schemeClr val="tx1"/>
            </a:solidFill>
            <a:round/>
            <a:headEnd/>
            <a:tailEnd type="triangle" w="med" len="med"/>
          </a:ln>
          <a:effectLst/>
        </p:spPr>
        <p:txBody>
          <a:bodyPr/>
          <a:lstStyle/>
          <a:p>
            <a:pPr>
              <a:defRPr/>
            </a:pPr>
            <a:endParaRPr lang="en-US"/>
          </a:p>
        </p:txBody>
      </p:sp>
      <p:sp>
        <p:nvSpPr>
          <p:cNvPr id="22534" name="AutoShape 6"/>
          <p:cNvSpPr>
            <a:spLocks noChangeArrowheads="1"/>
          </p:cNvSpPr>
          <p:nvPr/>
        </p:nvSpPr>
        <p:spPr bwMode="auto">
          <a:xfrm>
            <a:off x="609600" y="3810000"/>
            <a:ext cx="2286000" cy="990600"/>
          </a:xfrm>
          <a:prstGeom prst="wedgeRoundRectCallout">
            <a:avLst>
              <a:gd name="adj1" fmla="val -32431"/>
              <a:gd name="adj2" fmla="val 124838"/>
              <a:gd name="adj3" fmla="val 16667"/>
            </a:avLst>
          </a:prstGeom>
          <a:solidFill>
            <a:srgbClr val="E5AB07"/>
          </a:solidFill>
          <a:ln w="9525">
            <a:solidFill>
              <a:schemeClr val="tx1"/>
            </a:solidFill>
            <a:miter lim="800000"/>
            <a:headEnd/>
            <a:tailEnd/>
          </a:ln>
        </p:spPr>
        <p:txBody>
          <a:bodyPr/>
          <a:lstStyle/>
          <a:p>
            <a:r>
              <a:rPr lang="en-US" sz="1600" b="1">
                <a:solidFill>
                  <a:srgbClr val="9A2008"/>
                </a:solidFill>
                <a:effectLst/>
              </a:rPr>
              <a:t>No check marks  so will not appear on create prompt.</a:t>
            </a:r>
          </a:p>
        </p:txBody>
      </p:sp>
      <p:sp>
        <p:nvSpPr>
          <p:cNvPr id="22535" name="Text Box 7"/>
          <p:cNvSpPr txBox="1">
            <a:spLocks noChangeArrowheads="1"/>
          </p:cNvSpPr>
          <p:nvPr/>
        </p:nvSpPr>
        <p:spPr bwMode="auto">
          <a:xfrm>
            <a:off x="76200" y="152400"/>
            <a:ext cx="8839200" cy="457200"/>
          </a:xfrm>
          <a:prstGeom prst="rect">
            <a:avLst/>
          </a:prstGeom>
          <a:noFill/>
          <a:ln w="9525">
            <a:noFill/>
            <a:miter lim="800000"/>
            <a:headEnd/>
            <a:tailEnd/>
          </a:ln>
        </p:spPr>
        <p:txBody>
          <a:bodyPr>
            <a:spAutoFit/>
          </a:bodyPr>
          <a:lstStyle/>
          <a:p>
            <a:pPr>
              <a:spcBef>
                <a:spcPct val="50000"/>
              </a:spcBef>
            </a:pPr>
            <a:r>
              <a:rPr lang="en-US" sz="2400" b="1">
                <a:effectLst/>
              </a:rPr>
              <a:t>Maintaining the Template Options box with Options tab</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23555" name="Rectangle 3"/>
          <p:cNvSpPr>
            <a:spLocks noGrp="1" noChangeArrowheads="1"/>
          </p:cNvSpPr>
          <p:nvPr>
            <p:ph type="body" idx="1"/>
          </p:nvPr>
        </p:nvSpPr>
        <p:spPr>
          <a:xfrm>
            <a:off x="228600" y="762000"/>
            <a:ext cx="8763000" cy="609600"/>
          </a:xfrm>
          <a:noFill/>
        </p:spPr>
        <p:txBody>
          <a:bodyPr/>
          <a:lstStyle/>
          <a:p>
            <a:pPr eaLnBrk="1" hangingPunct="1">
              <a:lnSpc>
                <a:spcPct val="90000"/>
              </a:lnSpc>
            </a:pPr>
            <a:r>
              <a:rPr lang="en-US" sz="2400" b="1" smtClean="0">
                <a:latin typeface="Arial" charset="0"/>
              </a:rPr>
              <a:t>Procurement Management – </a:t>
            </a:r>
            <a:r>
              <a:rPr lang="en-US" sz="2400" b="1" u="sng" smtClean="0">
                <a:latin typeface="Arial" charset="0"/>
              </a:rPr>
              <a:t>PO header</a:t>
            </a:r>
            <a:r>
              <a:rPr lang="en-US" sz="2400" b="1" smtClean="0">
                <a:latin typeface="Arial" charset="0"/>
              </a:rPr>
              <a:t> and items</a:t>
            </a:r>
          </a:p>
          <a:p>
            <a:pPr eaLnBrk="1" hangingPunct="1">
              <a:lnSpc>
                <a:spcPct val="90000"/>
              </a:lnSpc>
              <a:buFontTx/>
              <a:buNone/>
            </a:pPr>
            <a:endParaRPr lang="en-US" sz="2400" smtClean="0"/>
          </a:p>
        </p:txBody>
      </p:sp>
      <p:pic>
        <p:nvPicPr>
          <p:cNvPr id="23556" name="Picture 4"/>
          <p:cNvPicPr>
            <a:picLocks noChangeAspect="1" noChangeArrowheads="1"/>
          </p:cNvPicPr>
          <p:nvPr/>
        </p:nvPicPr>
        <p:blipFill>
          <a:blip r:embed="rId3" cstate="print"/>
          <a:srcRect/>
          <a:stretch>
            <a:fillRect/>
          </a:stretch>
        </p:blipFill>
        <p:spPr bwMode="auto">
          <a:xfrm>
            <a:off x="76200" y="1447800"/>
            <a:ext cx="4419600" cy="5514975"/>
          </a:xfrm>
          <a:prstGeom prst="rect">
            <a:avLst/>
          </a:prstGeom>
          <a:noFill/>
          <a:ln w="9525">
            <a:noFill/>
            <a:miter lim="800000"/>
            <a:headEnd/>
            <a:tailEnd/>
          </a:ln>
        </p:spPr>
      </p:pic>
      <p:sp>
        <p:nvSpPr>
          <p:cNvPr id="636933" name="Oval 5"/>
          <p:cNvSpPr>
            <a:spLocks noChangeArrowheads="1"/>
          </p:cNvSpPr>
          <p:nvPr/>
        </p:nvSpPr>
        <p:spPr bwMode="auto">
          <a:xfrm>
            <a:off x="1295400" y="5715000"/>
            <a:ext cx="1295400" cy="457200"/>
          </a:xfrm>
          <a:prstGeom prst="ellipse">
            <a:avLst/>
          </a:prstGeom>
          <a:noFill/>
          <a:ln w="38100">
            <a:solidFill>
              <a:srgbClr val="9A2008"/>
            </a:solidFill>
            <a:round/>
            <a:headEnd/>
            <a:tailEnd/>
          </a:ln>
          <a:effectLst/>
        </p:spPr>
        <p:txBody>
          <a:bodyPr wrap="none" anchor="ctr"/>
          <a:lstStyle/>
          <a:p>
            <a:pPr>
              <a:defRPr/>
            </a:pPr>
            <a:endParaRPr lang="en-US"/>
          </a:p>
        </p:txBody>
      </p:sp>
      <p:pic>
        <p:nvPicPr>
          <p:cNvPr id="23558" name="Picture 6"/>
          <p:cNvPicPr>
            <a:picLocks noChangeAspect="1" noChangeArrowheads="1"/>
          </p:cNvPicPr>
          <p:nvPr/>
        </p:nvPicPr>
        <p:blipFill>
          <a:blip r:embed="rId4" cstate="print"/>
          <a:srcRect/>
          <a:stretch>
            <a:fillRect/>
          </a:stretch>
        </p:blipFill>
        <p:spPr bwMode="auto">
          <a:xfrm>
            <a:off x="4800600" y="1752600"/>
            <a:ext cx="3810000" cy="3352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24579" name="Rectangle 3"/>
          <p:cNvSpPr>
            <a:spLocks noGrp="1" noChangeArrowheads="1"/>
          </p:cNvSpPr>
          <p:nvPr>
            <p:ph type="body" idx="1"/>
          </p:nvPr>
        </p:nvSpPr>
        <p:spPr>
          <a:xfrm>
            <a:off x="228600" y="762000"/>
            <a:ext cx="8763000" cy="609600"/>
          </a:xfrm>
          <a:noFill/>
        </p:spPr>
        <p:txBody>
          <a:bodyPr/>
          <a:lstStyle/>
          <a:p>
            <a:pPr eaLnBrk="1" hangingPunct="1">
              <a:lnSpc>
                <a:spcPct val="90000"/>
              </a:lnSpc>
            </a:pPr>
            <a:r>
              <a:rPr lang="en-US" sz="2400" b="1" smtClean="0">
                <a:latin typeface="Arial" charset="0"/>
              </a:rPr>
              <a:t>Procurement Management – </a:t>
            </a:r>
            <a:r>
              <a:rPr lang="en-US" sz="2400" b="1" u="sng" smtClean="0">
                <a:latin typeface="Arial" charset="0"/>
              </a:rPr>
              <a:t>PO header</a:t>
            </a:r>
            <a:r>
              <a:rPr lang="en-US" sz="2400" b="1" smtClean="0">
                <a:latin typeface="Arial" charset="0"/>
              </a:rPr>
              <a:t> and items</a:t>
            </a:r>
          </a:p>
          <a:p>
            <a:pPr eaLnBrk="1" hangingPunct="1">
              <a:lnSpc>
                <a:spcPct val="90000"/>
              </a:lnSpc>
              <a:buFontTx/>
              <a:buNone/>
            </a:pPr>
            <a:endParaRPr lang="en-US" sz="2400" smtClean="0"/>
          </a:p>
        </p:txBody>
      </p:sp>
      <p:pic>
        <p:nvPicPr>
          <p:cNvPr id="24580" name="Picture 9"/>
          <p:cNvPicPr>
            <a:picLocks noChangeAspect="1" noChangeArrowheads="1"/>
          </p:cNvPicPr>
          <p:nvPr/>
        </p:nvPicPr>
        <p:blipFill>
          <a:blip r:embed="rId3" cstate="print"/>
          <a:srcRect/>
          <a:stretch>
            <a:fillRect/>
          </a:stretch>
        </p:blipFill>
        <p:spPr bwMode="auto">
          <a:xfrm>
            <a:off x="4953000" y="1828800"/>
            <a:ext cx="3429000" cy="3249613"/>
          </a:xfrm>
          <a:prstGeom prst="rect">
            <a:avLst/>
          </a:prstGeom>
          <a:noFill/>
          <a:ln w="9525">
            <a:noFill/>
            <a:miter lim="800000"/>
            <a:headEnd/>
            <a:tailEnd/>
          </a:ln>
        </p:spPr>
      </p:pic>
      <p:pic>
        <p:nvPicPr>
          <p:cNvPr id="24581" name="Picture 10"/>
          <p:cNvPicPr>
            <a:picLocks noChangeAspect="1" noChangeArrowheads="1"/>
          </p:cNvPicPr>
          <p:nvPr/>
        </p:nvPicPr>
        <p:blipFill>
          <a:blip r:embed="rId4" cstate="print"/>
          <a:srcRect/>
          <a:stretch>
            <a:fillRect/>
          </a:stretch>
        </p:blipFill>
        <p:spPr bwMode="auto">
          <a:xfrm>
            <a:off x="76200" y="1447800"/>
            <a:ext cx="4384675" cy="5514975"/>
          </a:xfrm>
          <a:prstGeom prst="rect">
            <a:avLst/>
          </a:prstGeom>
          <a:noFill/>
          <a:ln w="9525">
            <a:noFill/>
            <a:miter lim="800000"/>
            <a:headEnd/>
            <a:tailEnd/>
          </a:ln>
        </p:spPr>
      </p:pic>
      <p:sp>
        <p:nvSpPr>
          <p:cNvPr id="634886" name="Oval 6"/>
          <p:cNvSpPr>
            <a:spLocks noChangeArrowheads="1"/>
          </p:cNvSpPr>
          <p:nvPr/>
        </p:nvSpPr>
        <p:spPr bwMode="auto">
          <a:xfrm>
            <a:off x="1143000" y="5638800"/>
            <a:ext cx="1295400" cy="609600"/>
          </a:xfrm>
          <a:prstGeom prst="ellipse">
            <a:avLst/>
          </a:prstGeom>
          <a:noFill/>
          <a:ln w="38100">
            <a:solidFill>
              <a:srgbClr val="9A2008"/>
            </a:solidFill>
            <a:round/>
            <a:headEnd/>
            <a:tailEnd/>
          </a:ln>
          <a:effectLst/>
        </p:spPr>
        <p:txBody>
          <a:bodyPr wrap="none" anchor="ctr"/>
          <a:lstStyle/>
          <a:p>
            <a:pPr>
              <a:defRPr/>
            </a:pPr>
            <a:endParaRPr lang="en-US"/>
          </a:p>
        </p:txBody>
      </p:sp>
      <p:sp>
        <p:nvSpPr>
          <p:cNvPr id="634891" name="AutoShape 11"/>
          <p:cNvSpPr>
            <a:spLocks noChangeArrowheads="1"/>
          </p:cNvSpPr>
          <p:nvPr/>
        </p:nvSpPr>
        <p:spPr bwMode="auto">
          <a:xfrm>
            <a:off x="3200400" y="4114800"/>
            <a:ext cx="4267200" cy="24384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9A2008"/>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Good template usage</a:t>
            </a:r>
          </a:p>
        </p:txBody>
      </p:sp>
      <p:sp>
        <p:nvSpPr>
          <p:cNvPr id="25603" name="Rectangle 3"/>
          <p:cNvSpPr>
            <a:spLocks noGrp="1" noChangeArrowheads="1"/>
          </p:cNvSpPr>
          <p:nvPr>
            <p:ph type="body" idx="1"/>
          </p:nvPr>
        </p:nvSpPr>
        <p:spPr>
          <a:xfrm>
            <a:off x="228600" y="762000"/>
            <a:ext cx="8763000" cy="609600"/>
          </a:xfrm>
          <a:noFill/>
        </p:spPr>
        <p:txBody>
          <a:bodyPr/>
          <a:lstStyle/>
          <a:p>
            <a:pPr eaLnBrk="1" hangingPunct="1"/>
            <a:r>
              <a:rPr lang="en-US" b="1" smtClean="0">
                <a:latin typeface="Arial" charset="0"/>
              </a:rPr>
              <a:t>Procurement Management – PO and </a:t>
            </a:r>
            <a:r>
              <a:rPr lang="en-US" b="1" u="sng" smtClean="0">
                <a:latin typeface="Arial" charset="0"/>
              </a:rPr>
              <a:t>items</a:t>
            </a:r>
          </a:p>
          <a:p>
            <a:pPr eaLnBrk="1" hangingPunct="1">
              <a:buFontTx/>
              <a:buNone/>
            </a:pPr>
            <a:endParaRPr lang="en-US" u="sng" smtClean="0"/>
          </a:p>
        </p:txBody>
      </p:sp>
      <p:pic>
        <p:nvPicPr>
          <p:cNvPr id="25604" name="Picture 8"/>
          <p:cNvPicPr>
            <a:picLocks noChangeAspect="1" noChangeArrowheads="1"/>
          </p:cNvPicPr>
          <p:nvPr/>
        </p:nvPicPr>
        <p:blipFill>
          <a:blip r:embed="rId3" cstate="print"/>
          <a:srcRect/>
          <a:stretch>
            <a:fillRect/>
          </a:stretch>
        </p:blipFill>
        <p:spPr bwMode="auto">
          <a:xfrm>
            <a:off x="76200" y="1447800"/>
            <a:ext cx="4384675" cy="5514975"/>
          </a:xfrm>
          <a:prstGeom prst="rect">
            <a:avLst/>
          </a:prstGeom>
          <a:noFill/>
          <a:ln w="9525">
            <a:noFill/>
            <a:miter lim="800000"/>
            <a:headEnd/>
            <a:tailEnd/>
          </a:ln>
        </p:spPr>
      </p:pic>
      <p:pic>
        <p:nvPicPr>
          <p:cNvPr id="25605" name="Picture 9"/>
          <p:cNvPicPr>
            <a:picLocks noChangeAspect="1" noChangeArrowheads="1"/>
          </p:cNvPicPr>
          <p:nvPr/>
        </p:nvPicPr>
        <p:blipFill>
          <a:blip r:embed="rId4" cstate="print"/>
          <a:srcRect/>
          <a:stretch>
            <a:fillRect/>
          </a:stretch>
        </p:blipFill>
        <p:spPr bwMode="auto">
          <a:xfrm>
            <a:off x="4584700" y="1447800"/>
            <a:ext cx="4413250" cy="5638800"/>
          </a:xfrm>
          <a:prstGeom prst="rect">
            <a:avLst/>
          </a:prstGeom>
          <a:noFill/>
          <a:ln w="9525">
            <a:noFill/>
            <a:miter lim="800000"/>
            <a:headEnd/>
            <a:tailEnd/>
          </a:ln>
        </p:spPr>
      </p:pic>
      <p:sp>
        <p:nvSpPr>
          <p:cNvPr id="638982" name="Oval 6"/>
          <p:cNvSpPr>
            <a:spLocks noChangeArrowheads="1"/>
          </p:cNvSpPr>
          <p:nvPr/>
        </p:nvSpPr>
        <p:spPr bwMode="auto">
          <a:xfrm>
            <a:off x="0" y="1905000"/>
            <a:ext cx="1295400" cy="609600"/>
          </a:xfrm>
          <a:prstGeom prst="ellipse">
            <a:avLst/>
          </a:prstGeom>
          <a:noFill/>
          <a:ln w="38100">
            <a:solidFill>
              <a:srgbClr val="9A2008"/>
            </a:solidFill>
            <a:round/>
            <a:headEnd/>
            <a:tailEnd/>
          </a:ln>
          <a:effectLst/>
        </p:spPr>
        <p:txBody>
          <a:bodyPr wrap="none" anchor="ctr"/>
          <a:lstStyle/>
          <a:p>
            <a:pPr>
              <a:defRPr/>
            </a:pPr>
            <a:endParaRPr lang="en-US"/>
          </a:p>
        </p:txBody>
      </p:sp>
      <p:sp>
        <p:nvSpPr>
          <p:cNvPr id="638986" name="Oval 10"/>
          <p:cNvSpPr>
            <a:spLocks noChangeArrowheads="1"/>
          </p:cNvSpPr>
          <p:nvPr/>
        </p:nvSpPr>
        <p:spPr bwMode="auto">
          <a:xfrm>
            <a:off x="4495800" y="1981200"/>
            <a:ext cx="1295400" cy="609600"/>
          </a:xfrm>
          <a:prstGeom prst="ellipse">
            <a:avLst/>
          </a:prstGeom>
          <a:noFill/>
          <a:ln w="38100">
            <a:solidFill>
              <a:srgbClr val="9A2008"/>
            </a:solidFill>
            <a:round/>
            <a:headEnd/>
            <a:tailEnd/>
          </a:ln>
          <a:effectLst/>
        </p:spPr>
        <p:txBody>
          <a:bodyPr wrap="none" anchor="ctr"/>
          <a:lstStyle/>
          <a:p>
            <a:pPr>
              <a:defRPr/>
            </a:pPr>
            <a:endParaRPr lang="en-US"/>
          </a:p>
        </p:txBody>
      </p:sp>
      <p:sp>
        <p:nvSpPr>
          <p:cNvPr id="638987" name="Line 11"/>
          <p:cNvSpPr>
            <a:spLocks noChangeShapeType="1"/>
          </p:cNvSpPr>
          <p:nvPr/>
        </p:nvSpPr>
        <p:spPr bwMode="auto">
          <a:xfrm flipH="1">
            <a:off x="2895600" y="5105400"/>
            <a:ext cx="381000" cy="381000"/>
          </a:xfrm>
          <a:prstGeom prst="line">
            <a:avLst/>
          </a:prstGeom>
          <a:noFill/>
          <a:ln w="76200">
            <a:solidFill>
              <a:schemeClr val="tx1"/>
            </a:solidFill>
            <a:round/>
            <a:headEnd/>
            <a:tailEnd type="triangle" w="med" len="med"/>
          </a:ln>
          <a:effectLst/>
        </p:spPr>
        <p:txBody>
          <a:bodyPr/>
          <a:lstStyle/>
          <a:p>
            <a:pPr>
              <a:defRPr/>
            </a:pPr>
            <a:endParaRPr lang="en-US"/>
          </a:p>
        </p:txBody>
      </p:sp>
      <p:sp>
        <p:nvSpPr>
          <p:cNvPr id="638988" name="Line 12"/>
          <p:cNvSpPr>
            <a:spLocks noChangeShapeType="1"/>
          </p:cNvSpPr>
          <p:nvPr/>
        </p:nvSpPr>
        <p:spPr bwMode="auto">
          <a:xfrm flipH="1">
            <a:off x="7543800" y="5181600"/>
            <a:ext cx="381000" cy="381000"/>
          </a:xfrm>
          <a:prstGeom prst="line">
            <a:avLst/>
          </a:prstGeom>
          <a:noFill/>
          <a:ln w="76200">
            <a:solidFill>
              <a:schemeClr val="tx1"/>
            </a:solidFill>
            <a:round/>
            <a:headEnd/>
            <a:tailEnd type="triangle" w="med" len="med"/>
          </a:ln>
          <a:effectLst/>
        </p:spPr>
        <p:txBody>
          <a:bodyPr/>
          <a:lstStyle/>
          <a:p>
            <a:pPr>
              <a:defRPr/>
            </a:pPr>
            <a:endParaRPr 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4" name="Text Box 2"/>
          <p:cNvSpPr txBox="1">
            <a:spLocks noChangeArrowheads="1"/>
          </p:cNvSpPr>
          <p:nvPr/>
        </p:nvSpPr>
        <p:spPr bwMode="auto">
          <a:xfrm>
            <a:off x="0" y="0"/>
            <a:ext cx="64008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Other good template uses?</a:t>
            </a:r>
          </a:p>
        </p:txBody>
      </p:sp>
      <p:sp>
        <p:nvSpPr>
          <p:cNvPr id="643075" name="Rectangle 3"/>
          <p:cNvSpPr>
            <a:spLocks noGrp="1" noChangeArrowheads="1"/>
          </p:cNvSpPr>
          <p:nvPr>
            <p:ph type="body" idx="1"/>
          </p:nvPr>
        </p:nvSpPr>
        <p:spPr>
          <a:xfrm>
            <a:off x="228600" y="762000"/>
            <a:ext cx="8763000" cy="5334000"/>
          </a:xfrm>
          <a:noFill/>
        </p:spPr>
        <p:txBody>
          <a:bodyPr/>
          <a:lstStyle/>
          <a:p>
            <a:pPr eaLnBrk="1" hangingPunct="1"/>
            <a:r>
              <a:rPr lang="en-US" sz="2800" smtClean="0">
                <a:latin typeface="Tahoma" pitchFamily="34" charset="0"/>
              </a:rPr>
              <a:t>Materials Management – Purchase Schedule Receipts</a:t>
            </a:r>
          </a:p>
          <a:p>
            <a:pPr lvl="1" eaLnBrk="1" hangingPunct="1"/>
            <a:r>
              <a:rPr lang="en-US" sz="2400" smtClean="0">
                <a:latin typeface="Tahoma" pitchFamily="34" charset="0"/>
              </a:rPr>
              <a:t>Receiving template with just the transactions and other necessary fields; i.e., Reference, GRN, Batch/lot, etc.</a:t>
            </a:r>
          </a:p>
          <a:p>
            <a:pPr lvl="1" eaLnBrk="1" hangingPunct="1"/>
            <a:r>
              <a:rPr lang="en-US" sz="2400" smtClean="0">
                <a:latin typeface="Tahoma" pitchFamily="34" charset="0"/>
              </a:rPr>
              <a:t>Item warehouse records – engineering can create w/planning codes without knowing which are required.</a:t>
            </a:r>
          </a:p>
          <a:p>
            <a:pPr lvl="1" eaLnBrk="1" hangingPunct="1"/>
            <a:r>
              <a:rPr lang="en-US" sz="2400" smtClean="0">
                <a:latin typeface="Tahoma" pitchFamily="34" charset="0"/>
              </a:rPr>
              <a:t>Cycle count items sequential count template defaulting current date and counted by or assigned to.</a:t>
            </a:r>
          </a:p>
          <a:p>
            <a:pPr eaLnBrk="1" hangingPunct="1"/>
            <a:r>
              <a:rPr lang="en-US" sz="2800" smtClean="0">
                <a:latin typeface="Tahoma" pitchFamily="34" charset="0"/>
              </a:rPr>
              <a:t>Procurement Management</a:t>
            </a:r>
          </a:p>
          <a:p>
            <a:pPr lvl="1" eaLnBrk="1" hangingPunct="1"/>
            <a:r>
              <a:rPr lang="en-US" sz="2400" smtClean="0">
                <a:latin typeface="Tahoma" pitchFamily="34" charset="0"/>
              </a:rPr>
              <a:t>Blanket release template – control whether release create screen returns with open quantity for item or is blank.</a:t>
            </a:r>
          </a:p>
          <a:p>
            <a:pPr lvl="1" eaLnBrk="1" hangingPunct="1"/>
            <a:endParaRPr lang="en-US" smtClean="0"/>
          </a:p>
          <a:p>
            <a:pPr eaLnBrk="1" hangingPunct="1">
              <a:buFontTx/>
              <a:buNone/>
            </a:pPr>
            <a:endParaRPr lang="en-US" smtClean="0"/>
          </a:p>
          <a:p>
            <a:pPr eaLnBrk="1" hangingPunct="1">
              <a:buFontTx/>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animEffect transition="in" filter="fade">
                                      <p:cBhvr>
                                        <p:cTn id="7" dur="2000"/>
                                        <p:tgtEl>
                                          <p:spTgt spid="64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3075">
                                            <p:txEl>
                                              <p:pRg st="1" end="1"/>
                                            </p:txEl>
                                          </p:spTgt>
                                        </p:tgtEl>
                                        <p:attrNameLst>
                                          <p:attrName>style.visibility</p:attrName>
                                        </p:attrNameLst>
                                      </p:cBhvr>
                                      <p:to>
                                        <p:strVal val="visible"/>
                                      </p:to>
                                    </p:set>
                                    <p:animEffect transition="in" filter="fade">
                                      <p:cBhvr>
                                        <p:cTn id="10" dur="2000"/>
                                        <p:tgtEl>
                                          <p:spTgt spid="64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3075">
                                            <p:txEl>
                                              <p:pRg st="2" end="2"/>
                                            </p:txEl>
                                          </p:spTgt>
                                        </p:tgtEl>
                                        <p:attrNameLst>
                                          <p:attrName>style.visibility</p:attrName>
                                        </p:attrNameLst>
                                      </p:cBhvr>
                                      <p:to>
                                        <p:strVal val="visible"/>
                                      </p:to>
                                    </p:set>
                                    <p:animEffect transition="in" filter="fade">
                                      <p:cBhvr>
                                        <p:cTn id="13" dur="2000"/>
                                        <p:tgtEl>
                                          <p:spTgt spid="64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3075">
                                            <p:txEl>
                                              <p:pRg st="3" end="3"/>
                                            </p:txEl>
                                          </p:spTgt>
                                        </p:tgtEl>
                                        <p:attrNameLst>
                                          <p:attrName>style.visibility</p:attrName>
                                        </p:attrNameLst>
                                      </p:cBhvr>
                                      <p:to>
                                        <p:strVal val="visible"/>
                                      </p:to>
                                    </p:set>
                                    <p:animEffect transition="in" filter="fade">
                                      <p:cBhvr>
                                        <p:cTn id="16" dur="2000"/>
                                        <p:tgtEl>
                                          <p:spTgt spid="64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43075">
                                            <p:txEl>
                                              <p:pRg st="4" end="4"/>
                                            </p:txEl>
                                          </p:spTgt>
                                        </p:tgtEl>
                                        <p:attrNameLst>
                                          <p:attrName>style.visibility</p:attrName>
                                        </p:attrNameLst>
                                      </p:cBhvr>
                                      <p:to>
                                        <p:strVal val="visible"/>
                                      </p:to>
                                    </p:set>
                                    <p:animEffect transition="in" filter="fade">
                                      <p:cBhvr>
                                        <p:cTn id="21" dur="2000"/>
                                        <p:tgtEl>
                                          <p:spTgt spid="6430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3075">
                                            <p:txEl>
                                              <p:pRg st="5" end="5"/>
                                            </p:txEl>
                                          </p:spTgt>
                                        </p:tgtEl>
                                        <p:attrNameLst>
                                          <p:attrName>style.visibility</p:attrName>
                                        </p:attrNameLst>
                                      </p:cBhvr>
                                      <p:to>
                                        <p:strVal val="visible"/>
                                      </p:to>
                                    </p:set>
                                    <p:animEffect transition="in" filter="fade">
                                      <p:cBhvr>
                                        <p:cTn id="24" dur="2000"/>
                                        <p:tgtEl>
                                          <p:spTgt spid="64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209800"/>
            <a:ext cx="3200400" cy="1754188"/>
          </a:xfrm>
          <a:prstGeom prst="rect">
            <a:avLst/>
          </a:prstGeom>
          <a:noFill/>
        </p:spPr>
        <p:txBody>
          <a:bodyPr>
            <a:spAutoFit/>
          </a:bodyPr>
          <a:lstStyle/>
          <a:p>
            <a:pPr>
              <a:defRPr/>
            </a:pPr>
            <a:r>
              <a:rPr lang="en-US" sz="3600" dirty="0"/>
              <a:t>Questions regarding Templates?</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Text Box 2"/>
          <p:cNvSpPr txBox="1">
            <a:spLocks noChangeArrowheads="1"/>
          </p:cNvSpPr>
          <p:nvPr/>
        </p:nvSpPr>
        <p:spPr bwMode="auto">
          <a:xfrm>
            <a:off x="0" y="0"/>
            <a:ext cx="64008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card file?</a:t>
            </a:r>
          </a:p>
        </p:txBody>
      </p:sp>
      <p:sp>
        <p:nvSpPr>
          <p:cNvPr id="592899" name="Rectangle 3"/>
          <p:cNvSpPr>
            <a:spLocks noGrp="1" noChangeArrowheads="1"/>
          </p:cNvSpPr>
          <p:nvPr>
            <p:ph type="body" idx="1"/>
          </p:nvPr>
        </p:nvSpPr>
        <p:spPr>
          <a:xfrm>
            <a:off x="228600" y="762000"/>
            <a:ext cx="8763000" cy="5334000"/>
          </a:xfrm>
          <a:noFill/>
        </p:spPr>
        <p:txBody>
          <a:bodyPr/>
          <a:lstStyle/>
          <a:p>
            <a:pPr eaLnBrk="1" hangingPunct="1">
              <a:buClr>
                <a:srgbClr val="9A2008"/>
              </a:buClr>
              <a:buFont typeface="Wingdings 2" pitchFamily="18" charset="2"/>
              <a:buChar char="¹"/>
            </a:pPr>
            <a:r>
              <a:rPr lang="en-US" dirty="0" smtClean="0"/>
              <a:t>A </a:t>
            </a:r>
            <a:r>
              <a:rPr lang="en-US" i="1" dirty="0" smtClean="0"/>
              <a:t>Card File</a:t>
            </a:r>
            <a:r>
              <a:rPr lang="en-US" dirty="0" smtClean="0"/>
              <a:t> holds </a:t>
            </a:r>
            <a:r>
              <a:rPr lang="en-US" i="1" dirty="0" smtClean="0"/>
              <a:t>Cards</a:t>
            </a:r>
            <a:endParaRPr lang="en-US" dirty="0" smtClean="0"/>
          </a:p>
          <a:p>
            <a:pPr eaLnBrk="1" hangingPunct="1">
              <a:buClr>
                <a:srgbClr val="9A2008"/>
              </a:buClr>
              <a:buFont typeface="Wingdings 2" pitchFamily="18" charset="2"/>
              <a:buChar char="¹"/>
            </a:pPr>
            <a:r>
              <a:rPr lang="en-US" dirty="0" smtClean="0"/>
              <a:t>PowerLink main Card File equates </a:t>
            </a:r>
            <a:r>
              <a:rPr lang="en-US" dirty="0" smtClean="0"/>
              <a:t>to multiple menu screens in green screen.</a:t>
            </a:r>
          </a:p>
          <a:p>
            <a:pPr eaLnBrk="1" hangingPunct="1">
              <a:buClr>
                <a:srgbClr val="9A2008"/>
              </a:buClr>
              <a:buFont typeface="Wingdings 2" pitchFamily="18" charset="2"/>
              <a:buChar char="¹"/>
            </a:pPr>
            <a:r>
              <a:rPr lang="en-US" dirty="0" smtClean="0"/>
              <a:t>Card file organizes all information in a specific record by topic on individual cards.</a:t>
            </a:r>
          </a:p>
          <a:p>
            <a:pPr eaLnBrk="1" hangingPunct="1">
              <a:buClr>
                <a:srgbClr val="9A2008"/>
              </a:buClr>
              <a:buFont typeface="Wingdings 2" pitchFamily="18" charset="2"/>
              <a:buChar char="¹"/>
            </a:pPr>
            <a:r>
              <a:rPr lang="en-US" dirty="0" smtClean="0"/>
              <a:t>Information comes from:</a:t>
            </a:r>
          </a:p>
          <a:p>
            <a:pPr lvl="1" eaLnBrk="1" hangingPunct="1">
              <a:buClr>
                <a:schemeClr val="tx1"/>
              </a:buClr>
              <a:buFont typeface="Wingdings" pitchFamily="2" charset="2"/>
              <a:buChar char="§"/>
            </a:pPr>
            <a:r>
              <a:rPr lang="en-US" dirty="0" smtClean="0"/>
              <a:t>create screen keyed in by user or template setting</a:t>
            </a:r>
          </a:p>
          <a:p>
            <a:pPr lvl="1" eaLnBrk="1" hangingPunct="1">
              <a:buClr>
                <a:schemeClr val="tx1"/>
              </a:buClr>
              <a:buFont typeface="Wingdings" pitchFamily="2" charset="2"/>
              <a:buChar char="§"/>
            </a:pPr>
            <a:r>
              <a:rPr lang="en-US" dirty="0" smtClean="0"/>
              <a:t>master records</a:t>
            </a:r>
          </a:p>
          <a:p>
            <a:pPr lvl="1" eaLnBrk="1" hangingPunct="1">
              <a:buClr>
                <a:schemeClr val="tx1"/>
              </a:buClr>
              <a:buFont typeface="Wingdings" pitchFamily="2" charset="2"/>
              <a:buChar char="§"/>
            </a:pPr>
            <a:r>
              <a:rPr lang="en-US" dirty="0" smtClean="0"/>
              <a:t>dynamic information from transactions</a:t>
            </a:r>
          </a:p>
          <a:p>
            <a:pPr lvl="1" eaLnBrk="1" hangingPunct="1"/>
            <a:endParaRPr lang="en-US" dirty="0" smtClean="0"/>
          </a:p>
          <a:p>
            <a:pPr eaLnBrk="1" hangingPunct="1">
              <a:buFontTx/>
              <a:buNone/>
            </a:pPr>
            <a:endParaRPr lang="en-US" dirty="0" smtClean="0"/>
          </a:p>
          <a:p>
            <a:pPr eaLnBrk="1" hangingPunct="1">
              <a:buFontTx/>
              <a:buNone/>
            </a:pP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2899">
                                            <p:txEl>
                                              <p:pRg st="0" end="0"/>
                                            </p:txEl>
                                          </p:spTgt>
                                        </p:tgtEl>
                                        <p:attrNameLst>
                                          <p:attrName>style.visibility</p:attrName>
                                        </p:attrNameLst>
                                      </p:cBhvr>
                                      <p:to>
                                        <p:strVal val="visible"/>
                                      </p:to>
                                    </p:set>
                                    <p:animEffect transition="in" filter="fade">
                                      <p:cBhvr>
                                        <p:cTn id="7" dur="2000"/>
                                        <p:tgtEl>
                                          <p:spTgt spid="592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2899">
                                            <p:txEl>
                                              <p:pRg st="1" end="1"/>
                                            </p:txEl>
                                          </p:spTgt>
                                        </p:tgtEl>
                                        <p:attrNameLst>
                                          <p:attrName>style.visibility</p:attrName>
                                        </p:attrNameLst>
                                      </p:cBhvr>
                                      <p:to>
                                        <p:strVal val="visible"/>
                                      </p:to>
                                    </p:set>
                                    <p:animEffect transition="in" filter="fade">
                                      <p:cBhvr>
                                        <p:cTn id="12" dur="2000"/>
                                        <p:tgtEl>
                                          <p:spTgt spid="592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2899">
                                            <p:txEl>
                                              <p:pRg st="2" end="2"/>
                                            </p:txEl>
                                          </p:spTgt>
                                        </p:tgtEl>
                                        <p:attrNameLst>
                                          <p:attrName>style.visibility</p:attrName>
                                        </p:attrNameLst>
                                      </p:cBhvr>
                                      <p:to>
                                        <p:strVal val="visible"/>
                                      </p:to>
                                    </p:set>
                                    <p:animEffect transition="in" filter="fade">
                                      <p:cBhvr>
                                        <p:cTn id="17" dur="2000"/>
                                        <p:tgtEl>
                                          <p:spTgt spid="592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2899">
                                            <p:txEl>
                                              <p:pRg st="3" end="3"/>
                                            </p:txEl>
                                          </p:spTgt>
                                        </p:tgtEl>
                                        <p:attrNameLst>
                                          <p:attrName>style.visibility</p:attrName>
                                        </p:attrNameLst>
                                      </p:cBhvr>
                                      <p:to>
                                        <p:strVal val="visible"/>
                                      </p:to>
                                    </p:set>
                                    <p:animEffect transition="in" filter="fade">
                                      <p:cBhvr>
                                        <p:cTn id="22" dur="2000"/>
                                        <p:tgtEl>
                                          <p:spTgt spid="59289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2899">
                                            <p:txEl>
                                              <p:pRg st="4" end="4"/>
                                            </p:txEl>
                                          </p:spTgt>
                                        </p:tgtEl>
                                        <p:attrNameLst>
                                          <p:attrName>style.visibility</p:attrName>
                                        </p:attrNameLst>
                                      </p:cBhvr>
                                      <p:to>
                                        <p:strVal val="visible"/>
                                      </p:to>
                                    </p:set>
                                    <p:animEffect transition="in" filter="fade">
                                      <p:cBhvr>
                                        <p:cTn id="25" dur="2000"/>
                                        <p:tgtEl>
                                          <p:spTgt spid="59289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2899">
                                            <p:txEl>
                                              <p:pRg st="5" end="5"/>
                                            </p:txEl>
                                          </p:spTgt>
                                        </p:tgtEl>
                                        <p:attrNameLst>
                                          <p:attrName>style.visibility</p:attrName>
                                        </p:attrNameLst>
                                      </p:cBhvr>
                                      <p:to>
                                        <p:strVal val="visible"/>
                                      </p:to>
                                    </p:set>
                                    <p:animEffect transition="in" filter="fade">
                                      <p:cBhvr>
                                        <p:cTn id="28" dur="2000"/>
                                        <p:tgtEl>
                                          <p:spTgt spid="592899">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2899">
                                            <p:txEl>
                                              <p:pRg st="6" end="6"/>
                                            </p:txEl>
                                          </p:spTgt>
                                        </p:tgtEl>
                                        <p:attrNameLst>
                                          <p:attrName>style.visibility</p:attrName>
                                        </p:attrNameLst>
                                      </p:cBhvr>
                                      <p:to>
                                        <p:strVal val="visible"/>
                                      </p:to>
                                    </p:set>
                                    <p:animEffect transition="in" filter="fade">
                                      <p:cBhvr>
                                        <p:cTn id="31" dur="2000"/>
                                        <p:tgtEl>
                                          <p:spTgt spid="592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2" name="Text Box 2"/>
          <p:cNvSpPr txBox="1">
            <a:spLocks noChangeArrowheads="1"/>
          </p:cNvSpPr>
          <p:nvPr/>
        </p:nvSpPr>
        <p:spPr bwMode="auto">
          <a:xfrm>
            <a:off x="0" y="0"/>
            <a:ext cx="64008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card file?</a:t>
            </a:r>
          </a:p>
        </p:txBody>
      </p:sp>
      <p:sp>
        <p:nvSpPr>
          <p:cNvPr id="650243" name="Rectangle 3"/>
          <p:cNvSpPr>
            <a:spLocks noGrp="1" noChangeArrowheads="1"/>
          </p:cNvSpPr>
          <p:nvPr>
            <p:ph type="body" idx="1"/>
          </p:nvPr>
        </p:nvSpPr>
        <p:spPr>
          <a:xfrm>
            <a:off x="228600" y="762000"/>
            <a:ext cx="8763000" cy="5334000"/>
          </a:xfrm>
          <a:noFill/>
        </p:spPr>
        <p:txBody>
          <a:bodyPr/>
          <a:lstStyle/>
          <a:p>
            <a:pPr eaLnBrk="1" hangingPunct="1">
              <a:buClr>
                <a:srgbClr val="9A2008"/>
              </a:buClr>
              <a:buFont typeface="Wingdings 2" pitchFamily="18" charset="2"/>
              <a:buChar char="¹"/>
            </a:pPr>
            <a:r>
              <a:rPr lang="en-US" smtClean="0"/>
              <a:t>Cards styles include:</a:t>
            </a:r>
          </a:p>
          <a:p>
            <a:pPr lvl="1" eaLnBrk="1" hangingPunct="1">
              <a:buFont typeface="Wingdings" pitchFamily="2" charset="2"/>
              <a:buChar char="§"/>
            </a:pPr>
            <a:r>
              <a:rPr lang="en-US" smtClean="0"/>
              <a:t>Attribute cards – holds fields</a:t>
            </a:r>
          </a:p>
          <a:p>
            <a:pPr lvl="1" eaLnBrk="1" hangingPunct="1">
              <a:buFont typeface="Wingdings" pitchFamily="2" charset="2"/>
              <a:buChar char="§"/>
            </a:pPr>
            <a:r>
              <a:rPr lang="en-US" smtClean="0"/>
              <a:t>Overview cards – graphical display of data on order, in BOM, etc.</a:t>
            </a:r>
          </a:p>
          <a:p>
            <a:pPr lvl="1" eaLnBrk="1" hangingPunct="1">
              <a:buFont typeface="Wingdings" pitchFamily="2" charset="2"/>
              <a:buChar char="§"/>
            </a:pPr>
            <a:r>
              <a:rPr lang="en-US" smtClean="0"/>
              <a:t>List cards – subsets, views, sorts</a:t>
            </a:r>
          </a:p>
          <a:p>
            <a:pPr lvl="1" eaLnBrk="1" hangingPunct="1">
              <a:buFont typeface="Wingdings" pitchFamily="2" charset="2"/>
              <a:buChar char="§"/>
            </a:pPr>
            <a:r>
              <a:rPr lang="en-US" smtClean="0"/>
              <a:t>Compound cards – attributes, graphs, lists on same card</a:t>
            </a:r>
          </a:p>
          <a:p>
            <a:pPr lvl="1" eaLnBrk="1" hangingPunct="1">
              <a:buFont typeface="Wingdings" pitchFamily="2" charset="2"/>
              <a:buChar char="§"/>
            </a:pPr>
            <a:r>
              <a:rPr lang="en-US" smtClean="0"/>
              <a:t>Graph cards – Pie charts, bar graphs, etc</a:t>
            </a:r>
          </a:p>
          <a:p>
            <a:pPr lvl="1" eaLnBrk="1" hangingPunct="1">
              <a:buFont typeface="Wingdings" pitchFamily="2" charset="2"/>
              <a:buChar char="§"/>
            </a:pPr>
            <a:r>
              <a:rPr lang="en-US" smtClean="0"/>
              <a:t>Tabbed cards – holds other cards</a:t>
            </a:r>
          </a:p>
          <a:p>
            <a:pPr lvl="1" eaLnBrk="1" hangingPunct="1"/>
            <a:endParaRPr lang="en-US" smtClean="0"/>
          </a:p>
          <a:p>
            <a:pPr eaLnBrk="1" hangingPunct="1">
              <a:buFontTx/>
              <a:buNone/>
            </a:pPr>
            <a:endParaRPr lang="en-US" smtClean="0"/>
          </a:p>
          <a:p>
            <a:pPr eaLnBrk="1" hangingPunct="1">
              <a:buFontTx/>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animEffect transition="in" filter="fade">
                                      <p:cBhvr>
                                        <p:cTn id="7" dur="2000"/>
                                        <p:tgtEl>
                                          <p:spTgt spid="65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0243">
                                            <p:txEl>
                                              <p:pRg st="1" end="1"/>
                                            </p:txEl>
                                          </p:spTgt>
                                        </p:tgtEl>
                                        <p:attrNameLst>
                                          <p:attrName>style.visibility</p:attrName>
                                        </p:attrNameLst>
                                      </p:cBhvr>
                                      <p:to>
                                        <p:strVal val="visible"/>
                                      </p:to>
                                    </p:set>
                                    <p:animEffect transition="in" filter="fade">
                                      <p:cBhvr>
                                        <p:cTn id="10" dur="2000"/>
                                        <p:tgtEl>
                                          <p:spTgt spid="65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0243">
                                            <p:txEl>
                                              <p:pRg st="2" end="2"/>
                                            </p:txEl>
                                          </p:spTgt>
                                        </p:tgtEl>
                                        <p:attrNameLst>
                                          <p:attrName>style.visibility</p:attrName>
                                        </p:attrNameLst>
                                      </p:cBhvr>
                                      <p:to>
                                        <p:strVal val="visible"/>
                                      </p:to>
                                    </p:set>
                                    <p:animEffect transition="in" filter="fade">
                                      <p:cBhvr>
                                        <p:cTn id="13" dur="2000"/>
                                        <p:tgtEl>
                                          <p:spTgt spid="650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50243">
                                            <p:txEl>
                                              <p:pRg st="3" end="3"/>
                                            </p:txEl>
                                          </p:spTgt>
                                        </p:tgtEl>
                                        <p:attrNameLst>
                                          <p:attrName>style.visibility</p:attrName>
                                        </p:attrNameLst>
                                      </p:cBhvr>
                                      <p:to>
                                        <p:strVal val="visible"/>
                                      </p:to>
                                    </p:set>
                                    <p:animEffect transition="in" filter="fade">
                                      <p:cBhvr>
                                        <p:cTn id="16" dur="2000"/>
                                        <p:tgtEl>
                                          <p:spTgt spid="6502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0243">
                                            <p:txEl>
                                              <p:pRg st="4" end="4"/>
                                            </p:txEl>
                                          </p:spTgt>
                                        </p:tgtEl>
                                        <p:attrNameLst>
                                          <p:attrName>style.visibility</p:attrName>
                                        </p:attrNameLst>
                                      </p:cBhvr>
                                      <p:to>
                                        <p:strVal val="visible"/>
                                      </p:to>
                                    </p:set>
                                    <p:animEffect transition="in" filter="fade">
                                      <p:cBhvr>
                                        <p:cTn id="19" dur="2000"/>
                                        <p:tgtEl>
                                          <p:spTgt spid="65024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0243">
                                            <p:txEl>
                                              <p:pRg st="5" end="5"/>
                                            </p:txEl>
                                          </p:spTgt>
                                        </p:tgtEl>
                                        <p:attrNameLst>
                                          <p:attrName>style.visibility</p:attrName>
                                        </p:attrNameLst>
                                      </p:cBhvr>
                                      <p:to>
                                        <p:strVal val="visible"/>
                                      </p:to>
                                    </p:set>
                                    <p:animEffect transition="in" filter="fade">
                                      <p:cBhvr>
                                        <p:cTn id="22" dur="2000"/>
                                        <p:tgtEl>
                                          <p:spTgt spid="65024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0243">
                                            <p:txEl>
                                              <p:pRg st="6" end="6"/>
                                            </p:txEl>
                                          </p:spTgt>
                                        </p:tgtEl>
                                        <p:attrNameLst>
                                          <p:attrName>style.visibility</p:attrName>
                                        </p:attrNameLst>
                                      </p:cBhvr>
                                      <p:to>
                                        <p:strVal val="visible"/>
                                      </p:to>
                                    </p:set>
                                    <p:animEffect transition="in" filter="fade">
                                      <p:cBhvr>
                                        <p:cTn id="25" dur="2000"/>
                                        <p:tgtEl>
                                          <p:spTgt spid="65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ph type="body" idx="1"/>
          </p:nvPr>
        </p:nvPicPr>
        <p:blipFill>
          <a:blip r:embed="rId2" cstate="print"/>
          <a:srcRect/>
          <a:stretch>
            <a:fillRect/>
          </a:stretch>
        </p:blipFill>
        <p:spPr>
          <a:xfrm>
            <a:off x="457200" y="762000"/>
            <a:ext cx="8229600" cy="5334000"/>
          </a:xfrm>
        </p:spPr>
      </p:pic>
      <p:sp>
        <p:nvSpPr>
          <p:cNvPr id="615428" name="Text Box 4"/>
          <p:cNvSpPr txBox="1">
            <a:spLocks noChangeArrowheads="1"/>
          </p:cNvSpPr>
          <p:nvPr/>
        </p:nvSpPr>
        <p:spPr bwMode="auto">
          <a:xfrm>
            <a:off x="0" y="0"/>
            <a:ext cx="80010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card file?  Full default set</a:t>
            </a:r>
          </a:p>
        </p:txBody>
      </p:sp>
      <p:sp>
        <p:nvSpPr>
          <p:cNvPr id="615429" name="Text Box 5"/>
          <p:cNvSpPr txBox="1">
            <a:spLocks noChangeArrowheads="1"/>
          </p:cNvSpPr>
          <p:nvPr/>
        </p:nvSpPr>
        <p:spPr bwMode="auto">
          <a:xfrm>
            <a:off x="5486400" y="914400"/>
            <a:ext cx="2590800" cy="711200"/>
          </a:xfrm>
          <a:prstGeom prst="rect">
            <a:avLst/>
          </a:prstGeom>
          <a:solidFill>
            <a:srgbClr val="E5AB07"/>
          </a:solidFill>
          <a:ln w="9525">
            <a:solidFill>
              <a:schemeClr val="tx1"/>
            </a:solidFill>
            <a:miter lim="800000"/>
            <a:headEnd/>
            <a:tailEnd/>
          </a:ln>
          <a:effectLst/>
        </p:spPr>
        <p:txBody>
          <a:bodyPr>
            <a:spAutoFit/>
          </a:bodyPr>
          <a:lstStyle/>
          <a:p>
            <a:pPr>
              <a:spcBef>
                <a:spcPct val="50000"/>
              </a:spcBef>
              <a:defRPr/>
            </a:pPr>
            <a:r>
              <a:rPr lang="en-US" sz="2000" b="1">
                <a:effectLst>
                  <a:outerShdw blurRad="38100" dist="38100" dir="2700000" algn="tl">
                    <a:srgbClr val="FFFFFF"/>
                  </a:outerShdw>
                </a:effectLst>
              </a:rPr>
              <a:t>Great for inquiry for full details.</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1219" name="Text Box 3"/>
          <p:cNvSpPr txBox="1">
            <a:spLocks noChangeArrowheads="1"/>
          </p:cNvSpPr>
          <p:nvPr/>
        </p:nvSpPr>
        <p:spPr bwMode="auto">
          <a:xfrm>
            <a:off x="0" y="0"/>
            <a:ext cx="64008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template?</a:t>
            </a:r>
          </a:p>
        </p:txBody>
      </p:sp>
      <p:sp>
        <p:nvSpPr>
          <p:cNvPr id="521220" name="Rectangle 4"/>
          <p:cNvSpPr>
            <a:spLocks noGrp="1" noChangeArrowheads="1"/>
          </p:cNvSpPr>
          <p:nvPr>
            <p:ph type="body" idx="1"/>
          </p:nvPr>
        </p:nvSpPr>
        <p:spPr>
          <a:xfrm>
            <a:off x="304800" y="1066800"/>
            <a:ext cx="8229600" cy="4876800"/>
          </a:xfrm>
          <a:noFill/>
        </p:spPr>
        <p:txBody>
          <a:bodyPr/>
          <a:lstStyle/>
          <a:p>
            <a:pPr eaLnBrk="1" hangingPunct="1">
              <a:lnSpc>
                <a:spcPct val="90000"/>
              </a:lnSpc>
              <a:buClr>
                <a:srgbClr val="E5AB07"/>
              </a:buClr>
              <a:buFont typeface="Wingdings" pitchFamily="2" charset="2"/>
              <a:buChar char="v"/>
            </a:pPr>
            <a:r>
              <a:rPr lang="en-US" dirty="0" smtClean="0"/>
              <a:t>The Template defines the fields that are displayed during Add, Change &amp; Copy Functions</a:t>
            </a:r>
            <a:endParaRPr lang="en-US" dirty="0" smtClean="0"/>
          </a:p>
          <a:p>
            <a:pPr lvl="1" eaLnBrk="1" hangingPunct="1">
              <a:lnSpc>
                <a:spcPct val="90000"/>
              </a:lnSpc>
              <a:buClr>
                <a:srgbClr val="E5AB07"/>
              </a:buClr>
              <a:buFont typeface="Wingdings" pitchFamily="2" charset="2"/>
              <a:buChar char="v"/>
            </a:pPr>
            <a:r>
              <a:rPr lang="en-US" dirty="0" smtClean="0"/>
              <a:t>Templates can bring default values into specific fields when </a:t>
            </a:r>
            <a:r>
              <a:rPr lang="en-US" dirty="0" smtClean="0"/>
              <a:t>adding, changing or copying </a:t>
            </a:r>
            <a:r>
              <a:rPr lang="en-US" dirty="0" smtClean="0"/>
              <a:t>records.</a:t>
            </a:r>
          </a:p>
          <a:p>
            <a:pPr eaLnBrk="1" hangingPunct="1">
              <a:lnSpc>
                <a:spcPct val="90000"/>
              </a:lnSpc>
              <a:buClr>
                <a:srgbClr val="E5AB07"/>
              </a:buClr>
              <a:buFont typeface="Wingdings" pitchFamily="2" charset="2"/>
              <a:buChar char="v"/>
            </a:pPr>
            <a:r>
              <a:rPr lang="en-US" dirty="0" smtClean="0"/>
              <a:t>The Template defines the Card File and Active Card to be used</a:t>
            </a:r>
          </a:p>
          <a:p>
            <a:pPr eaLnBrk="1" hangingPunct="1">
              <a:lnSpc>
                <a:spcPct val="90000"/>
              </a:lnSpc>
              <a:buClr>
                <a:srgbClr val="E5AB07"/>
              </a:buClr>
              <a:buFont typeface="Wingdings" pitchFamily="2" charset="2"/>
              <a:buChar char="v"/>
            </a:pPr>
            <a:r>
              <a:rPr lang="en-US" dirty="0" smtClean="0"/>
              <a:t>You </a:t>
            </a:r>
            <a:r>
              <a:rPr lang="en-US" dirty="0" smtClean="0"/>
              <a:t>can have multiple versions of the template in any object/file if needed.</a:t>
            </a:r>
          </a:p>
          <a:p>
            <a:pPr eaLnBrk="1" hangingPunct="1">
              <a:lnSpc>
                <a:spcPct val="90000"/>
              </a:lnSpc>
              <a:buFontTx/>
              <a:buNone/>
            </a:pP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1220">
                                            <p:txEl>
                                              <p:pRg st="0" end="0"/>
                                            </p:txEl>
                                          </p:spTgt>
                                        </p:tgtEl>
                                        <p:attrNameLst>
                                          <p:attrName>style.visibility</p:attrName>
                                        </p:attrNameLst>
                                      </p:cBhvr>
                                      <p:to>
                                        <p:strVal val="visible"/>
                                      </p:to>
                                    </p:set>
                                    <p:animEffect transition="in" filter="fade">
                                      <p:cBhvr>
                                        <p:cTn id="7" dur="2000"/>
                                        <p:tgtEl>
                                          <p:spTgt spid="5212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1220">
                                            <p:txEl>
                                              <p:pRg st="1" end="1"/>
                                            </p:txEl>
                                          </p:spTgt>
                                        </p:tgtEl>
                                        <p:attrNameLst>
                                          <p:attrName>style.visibility</p:attrName>
                                        </p:attrNameLst>
                                      </p:cBhvr>
                                      <p:to>
                                        <p:strVal val="visible"/>
                                      </p:to>
                                    </p:set>
                                    <p:animEffect transition="in" filter="fade">
                                      <p:cBhvr>
                                        <p:cTn id="10" dur="2000"/>
                                        <p:tgtEl>
                                          <p:spTgt spid="5212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1220">
                                            <p:txEl>
                                              <p:pRg st="2" end="2"/>
                                            </p:txEl>
                                          </p:spTgt>
                                        </p:tgtEl>
                                        <p:attrNameLst>
                                          <p:attrName>style.visibility</p:attrName>
                                        </p:attrNameLst>
                                      </p:cBhvr>
                                      <p:to>
                                        <p:strVal val="visible"/>
                                      </p:to>
                                    </p:set>
                                    <p:animEffect transition="in" filter="fade">
                                      <p:cBhvr>
                                        <p:cTn id="15" dur="2000"/>
                                        <p:tgtEl>
                                          <p:spTgt spid="5212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1220">
                                            <p:txEl>
                                              <p:pRg st="3" end="3"/>
                                            </p:txEl>
                                          </p:spTgt>
                                        </p:tgtEl>
                                        <p:attrNameLst>
                                          <p:attrName>style.visibility</p:attrName>
                                        </p:attrNameLst>
                                      </p:cBhvr>
                                      <p:to>
                                        <p:strVal val="visible"/>
                                      </p:to>
                                    </p:set>
                                    <p:animEffect transition="in" filter="fade">
                                      <p:cBhvr>
                                        <p:cTn id="20" dur="2000"/>
                                        <p:tgtEl>
                                          <p:spTgt spid="521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2" name="Text Box 4"/>
          <p:cNvSpPr txBox="1">
            <a:spLocks noChangeArrowheads="1"/>
          </p:cNvSpPr>
          <p:nvPr/>
        </p:nvSpPr>
        <p:spPr bwMode="auto">
          <a:xfrm>
            <a:off x="0" y="0"/>
            <a:ext cx="80772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card file?  Custom card file</a:t>
            </a:r>
          </a:p>
        </p:txBody>
      </p:sp>
      <p:pic>
        <p:nvPicPr>
          <p:cNvPr id="31747" name="Picture 5"/>
          <p:cNvPicPr>
            <a:picLocks noChangeAspect="1" noChangeArrowheads="1"/>
          </p:cNvPicPr>
          <p:nvPr>
            <p:ph type="body" idx="1"/>
          </p:nvPr>
        </p:nvPicPr>
        <p:blipFill>
          <a:blip r:embed="rId2" cstate="print"/>
          <a:srcRect/>
          <a:stretch>
            <a:fillRect/>
          </a:stretch>
        </p:blipFill>
        <p:spPr>
          <a:xfrm>
            <a:off x="457200" y="762000"/>
            <a:ext cx="8229600" cy="5257800"/>
          </a:xfrm>
        </p:spPr>
      </p:pic>
      <p:sp>
        <p:nvSpPr>
          <p:cNvPr id="616455" name="Text Box 7"/>
          <p:cNvSpPr txBox="1">
            <a:spLocks noChangeArrowheads="1"/>
          </p:cNvSpPr>
          <p:nvPr/>
        </p:nvSpPr>
        <p:spPr bwMode="auto">
          <a:xfrm>
            <a:off x="5257800" y="3276600"/>
            <a:ext cx="2590800" cy="711200"/>
          </a:xfrm>
          <a:prstGeom prst="rect">
            <a:avLst/>
          </a:prstGeom>
          <a:solidFill>
            <a:srgbClr val="E5AB07"/>
          </a:solidFill>
          <a:ln w="9525">
            <a:solidFill>
              <a:schemeClr val="tx1"/>
            </a:solidFill>
            <a:miter lim="800000"/>
            <a:headEnd/>
            <a:tailEnd/>
          </a:ln>
          <a:effectLst/>
        </p:spPr>
        <p:txBody>
          <a:bodyPr>
            <a:spAutoFit/>
          </a:bodyPr>
          <a:lstStyle/>
          <a:p>
            <a:pPr>
              <a:spcBef>
                <a:spcPct val="50000"/>
              </a:spcBef>
              <a:defRPr/>
            </a:pPr>
            <a:r>
              <a:rPr lang="en-US" sz="2000" b="1">
                <a:effectLst>
                  <a:outerShdw blurRad="38100" dist="38100" dir="2700000" algn="tl">
                    <a:srgbClr val="FFFFFF"/>
                  </a:outerShdw>
                </a:effectLst>
              </a:rPr>
              <a:t>Much better for new item entry!</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a:t>
            </a:r>
            <a:r>
              <a:rPr lang="en-US" dirty="0" smtClean="0"/>
              <a:t> Types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FF0000"/>
                </a:solidFill>
              </a:rPr>
              <a:t>Attribute</a:t>
            </a:r>
            <a:r>
              <a:rPr lang="en-US" dirty="0" smtClean="0"/>
              <a:t> – holds/displays fields</a:t>
            </a:r>
          </a:p>
          <a:p>
            <a:r>
              <a:rPr lang="en-US" i="1" dirty="0" smtClean="0">
                <a:solidFill>
                  <a:srgbClr val="FF0000"/>
                </a:solidFill>
              </a:rPr>
              <a:t>List</a:t>
            </a:r>
            <a:r>
              <a:rPr lang="en-US" dirty="0" smtClean="0"/>
              <a:t> – List of records controlled by View, Subset and Sort</a:t>
            </a:r>
          </a:p>
          <a:p>
            <a:r>
              <a:rPr lang="en-US" i="1" dirty="0" smtClean="0">
                <a:solidFill>
                  <a:srgbClr val="FF0000"/>
                </a:solidFill>
              </a:rPr>
              <a:t>Overview</a:t>
            </a:r>
            <a:r>
              <a:rPr lang="en-US" dirty="0" smtClean="0"/>
              <a:t> – Icons display information about the file with drill down capabilities</a:t>
            </a:r>
          </a:p>
          <a:p>
            <a:r>
              <a:rPr lang="en-US" i="1" dirty="0" smtClean="0">
                <a:solidFill>
                  <a:srgbClr val="FF0000"/>
                </a:solidFill>
              </a:rPr>
              <a:t>Graph</a:t>
            </a:r>
            <a:r>
              <a:rPr lang="en-US" dirty="0" smtClean="0"/>
              <a:t> – For numeric data (i.e. costs) bar, pie or line graphs</a:t>
            </a:r>
          </a:p>
          <a:p>
            <a:r>
              <a:rPr lang="en-US" i="1" dirty="0" smtClean="0">
                <a:solidFill>
                  <a:srgbClr val="FF0000"/>
                </a:solidFill>
              </a:rPr>
              <a:t>Tabbed</a:t>
            </a:r>
            <a:r>
              <a:rPr lang="en-US" dirty="0" smtClean="0"/>
              <a:t> – holds other cards (not available for Compound section)</a:t>
            </a:r>
          </a:p>
          <a:p>
            <a:r>
              <a:rPr lang="en-US" i="1" dirty="0" smtClean="0">
                <a:solidFill>
                  <a:srgbClr val="FF0000"/>
                </a:solidFill>
              </a:rPr>
              <a:t>Compound</a:t>
            </a:r>
            <a:r>
              <a:rPr lang="en-US" dirty="0" smtClean="0"/>
              <a:t> – up to 4 sections displaying information about the item</a:t>
            </a:r>
            <a:endParaRPr lang="en-US" dirty="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lstStyle/>
          <a:p>
            <a:r>
              <a:rPr lang="en-US" dirty="0" smtClean="0"/>
              <a:t>Attribute Card</a:t>
            </a:r>
            <a:endParaRPr lang="en-US" dirty="0"/>
          </a:p>
        </p:txBody>
      </p:sp>
      <p:sp>
        <p:nvSpPr>
          <p:cNvPr id="3" name="Content Placeholder 2"/>
          <p:cNvSpPr>
            <a:spLocks noGrp="1"/>
          </p:cNvSpPr>
          <p:nvPr>
            <p:ph sz="half" idx="1"/>
          </p:nvPr>
        </p:nvSpPr>
        <p:spPr>
          <a:xfrm>
            <a:off x="0" y="1447800"/>
            <a:ext cx="3505200" cy="4525963"/>
          </a:xfrm>
        </p:spPr>
        <p:txBody>
          <a:bodyPr/>
          <a:lstStyle/>
          <a:p>
            <a:r>
              <a:rPr lang="en-US" dirty="0" smtClean="0"/>
              <a:t>Holds fields that, optionally, can be maintained</a:t>
            </a:r>
          </a:p>
          <a:p>
            <a:r>
              <a:rPr lang="en-US" dirty="0" smtClean="0"/>
              <a:t>Can insert:</a:t>
            </a:r>
          </a:p>
          <a:p>
            <a:pPr lvl="1"/>
            <a:r>
              <a:rPr lang="en-US" dirty="0" smtClean="0"/>
              <a:t>Blank lines</a:t>
            </a:r>
          </a:p>
          <a:p>
            <a:pPr lvl="1"/>
            <a:r>
              <a:rPr lang="en-US" dirty="0" smtClean="0"/>
              <a:t>Column headings (over either text or data)</a:t>
            </a:r>
          </a:p>
          <a:p>
            <a:pPr lvl="1"/>
            <a:r>
              <a:rPr lang="en-US" dirty="0" smtClean="0"/>
              <a:t>Column breaks</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3454400" y="1447800"/>
            <a:ext cx="5689600" cy="4267200"/>
          </a:xfrm>
          <a:prstGeom prst="rect">
            <a:avLst/>
          </a:prstGeom>
          <a:noFill/>
          <a:ln w="9525">
            <a:noFill/>
            <a:miter lim="800000"/>
            <a:headEnd/>
            <a:tailEnd/>
          </a:ln>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List Card</a:t>
            </a:r>
            <a:endParaRPr lang="en-US" dirty="0"/>
          </a:p>
        </p:txBody>
      </p:sp>
      <p:sp>
        <p:nvSpPr>
          <p:cNvPr id="3" name="Content Placeholder 2"/>
          <p:cNvSpPr>
            <a:spLocks noGrp="1"/>
          </p:cNvSpPr>
          <p:nvPr>
            <p:ph sz="half" idx="1"/>
          </p:nvPr>
        </p:nvSpPr>
        <p:spPr>
          <a:xfrm>
            <a:off x="0" y="1295400"/>
            <a:ext cx="3048000" cy="4525963"/>
          </a:xfrm>
        </p:spPr>
        <p:txBody>
          <a:bodyPr/>
          <a:lstStyle/>
          <a:p>
            <a:r>
              <a:rPr lang="en-US" dirty="0" smtClean="0"/>
              <a:t>Holds a list of items, orders, etc.</a:t>
            </a:r>
          </a:p>
          <a:p>
            <a:r>
              <a:rPr lang="en-US" dirty="0" smtClean="0"/>
              <a:t>List on card is controlled by a view, subset and sort</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3048000" y="1143000"/>
            <a:ext cx="5892800" cy="4419600"/>
          </a:xfrm>
          <a:prstGeom prst="rect">
            <a:avLst/>
          </a:prstGeom>
          <a:noFill/>
          <a:ln w="9525">
            <a:noFill/>
            <a:miter lim="800000"/>
            <a:headEnd/>
            <a:tailEnd/>
          </a:ln>
        </p:spPr>
      </p:pic>
      <p:sp>
        <p:nvSpPr>
          <p:cNvPr id="6" name="Oval 5"/>
          <p:cNvSpPr/>
          <p:nvPr/>
        </p:nvSpPr>
        <p:spPr>
          <a:xfrm>
            <a:off x="7696200" y="1828800"/>
            <a:ext cx="457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43800" y="3200400"/>
            <a:ext cx="1143000" cy="369332"/>
          </a:xfrm>
          <a:prstGeom prst="rect">
            <a:avLst/>
          </a:prstGeom>
          <a:noFill/>
        </p:spPr>
        <p:txBody>
          <a:bodyPr wrap="square" rtlCol="0">
            <a:spAutoFit/>
          </a:bodyPr>
          <a:lstStyle/>
          <a:p>
            <a:r>
              <a:rPr lang="en-US" dirty="0" smtClean="0"/>
              <a:t>Toolbar</a:t>
            </a:r>
            <a:endParaRPr lang="en-US" dirty="0"/>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t>Overview</a:t>
            </a:r>
            <a:endParaRPr lang="en-US" dirty="0"/>
          </a:p>
        </p:txBody>
      </p:sp>
      <p:sp>
        <p:nvSpPr>
          <p:cNvPr id="3" name="Content Placeholder 2"/>
          <p:cNvSpPr>
            <a:spLocks noGrp="1"/>
          </p:cNvSpPr>
          <p:nvPr>
            <p:ph sz="half" idx="1"/>
          </p:nvPr>
        </p:nvSpPr>
        <p:spPr>
          <a:xfrm>
            <a:off x="0" y="1143000"/>
            <a:ext cx="2667000" cy="4525963"/>
          </a:xfrm>
        </p:spPr>
        <p:txBody>
          <a:bodyPr/>
          <a:lstStyle/>
          <a:p>
            <a:r>
              <a:rPr lang="en-US" dirty="0" smtClean="0"/>
              <a:t>Displays information using icons and drill down options</a:t>
            </a:r>
          </a:p>
          <a:p>
            <a:r>
              <a:rPr lang="en-US" dirty="0" smtClean="0"/>
              <a:t>Personally, I have never found a use for Overview cards</a:t>
            </a:r>
            <a:endParaRPr 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2743200" y="1143000"/>
            <a:ext cx="6197600" cy="4648200"/>
          </a:xfrm>
          <a:prstGeom prst="rect">
            <a:avLst/>
          </a:prstGeom>
          <a:noFill/>
          <a:ln w="9525">
            <a:noFill/>
            <a:miter lim="800000"/>
            <a:headEnd/>
            <a:tailEnd/>
          </a:ln>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Graph Cards</a:t>
            </a:r>
            <a:endParaRPr lang="en-US" dirty="0"/>
          </a:p>
        </p:txBody>
      </p:sp>
      <p:sp>
        <p:nvSpPr>
          <p:cNvPr id="3" name="Content Placeholder 2"/>
          <p:cNvSpPr>
            <a:spLocks noGrp="1"/>
          </p:cNvSpPr>
          <p:nvPr>
            <p:ph sz="half" idx="1"/>
          </p:nvPr>
        </p:nvSpPr>
        <p:spPr>
          <a:xfrm>
            <a:off x="0" y="1066800"/>
            <a:ext cx="3124200" cy="4525963"/>
          </a:xfrm>
        </p:spPr>
        <p:txBody>
          <a:bodyPr>
            <a:normAutofit lnSpcReduction="10000"/>
          </a:bodyPr>
          <a:lstStyle/>
          <a:p>
            <a:r>
              <a:rPr lang="en-US" dirty="0" smtClean="0"/>
              <a:t>Use graph cards to display compare numeric information:</a:t>
            </a:r>
          </a:p>
          <a:p>
            <a:pPr lvl="1"/>
            <a:r>
              <a:rPr lang="en-US" dirty="0" smtClean="0"/>
              <a:t>Costs</a:t>
            </a:r>
          </a:p>
          <a:p>
            <a:pPr lvl="1"/>
            <a:r>
              <a:rPr lang="en-US" dirty="0" smtClean="0"/>
              <a:t>On Order</a:t>
            </a:r>
          </a:p>
          <a:p>
            <a:pPr lvl="1"/>
            <a:r>
              <a:rPr lang="en-US" dirty="0" smtClean="0"/>
              <a:t>On hand</a:t>
            </a:r>
          </a:p>
          <a:p>
            <a:r>
              <a:rPr lang="en-US" dirty="0" smtClean="0"/>
              <a:t>Graph can be pie, bar, line, stacked bar or stacked line</a:t>
            </a:r>
            <a:endParaRPr 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3352800" y="1219200"/>
            <a:ext cx="5689600" cy="4267200"/>
          </a:xfrm>
          <a:prstGeom prst="rect">
            <a:avLst/>
          </a:prstGeom>
          <a:noFill/>
          <a:ln w="9525">
            <a:noFill/>
            <a:miter lim="800000"/>
            <a:headEnd/>
            <a:tailEnd/>
          </a:ln>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85800"/>
          </a:xfrm>
        </p:spPr>
        <p:txBody>
          <a:bodyPr/>
          <a:lstStyle/>
          <a:p>
            <a:r>
              <a:rPr lang="en-US" dirty="0" smtClean="0"/>
              <a:t>Tabbed Card</a:t>
            </a:r>
            <a:endParaRPr lang="en-US" dirty="0"/>
          </a:p>
        </p:txBody>
      </p:sp>
      <p:sp>
        <p:nvSpPr>
          <p:cNvPr id="3" name="Content Placeholder 2"/>
          <p:cNvSpPr>
            <a:spLocks noGrp="1"/>
          </p:cNvSpPr>
          <p:nvPr>
            <p:ph sz="half" idx="1"/>
          </p:nvPr>
        </p:nvSpPr>
        <p:spPr>
          <a:xfrm>
            <a:off x="152400" y="1143000"/>
            <a:ext cx="2743200" cy="4525963"/>
          </a:xfrm>
        </p:spPr>
        <p:txBody>
          <a:bodyPr>
            <a:normAutofit/>
          </a:bodyPr>
          <a:lstStyle/>
          <a:p>
            <a:r>
              <a:rPr lang="en-US" dirty="0" smtClean="0"/>
              <a:t>Cannot be used in a Compound Card section</a:t>
            </a:r>
          </a:p>
          <a:p>
            <a:r>
              <a:rPr lang="en-US" dirty="0" smtClean="0"/>
              <a:t>Tabbed card holds other cards</a:t>
            </a:r>
          </a:p>
          <a:p>
            <a:r>
              <a:rPr lang="en-US" dirty="0" smtClean="0"/>
              <a:t>Useful for grouping ‘similar’ cards</a:t>
            </a:r>
            <a:endParaRPr lang="en-US"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2971800" y="1219200"/>
            <a:ext cx="5791200" cy="4343400"/>
          </a:xfrm>
          <a:prstGeom prst="rect">
            <a:avLst/>
          </a:prstGeom>
          <a:noFill/>
          <a:ln w="9525">
            <a:noFill/>
            <a:miter lim="800000"/>
            <a:headEnd/>
            <a:tailEnd/>
          </a:ln>
        </p:spPr>
      </p:pic>
      <p:sp>
        <p:nvSpPr>
          <p:cNvPr id="6" name="Rectangle 5"/>
          <p:cNvSpPr/>
          <p:nvPr/>
        </p:nvSpPr>
        <p:spPr>
          <a:xfrm>
            <a:off x="2895600" y="47244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Text Box 2"/>
          <p:cNvSpPr txBox="1">
            <a:spLocks noChangeArrowheads="1"/>
          </p:cNvSpPr>
          <p:nvPr/>
        </p:nvSpPr>
        <p:spPr bwMode="auto">
          <a:xfrm>
            <a:off x="1371600" y="0"/>
            <a:ext cx="6400800" cy="641350"/>
          </a:xfrm>
          <a:prstGeom prst="rect">
            <a:avLst/>
          </a:prstGeom>
          <a:noFill/>
          <a:ln w="9525">
            <a:noFill/>
            <a:miter lim="800000"/>
            <a:headEnd/>
            <a:tailEnd/>
          </a:ln>
          <a:effectLst/>
        </p:spPr>
        <p:txBody>
          <a:bodyPr>
            <a:spAutoFit/>
          </a:bodyPr>
          <a:lstStyle/>
          <a:p>
            <a:pPr algn="ctr">
              <a:spcBef>
                <a:spcPct val="50000"/>
              </a:spcBef>
              <a:defRPr/>
            </a:pPr>
            <a:r>
              <a:rPr lang="en-US" sz="3600" dirty="0" smtClean="0">
                <a:effectLst>
                  <a:outerShdw blurRad="38100" dist="38100" dir="2700000" algn="tl">
                    <a:srgbClr val="C0C0C0"/>
                  </a:outerShdw>
                </a:effectLst>
              </a:rPr>
              <a:t>Compound Card</a:t>
            </a:r>
            <a:endParaRPr lang="en-US" sz="3600" dirty="0">
              <a:effectLst>
                <a:outerShdw blurRad="38100" dist="38100" dir="2700000" algn="tl">
                  <a:srgbClr val="C0C0C0"/>
                </a:outerShdw>
              </a:effectLst>
            </a:endParaRPr>
          </a:p>
        </p:txBody>
      </p:sp>
      <p:pic>
        <p:nvPicPr>
          <p:cNvPr id="39939" name="Picture 5"/>
          <p:cNvPicPr>
            <a:picLocks noChangeAspect="1" noChangeArrowheads="1"/>
          </p:cNvPicPr>
          <p:nvPr>
            <p:ph type="body" idx="1"/>
          </p:nvPr>
        </p:nvPicPr>
        <p:blipFill>
          <a:blip r:embed="rId2" cstate="print"/>
          <a:srcRect/>
          <a:stretch>
            <a:fillRect/>
          </a:stretch>
        </p:blipFill>
        <p:spPr>
          <a:xfrm>
            <a:off x="457200" y="762000"/>
            <a:ext cx="8229600" cy="5181600"/>
          </a:xfrm>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0"/>
            <a:ext cx="8229600" cy="533400"/>
          </a:xfrm>
        </p:spPr>
        <p:txBody>
          <a:bodyPr/>
          <a:lstStyle/>
          <a:p>
            <a:pPr algn="l" eaLnBrk="1" hangingPunct="1"/>
            <a:r>
              <a:rPr lang="en-US" smtClean="0"/>
              <a:t>Customizing Cards</a:t>
            </a:r>
          </a:p>
        </p:txBody>
      </p:sp>
      <p:sp>
        <p:nvSpPr>
          <p:cNvPr id="40963" name="Content Placeholder 2"/>
          <p:cNvSpPr>
            <a:spLocks noGrp="1"/>
          </p:cNvSpPr>
          <p:nvPr>
            <p:ph idx="1"/>
          </p:nvPr>
        </p:nvSpPr>
        <p:spPr>
          <a:xfrm>
            <a:off x="457200" y="838200"/>
            <a:ext cx="8229600" cy="4876800"/>
          </a:xfrm>
        </p:spPr>
        <p:txBody>
          <a:bodyPr/>
          <a:lstStyle/>
          <a:p>
            <a:pPr eaLnBrk="1" hangingPunct="1"/>
            <a:r>
              <a:rPr lang="en-US" smtClean="0"/>
              <a:t>When customizing an attribute card, you can insert:</a:t>
            </a:r>
          </a:p>
          <a:p>
            <a:pPr lvl="1" eaLnBrk="1" hangingPunct="1"/>
            <a:r>
              <a:rPr lang="en-US" smtClean="0"/>
              <a:t>Blank lines</a:t>
            </a:r>
          </a:p>
          <a:p>
            <a:pPr lvl="1" eaLnBrk="1" hangingPunct="1"/>
            <a:r>
              <a:rPr lang="en-US" smtClean="0"/>
              <a:t>Headings over the field description</a:t>
            </a:r>
          </a:p>
          <a:p>
            <a:pPr lvl="1" eaLnBrk="1" hangingPunct="1"/>
            <a:r>
              <a:rPr lang="en-US" smtClean="0"/>
              <a:t>Headings over the data</a:t>
            </a:r>
          </a:p>
          <a:p>
            <a:pPr eaLnBrk="1" hangingPunct="1"/>
            <a:r>
              <a:rPr lang="en-US" smtClean="0"/>
              <a:t>Column breaks allow for displays on both the right and left side of the card</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0"/>
            <a:ext cx="8229600" cy="533400"/>
          </a:xfrm>
        </p:spPr>
        <p:txBody>
          <a:bodyPr/>
          <a:lstStyle/>
          <a:p>
            <a:pPr algn="l" eaLnBrk="1" hangingPunct="1"/>
            <a:r>
              <a:rPr lang="en-US" smtClean="0"/>
              <a:t>Customizing Cards</a:t>
            </a:r>
          </a:p>
        </p:txBody>
      </p:sp>
      <p:pic>
        <p:nvPicPr>
          <p:cNvPr id="41987" name="Picture 3"/>
          <p:cNvPicPr>
            <a:picLocks noGrp="1" noChangeAspect="1" noChangeArrowheads="1"/>
          </p:cNvPicPr>
          <p:nvPr>
            <p:ph idx="1"/>
          </p:nvPr>
        </p:nvPicPr>
        <p:blipFill>
          <a:blip r:embed="rId2" cstate="print"/>
          <a:srcRect/>
          <a:stretch>
            <a:fillRect/>
          </a:stretch>
        </p:blipFill>
        <p:spPr>
          <a:xfrm>
            <a:off x="4572000" y="2667000"/>
            <a:ext cx="3905250" cy="2628900"/>
          </a:xfrm>
          <a:noFill/>
        </p:spPr>
      </p:pic>
      <p:pic>
        <p:nvPicPr>
          <p:cNvPr id="41988" name="Picture 4"/>
          <p:cNvPicPr>
            <a:picLocks noChangeAspect="1" noChangeArrowheads="1"/>
          </p:cNvPicPr>
          <p:nvPr/>
        </p:nvPicPr>
        <p:blipFill>
          <a:blip r:embed="rId3" cstate="print"/>
          <a:srcRect/>
          <a:stretch>
            <a:fillRect/>
          </a:stretch>
        </p:blipFill>
        <p:spPr bwMode="auto">
          <a:xfrm>
            <a:off x="457200" y="1066800"/>
            <a:ext cx="3905250" cy="2628900"/>
          </a:xfrm>
          <a:prstGeom prst="rect">
            <a:avLst/>
          </a:prstGeom>
          <a:noFill/>
          <a:ln w="9525">
            <a:noFill/>
            <a:miter lim="800000"/>
            <a:headEnd/>
            <a:tailEnd/>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6" name="Text Box 2"/>
          <p:cNvSpPr txBox="1">
            <a:spLocks noChangeArrowheads="1"/>
          </p:cNvSpPr>
          <p:nvPr/>
        </p:nvSpPr>
        <p:spPr bwMode="auto">
          <a:xfrm>
            <a:off x="0" y="0"/>
            <a:ext cx="64008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What is a template?</a:t>
            </a:r>
          </a:p>
        </p:txBody>
      </p:sp>
      <p:sp>
        <p:nvSpPr>
          <p:cNvPr id="641027" name="Rectangle 3"/>
          <p:cNvSpPr>
            <a:spLocks noGrp="1" noChangeArrowheads="1"/>
          </p:cNvSpPr>
          <p:nvPr>
            <p:ph type="body" idx="1"/>
          </p:nvPr>
        </p:nvSpPr>
        <p:spPr>
          <a:xfrm>
            <a:off x="304800" y="685800"/>
            <a:ext cx="8229600" cy="5257800"/>
          </a:xfrm>
          <a:noFill/>
        </p:spPr>
        <p:txBody>
          <a:bodyPr/>
          <a:lstStyle/>
          <a:p>
            <a:pPr eaLnBrk="1" hangingPunct="1">
              <a:buClr>
                <a:srgbClr val="E5AB07"/>
              </a:buClr>
              <a:buFont typeface="Wingdings" pitchFamily="2" charset="2"/>
              <a:buChar char="v"/>
            </a:pPr>
            <a:r>
              <a:rPr lang="en-US" smtClean="0"/>
              <a:t>Templates are located under the “Maintain” menu option.</a:t>
            </a:r>
          </a:p>
          <a:p>
            <a:pPr eaLnBrk="1" hangingPunct="1">
              <a:buClr>
                <a:srgbClr val="E5AB07"/>
              </a:buClr>
              <a:buFont typeface="Wingdings" pitchFamily="2" charset="2"/>
              <a:buChar char="v"/>
            </a:pPr>
            <a:r>
              <a:rPr lang="en-US" smtClean="0"/>
              <a:t>You can tie the template to your custom card file; use different card files with different templates when needed.</a:t>
            </a:r>
          </a:p>
          <a:p>
            <a:pPr eaLnBrk="1" hangingPunct="1">
              <a:buClr>
                <a:srgbClr val="E5AB07"/>
              </a:buClr>
              <a:buFont typeface="Wingdings" pitchFamily="2" charset="2"/>
              <a:buChar char="v"/>
            </a:pPr>
            <a:r>
              <a:rPr lang="en-US" smtClean="0"/>
              <a:t>You can set default values for ‘Return here to create another’ and ‘Preview before create’.</a:t>
            </a:r>
          </a:p>
          <a:p>
            <a:pPr eaLnBrk="1" hangingPunct="1">
              <a:buClr>
                <a:srgbClr val="E5AB07"/>
              </a:buClr>
              <a:buFont typeface="Wingdings" pitchFamily="2" charset="2"/>
              <a:buChar char="v"/>
            </a:pPr>
            <a:r>
              <a:rPr lang="en-US" smtClean="0"/>
              <a:t>There are also settings, per field, for:</a:t>
            </a:r>
          </a:p>
          <a:p>
            <a:pPr lvl="1" eaLnBrk="1" hangingPunct="1">
              <a:buClr>
                <a:srgbClr val="E5AB07"/>
              </a:buClr>
              <a:buFont typeface="Wingdings" pitchFamily="2" charset="2"/>
              <a:buChar char="v"/>
            </a:pPr>
            <a:r>
              <a:rPr lang="en-US" sz="2400" smtClean="0"/>
              <a:t>Position Cursor</a:t>
            </a:r>
          </a:p>
          <a:p>
            <a:pPr lvl="1" eaLnBrk="1" hangingPunct="1">
              <a:buClr>
                <a:srgbClr val="E5AB07"/>
              </a:buClr>
              <a:buFont typeface="Wingdings" pitchFamily="2" charset="2"/>
              <a:buChar char="v"/>
            </a:pPr>
            <a:r>
              <a:rPr lang="en-US" sz="2400" smtClean="0"/>
              <a:t>Retain Value</a:t>
            </a:r>
          </a:p>
          <a:p>
            <a:pPr lvl="1" eaLnBrk="1" hangingPunct="1">
              <a:buClr>
                <a:srgbClr val="E5AB07"/>
              </a:buClr>
              <a:buFont typeface="Wingdings" pitchFamily="2" charset="2"/>
              <a:buChar char="v"/>
            </a:pPr>
            <a:r>
              <a:rPr lang="en-US" sz="2400" smtClean="0"/>
              <a:t>Default Value</a:t>
            </a:r>
          </a:p>
          <a:p>
            <a:pPr eaLnBrk="1" hangingPunct="1"/>
            <a:endParaRPr lang="en-US" smtClean="0"/>
          </a:p>
          <a:p>
            <a:pPr eaLnBrk="1" hangingPunct="1">
              <a:buFontTx/>
              <a:buNone/>
            </a:pP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Effect transition="in" filter="fade">
                                      <p:cBhvr>
                                        <p:cTn id="7" dur="2000"/>
                                        <p:tgtEl>
                                          <p:spTgt spid="64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1027">
                                            <p:txEl>
                                              <p:pRg st="1" end="1"/>
                                            </p:txEl>
                                          </p:spTgt>
                                        </p:tgtEl>
                                        <p:attrNameLst>
                                          <p:attrName>style.visibility</p:attrName>
                                        </p:attrNameLst>
                                      </p:cBhvr>
                                      <p:to>
                                        <p:strVal val="visible"/>
                                      </p:to>
                                    </p:set>
                                    <p:animEffect transition="in" filter="fade">
                                      <p:cBhvr>
                                        <p:cTn id="12" dur="2000"/>
                                        <p:tgtEl>
                                          <p:spTgt spid="64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1027">
                                            <p:txEl>
                                              <p:pRg st="2" end="2"/>
                                            </p:txEl>
                                          </p:spTgt>
                                        </p:tgtEl>
                                        <p:attrNameLst>
                                          <p:attrName>style.visibility</p:attrName>
                                        </p:attrNameLst>
                                      </p:cBhvr>
                                      <p:to>
                                        <p:strVal val="visible"/>
                                      </p:to>
                                    </p:set>
                                    <p:animEffect transition="in" filter="fade">
                                      <p:cBhvr>
                                        <p:cTn id="17" dur="2000"/>
                                        <p:tgtEl>
                                          <p:spTgt spid="6410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1027">
                                            <p:txEl>
                                              <p:pRg st="3" end="3"/>
                                            </p:txEl>
                                          </p:spTgt>
                                        </p:tgtEl>
                                        <p:attrNameLst>
                                          <p:attrName>style.visibility</p:attrName>
                                        </p:attrNameLst>
                                      </p:cBhvr>
                                      <p:to>
                                        <p:strVal val="visible"/>
                                      </p:to>
                                    </p:set>
                                    <p:animEffect transition="in" filter="fade">
                                      <p:cBhvr>
                                        <p:cTn id="22" dur="2000"/>
                                        <p:tgtEl>
                                          <p:spTgt spid="64102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1027">
                                            <p:txEl>
                                              <p:pRg st="4" end="4"/>
                                            </p:txEl>
                                          </p:spTgt>
                                        </p:tgtEl>
                                        <p:attrNameLst>
                                          <p:attrName>style.visibility</p:attrName>
                                        </p:attrNameLst>
                                      </p:cBhvr>
                                      <p:to>
                                        <p:strVal val="visible"/>
                                      </p:to>
                                    </p:set>
                                    <p:animEffect transition="in" filter="fade">
                                      <p:cBhvr>
                                        <p:cTn id="25" dur="2000"/>
                                        <p:tgtEl>
                                          <p:spTgt spid="64102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41027">
                                            <p:txEl>
                                              <p:pRg st="5" end="5"/>
                                            </p:txEl>
                                          </p:spTgt>
                                        </p:tgtEl>
                                        <p:attrNameLst>
                                          <p:attrName>style.visibility</p:attrName>
                                        </p:attrNameLst>
                                      </p:cBhvr>
                                      <p:to>
                                        <p:strVal val="visible"/>
                                      </p:to>
                                    </p:set>
                                    <p:animEffect transition="in" filter="fade">
                                      <p:cBhvr>
                                        <p:cTn id="28" dur="2000"/>
                                        <p:tgtEl>
                                          <p:spTgt spid="641027">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1027">
                                            <p:txEl>
                                              <p:pRg st="6" end="6"/>
                                            </p:txEl>
                                          </p:spTgt>
                                        </p:tgtEl>
                                        <p:attrNameLst>
                                          <p:attrName>style.visibility</p:attrName>
                                        </p:attrNameLst>
                                      </p:cBhvr>
                                      <p:to>
                                        <p:strVal val="visible"/>
                                      </p:to>
                                    </p:set>
                                    <p:animEffect transition="in" filter="fade">
                                      <p:cBhvr>
                                        <p:cTn id="31" dur="2000"/>
                                        <p:tgtEl>
                                          <p:spTgt spid="641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0"/>
            <a:ext cx="8229600" cy="549275"/>
          </a:xfrm>
        </p:spPr>
        <p:txBody>
          <a:bodyPr/>
          <a:lstStyle/>
          <a:p>
            <a:pPr algn="l" eaLnBrk="1" hangingPunct="1"/>
            <a:r>
              <a:rPr lang="en-US" smtClean="0"/>
              <a:t>XA Standard Cost Card</a:t>
            </a:r>
          </a:p>
        </p:txBody>
      </p:sp>
      <p:pic>
        <p:nvPicPr>
          <p:cNvPr id="43011" name="Picture 2"/>
          <p:cNvPicPr>
            <a:picLocks noChangeAspect="1" noChangeArrowheads="1"/>
          </p:cNvPicPr>
          <p:nvPr/>
        </p:nvPicPr>
        <p:blipFill>
          <a:blip r:embed="rId2" cstate="print"/>
          <a:srcRect/>
          <a:stretch>
            <a:fillRect/>
          </a:stretch>
        </p:blipFill>
        <p:spPr bwMode="auto">
          <a:xfrm>
            <a:off x="1143000" y="1066800"/>
            <a:ext cx="7315200" cy="4572000"/>
          </a:xfrm>
          <a:prstGeom prst="rect">
            <a:avLst/>
          </a:prstGeom>
          <a:noFill/>
          <a:ln w="9525">
            <a:noFill/>
            <a:miter lim="800000"/>
            <a:headEnd/>
            <a:tailEnd/>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0"/>
            <a:ext cx="8229600" cy="533400"/>
          </a:xfrm>
        </p:spPr>
        <p:txBody>
          <a:bodyPr/>
          <a:lstStyle/>
          <a:p>
            <a:pPr algn="l" eaLnBrk="1" hangingPunct="1"/>
            <a:r>
              <a:rPr lang="en-US" smtClean="0"/>
              <a:t>Customized Cost Card</a:t>
            </a:r>
          </a:p>
        </p:txBody>
      </p:sp>
      <p:pic>
        <p:nvPicPr>
          <p:cNvPr id="44035" name="Picture 2"/>
          <p:cNvPicPr>
            <a:picLocks noChangeAspect="1" noChangeArrowheads="1"/>
          </p:cNvPicPr>
          <p:nvPr/>
        </p:nvPicPr>
        <p:blipFill>
          <a:blip r:embed="rId2" cstate="print"/>
          <a:srcRect/>
          <a:stretch>
            <a:fillRect/>
          </a:stretch>
        </p:blipFill>
        <p:spPr bwMode="auto">
          <a:xfrm>
            <a:off x="685800" y="838200"/>
            <a:ext cx="8229600" cy="5143500"/>
          </a:xfrm>
          <a:prstGeom prst="rect">
            <a:avLst/>
          </a:prstGeom>
          <a:noFill/>
          <a:ln w="9525">
            <a:noFill/>
            <a:miter lim="800000"/>
            <a:headEnd/>
            <a:tailEnd/>
          </a:ln>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lgn="ctr">
              <a:spcBef>
                <a:spcPct val="50000"/>
              </a:spcBef>
              <a:defRPr/>
            </a:pPr>
            <a:r>
              <a:rPr lang="en-US" sz="3600" dirty="0" smtClean="0">
                <a:effectLst>
                  <a:outerShdw blurRad="38100" dist="38100" dir="2700000" algn="tl">
                    <a:srgbClr val="C0C0C0"/>
                  </a:outerShdw>
                </a:effectLst>
              </a:rPr>
              <a:t>Customization Hints</a:t>
            </a:r>
            <a:endParaRPr lang="en-US" sz="3600" dirty="0">
              <a:effectLst>
                <a:outerShdw blurRad="38100" dist="38100" dir="2700000" algn="tl">
                  <a:srgbClr val="C0C0C0"/>
                </a:outerShdw>
              </a:effectLst>
            </a:endParaRPr>
          </a:p>
        </p:txBody>
      </p:sp>
      <p:sp>
        <p:nvSpPr>
          <p:cNvPr id="590851" name="Rectangle 3"/>
          <p:cNvSpPr>
            <a:spLocks noGrp="1" noChangeArrowheads="1"/>
          </p:cNvSpPr>
          <p:nvPr>
            <p:ph type="body" idx="1"/>
          </p:nvPr>
        </p:nvSpPr>
        <p:spPr>
          <a:xfrm>
            <a:off x="304800" y="762000"/>
            <a:ext cx="8763000" cy="5562600"/>
          </a:xfrm>
          <a:noFill/>
        </p:spPr>
        <p:txBody>
          <a:bodyPr/>
          <a:lstStyle/>
          <a:p>
            <a:pPr marL="609600" indent="-609600" eaLnBrk="1" hangingPunct="1">
              <a:buClr>
                <a:srgbClr val="9A2008"/>
              </a:buClr>
              <a:buFont typeface="Wingdings" pitchFamily="2" charset="2"/>
              <a:buChar char="&amp;"/>
            </a:pPr>
            <a:r>
              <a:rPr lang="en-US" sz="3000" dirty="0" smtClean="0"/>
              <a:t>Only </a:t>
            </a:r>
            <a:r>
              <a:rPr lang="en-US" sz="3000" u="sng" dirty="0" smtClean="0"/>
              <a:t>super users</a:t>
            </a:r>
            <a:r>
              <a:rPr lang="en-US" sz="3000" dirty="0" smtClean="0"/>
              <a:t> should have ability to create public customization.  Others should have private.</a:t>
            </a:r>
          </a:p>
          <a:p>
            <a:pPr marL="609600" indent="-609600" eaLnBrk="1" hangingPunct="1">
              <a:buClr>
                <a:srgbClr val="9A2008"/>
              </a:buClr>
              <a:buFont typeface="Wingdings" pitchFamily="2" charset="2"/>
              <a:buChar char="&amp;"/>
            </a:pPr>
            <a:r>
              <a:rPr lang="en-US" sz="3000" dirty="0" smtClean="0"/>
              <a:t>Consider a naming convention for public customization (no user names and clear descriptions, etc.).</a:t>
            </a:r>
          </a:p>
          <a:p>
            <a:pPr marL="609600" indent="-609600" eaLnBrk="1" hangingPunct="1">
              <a:buClr>
                <a:srgbClr val="9A2008"/>
              </a:buClr>
              <a:buFont typeface="Wingdings" pitchFamily="2" charset="2"/>
              <a:buChar char="&amp;"/>
            </a:pPr>
            <a:r>
              <a:rPr lang="en-US" sz="3000" dirty="0" smtClean="0"/>
              <a:t>Rarely change defaults.  </a:t>
            </a:r>
            <a:r>
              <a:rPr lang="en-US" sz="3000" dirty="0" smtClean="0"/>
              <a:t>Instead, create a new card file/cards based on the default</a:t>
            </a:r>
            <a:endParaRPr lang="en-US" sz="3000" dirty="0" smtClean="0"/>
          </a:p>
          <a:p>
            <a:pPr marL="609600" indent="-609600" eaLnBrk="1" hangingPunct="1">
              <a:buClr>
                <a:srgbClr val="9A2008"/>
              </a:buClr>
              <a:buFont typeface="Wingdings" pitchFamily="2" charset="2"/>
              <a:buChar char="&amp;"/>
            </a:pPr>
            <a:r>
              <a:rPr lang="en-US" sz="3000" dirty="0" smtClean="0"/>
              <a:t>Limit use of private templates since defaulted fields are so important.</a:t>
            </a:r>
          </a:p>
          <a:p>
            <a:pPr marL="609600" indent="-609600" eaLnBrk="1" hangingPunct="1">
              <a:buClr>
                <a:srgbClr val="9A2008"/>
              </a:buClr>
              <a:buFont typeface="Wingdings" pitchFamily="2" charset="2"/>
              <a:buChar char="&amp;"/>
            </a:pPr>
            <a:r>
              <a:rPr lang="en-US" sz="3000" dirty="0" smtClean="0"/>
              <a:t>Rename user fields, if you own Integrator.</a:t>
            </a:r>
          </a:p>
          <a:p>
            <a:pPr marL="609600" indent="-609600" eaLnBrk="1" hangingPunct="1">
              <a:buFontTx/>
              <a:buNone/>
            </a:pPr>
            <a:endParaRPr lang="en-US" sz="3000" dirty="0" smtClean="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0851">
                                            <p:txEl>
                                              <p:pRg st="0" end="0"/>
                                            </p:txEl>
                                          </p:spTgt>
                                        </p:tgtEl>
                                        <p:attrNameLst>
                                          <p:attrName>style.visibility</p:attrName>
                                        </p:attrNameLst>
                                      </p:cBhvr>
                                      <p:to>
                                        <p:strVal val="visible"/>
                                      </p:to>
                                    </p:set>
                                    <p:animEffect transition="in" filter="fade">
                                      <p:cBhvr>
                                        <p:cTn id="7" dur="2000"/>
                                        <p:tgtEl>
                                          <p:spTgt spid="590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0851">
                                            <p:txEl>
                                              <p:pRg st="1" end="1"/>
                                            </p:txEl>
                                          </p:spTgt>
                                        </p:tgtEl>
                                        <p:attrNameLst>
                                          <p:attrName>style.visibility</p:attrName>
                                        </p:attrNameLst>
                                      </p:cBhvr>
                                      <p:to>
                                        <p:strVal val="visible"/>
                                      </p:to>
                                    </p:set>
                                    <p:animEffect transition="in" filter="fade">
                                      <p:cBhvr>
                                        <p:cTn id="12" dur="2000"/>
                                        <p:tgtEl>
                                          <p:spTgt spid="590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0851">
                                            <p:txEl>
                                              <p:pRg st="2" end="2"/>
                                            </p:txEl>
                                          </p:spTgt>
                                        </p:tgtEl>
                                        <p:attrNameLst>
                                          <p:attrName>style.visibility</p:attrName>
                                        </p:attrNameLst>
                                      </p:cBhvr>
                                      <p:to>
                                        <p:strVal val="visible"/>
                                      </p:to>
                                    </p:set>
                                    <p:animEffect transition="in" filter="fade">
                                      <p:cBhvr>
                                        <p:cTn id="17" dur="2000"/>
                                        <p:tgtEl>
                                          <p:spTgt spid="590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0851">
                                            <p:txEl>
                                              <p:pRg st="3" end="3"/>
                                            </p:txEl>
                                          </p:spTgt>
                                        </p:tgtEl>
                                        <p:attrNameLst>
                                          <p:attrName>style.visibility</p:attrName>
                                        </p:attrNameLst>
                                      </p:cBhvr>
                                      <p:to>
                                        <p:strVal val="visible"/>
                                      </p:to>
                                    </p:set>
                                    <p:animEffect transition="in" filter="fade">
                                      <p:cBhvr>
                                        <p:cTn id="22" dur="2000"/>
                                        <p:tgtEl>
                                          <p:spTgt spid="590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0851">
                                            <p:txEl>
                                              <p:pRg st="4" end="4"/>
                                            </p:txEl>
                                          </p:spTgt>
                                        </p:tgtEl>
                                        <p:attrNameLst>
                                          <p:attrName>style.visibility</p:attrName>
                                        </p:attrNameLst>
                                      </p:cBhvr>
                                      <p:to>
                                        <p:strVal val="visible"/>
                                      </p:to>
                                    </p:set>
                                    <p:animEffect transition="in" filter="fade">
                                      <p:cBhvr>
                                        <p:cTn id="27" dur="2000"/>
                                        <p:tgtEl>
                                          <p:spTgt spid="590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22"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lgn="ctr">
              <a:spcBef>
                <a:spcPct val="50000"/>
              </a:spcBef>
              <a:defRPr/>
            </a:pPr>
            <a:r>
              <a:rPr lang="en-US" sz="3600" dirty="0" smtClean="0">
                <a:effectLst>
                  <a:outerShdw blurRad="38100" dist="38100" dir="2700000" algn="tl">
                    <a:srgbClr val="C0C0C0"/>
                  </a:outerShdw>
                </a:effectLst>
              </a:rPr>
              <a:t>Customization Hints</a:t>
            </a:r>
            <a:endParaRPr lang="en-US" sz="3600" dirty="0">
              <a:effectLst>
                <a:outerShdw blurRad="38100" dist="38100" dir="2700000" algn="tl">
                  <a:srgbClr val="C0C0C0"/>
                </a:outerShdw>
              </a:effectLst>
            </a:endParaRPr>
          </a:p>
        </p:txBody>
      </p:sp>
      <p:sp>
        <p:nvSpPr>
          <p:cNvPr id="645123" name="Rectangle 3"/>
          <p:cNvSpPr>
            <a:spLocks noGrp="1" noChangeArrowheads="1"/>
          </p:cNvSpPr>
          <p:nvPr>
            <p:ph type="body" idx="1"/>
          </p:nvPr>
        </p:nvSpPr>
        <p:spPr>
          <a:xfrm>
            <a:off x="304800" y="990600"/>
            <a:ext cx="8763000" cy="5410200"/>
          </a:xfrm>
          <a:noFill/>
        </p:spPr>
        <p:txBody>
          <a:bodyPr/>
          <a:lstStyle/>
          <a:p>
            <a:pPr marL="609600" indent="-609600" eaLnBrk="1" hangingPunct="1">
              <a:lnSpc>
                <a:spcPct val="80000"/>
              </a:lnSpc>
              <a:spcAft>
                <a:spcPct val="20000"/>
              </a:spcAft>
              <a:buClr>
                <a:srgbClr val="9A2008"/>
              </a:buClr>
              <a:buFont typeface="Wingdings" pitchFamily="2" charset="2"/>
              <a:buChar char="&amp;"/>
            </a:pPr>
            <a:r>
              <a:rPr lang="en-US" sz="3000" smtClean="0"/>
              <a:t>Take full advantage of setting preferences for all customization (views, subsets, sorts, card files, templates).  In R7, use “Favorites” to filter views and subsets and R7 Presentation Schemes for visual data management.</a:t>
            </a:r>
          </a:p>
          <a:p>
            <a:pPr marL="609600" indent="-609600" eaLnBrk="1" hangingPunct="1">
              <a:lnSpc>
                <a:spcPct val="80000"/>
              </a:lnSpc>
              <a:buClr>
                <a:srgbClr val="9A2008"/>
              </a:buClr>
              <a:buFont typeface="Wingdings" pitchFamily="2" charset="2"/>
              <a:buChar char="&amp;"/>
            </a:pPr>
            <a:r>
              <a:rPr lang="en-US" sz="3000" smtClean="0"/>
              <a:t>If procedure is to use templates, YOU MUST ALWAYS USE THE CORRECT TEMPLATE.</a:t>
            </a:r>
          </a:p>
          <a:p>
            <a:pPr marL="990600" lvl="1" indent="-533400" eaLnBrk="1" hangingPunct="1">
              <a:lnSpc>
                <a:spcPct val="80000"/>
              </a:lnSpc>
              <a:buFontTx/>
              <a:buChar char="•"/>
            </a:pPr>
            <a:r>
              <a:rPr lang="en-US" sz="2600" smtClean="0"/>
              <a:t>Defaults set in template will be missed.</a:t>
            </a:r>
          </a:p>
          <a:p>
            <a:pPr marL="990600" lvl="1" indent="-533400" eaLnBrk="1" hangingPunct="1">
              <a:lnSpc>
                <a:spcPct val="80000"/>
              </a:lnSpc>
              <a:buFontTx/>
              <a:buChar char="•"/>
            </a:pPr>
            <a:r>
              <a:rPr lang="en-US" sz="2600" smtClean="0"/>
              <a:t>Typically if you have used incorrect template, delete record and recreate using correct one—OR, look at template and change all the settings which should have been selected using the right template</a:t>
            </a:r>
          </a:p>
          <a:p>
            <a:pPr marL="609600" indent="-609600" eaLnBrk="1" hangingPunct="1">
              <a:lnSpc>
                <a:spcPct val="80000"/>
              </a:lnSpc>
              <a:buFontTx/>
              <a:buNone/>
            </a:pPr>
            <a:r>
              <a:rPr lang="en-US" sz="2800" smtClean="0"/>
              <a:t>  </a:t>
            </a:r>
          </a:p>
          <a:p>
            <a:pPr marL="609600" indent="-609600" eaLnBrk="1" hangingPunct="1">
              <a:lnSpc>
                <a:spcPct val="80000"/>
              </a:lnSpc>
              <a:buFontTx/>
              <a:buAutoNum type="arabicPeriod" startAt="6"/>
            </a:pPr>
            <a:endParaRPr lang="en-US" sz="2800" smtClean="0"/>
          </a:p>
          <a:p>
            <a:pPr marL="609600" indent="-609600" eaLnBrk="1" hangingPunct="1">
              <a:lnSpc>
                <a:spcPct val="80000"/>
              </a:lnSpc>
              <a:buFontTx/>
              <a:buNone/>
            </a:pP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animEffect transition="in" filter="fade">
                                      <p:cBhvr>
                                        <p:cTn id="7" dur="2000"/>
                                        <p:tgtEl>
                                          <p:spTgt spid="64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23">
                                            <p:txEl>
                                              <p:pRg st="1" end="1"/>
                                            </p:txEl>
                                          </p:spTgt>
                                        </p:tgtEl>
                                        <p:attrNameLst>
                                          <p:attrName>style.visibility</p:attrName>
                                        </p:attrNameLst>
                                      </p:cBhvr>
                                      <p:to>
                                        <p:strVal val="visible"/>
                                      </p:to>
                                    </p:set>
                                    <p:animEffect transition="in" filter="fade">
                                      <p:cBhvr>
                                        <p:cTn id="12" dur="2000"/>
                                        <p:tgtEl>
                                          <p:spTgt spid="64512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23">
                                            <p:txEl>
                                              <p:pRg st="2" end="2"/>
                                            </p:txEl>
                                          </p:spTgt>
                                        </p:tgtEl>
                                        <p:attrNameLst>
                                          <p:attrName>style.visibility</p:attrName>
                                        </p:attrNameLst>
                                      </p:cBhvr>
                                      <p:to>
                                        <p:strVal val="visible"/>
                                      </p:to>
                                    </p:set>
                                    <p:animEffect transition="in" filter="fade">
                                      <p:cBhvr>
                                        <p:cTn id="15" dur="2000"/>
                                        <p:tgtEl>
                                          <p:spTgt spid="64512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23">
                                            <p:txEl>
                                              <p:pRg st="3" end="3"/>
                                            </p:txEl>
                                          </p:spTgt>
                                        </p:tgtEl>
                                        <p:attrNameLst>
                                          <p:attrName>style.visibility</p:attrName>
                                        </p:attrNameLst>
                                      </p:cBhvr>
                                      <p:to>
                                        <p:strVal val="visible"/>
                                      </p:to>
                                    </p:set>
                                    <p:animEffect transition="in" filter="fade">
                                      <p:cBhvr>
                                        <p:cTn id="18" dur="2000"/>
                                        <p:tgtEl>
                                          <p:spTgt spid="6451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5123">
                                            <p:txEl>
                                              <p:pRg st="4" end="4"/>
                                            </p:txEl>
                                          </p:spTgt>
                                        </p:tgtEl>
                                        <p:attrNameLst>
                                          <p:attrName>style.visibility</p:attrName>
                                        </p:attrNameLst>
                                      </p:cBhvr>
                                      <p:to>
                                        <p:strVal val="visible"/>
                                      </p:to>
                                    </p:set>
                                    <p:animEffect transition="in" filter="fade">
                                      <p:cBhvr>
                                        <p:cTn id="23" dur="2000"/>
                                        <p:tgtEl>
                                          <p:spTgt spid="64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4"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lgn="ctr">
              <a:spcBef>
                <a:spcPct val="50000"/>
              </a:spcBef>
              <a:defRPr/>
            </a:pPr>
            <a:r>
              <a:rPr lang="en-US" sz="3600" dirty="0" smtClean="0">
                <a:effectLst>
                  <a:outerShdw blurRad="38100" dist="38100" dir="2700000" algn="tl">
                    <a:srgbClr val="C0C0C0"/>
                  </a:outerShdw>
                </a:effectLst>
              </a:rPr>
              <a:t>Customization Hints</a:t>
            </a:r>
            <a:endParaRPr lang="en-US" sz="3600" dirty="0">
              <a:effectLst>
                <a:outerShdw blurRad="38100" dist="38100" dir="2700000" algn="tl">
                  <a:srgbClr val="C0C0C0"/>
                </a:outerShdw>
              </a:effectLst>
            </a:endParaRPr>
          </a:p>
        </p:txBody>
      </p:sp>
      <p:sp>
        <p:nvSpPr>
          <p:cNvPr id="648195" name="Rectangle 3"/>
          <p:cNvSpPr>
            <a:spLocks noGrp="1" noChangeArrowheads="1"/>
          </p:cNvSpPr>
          <p:nvPr>
            <p:ph type="body" idx="1"/>
          </p:nvPr>
        </p:nvSpPr>
        <p:spPr>
          <a:xfrm>
            <a:off x="304800" y="914400"/>
            <a:ext cx="8763000" cy="5486400"/>
          </a:xfrm>
          <a:noFill/>
        </p:spPr>
        <p:txBody>
          <a:bodyPr/>
          <a:lstStyle/>
          <a:p>
            <a:pPr marL="609600" indent="-609600" eaLnBrk="1" hangingPunct="1">
              <a:lnSpc>
                <a:spcPct val="80000"/>
              </a:lnSpc>
              <a:spcBef>
                <a:spcPct val="0"/>
              </a:spcBef>
              <a:spcAft>
                <a:spcPct val="10000"/>
              </a:spcAft>
              <a:buClr>
                <a:srgbClr val="9A2008"/>
              </a:buClr>
              <a:buFont typeface="Wingdings" pitchFamily="2" charset="2"/>
              <a:buChar char="&amp;"/>
            </a:pPr>
            <a:r>
              <a:rPr lang="en-US" smtClean="0"/>
              <a:t>Place attributes needing entry near top of card and leave general information/defaulted settings near bottom.  For views, place most important info near top in setup (on left on screen).</a:t>
            </a:r>
          </a:p>
          <a:p>
            <a:pPr marL="609600" indent="-609600" eaLnBrk="1" hangingPunct="1">
              <a:lnSpc>
                <a:spcPct val="80000"/>
              </a:lnSpc>
              <a:spcAft>
                <a:spcPct val="10000"/>
              </a:spcAft>
              <a:buClr>
                <a:srgbClr val="9A2008"/>
              </a:buClr>
              <a:buFont typeface="Wingdings" pitchFamily="2" charset="2"/>
              <a:buChar char="&amp;"/>
            </a:pPr>
            <a:r>
              <a:rPr lang="en-US" smtClean="0"/>
              <a:t>Tie template to custom card file and set checks for “Return here to create another” and for “Preview before create” as needed.</a:t>
            </a:r>
          </a:p>
          <a:p>
            <a:pPr marL="609600" indent="-609600" eaLnBrk="1" hangingPunct="1">
              <a:lnSpc>
                <a:spcPct val="80000"/>
              </a:lnSpc>
              <a:buClr>
                <a:srgbClr val="9A2008"/>
              </a:buClr>
              <a:buFont typeface="Wingdings" pitchFamily="2" charset="2"/>
              <a:buChar char="&amp;"/>
            </a:pPr>
            <a:r>
              <a:rPr lang="en-US" smtClean="0"/>
              <a:t>Always remember other groups need information from the records we create. Simplify for their inquiry/maintenance needs, too.</a:t>
            </a:r>
          </a:p>
          <a:p>
            <a:pPr marL="609600" indent="-609600" eaLnBrk="1" hangingPunct="1">
              <a:spcBef>
                <a:spcPct val="0"/>
              </a:spcBef>
              <a:buFontTx/>
              <a:buAutoNum type="arabicPeriod" startAt="9"/>
            </a:pPr>
            <a:endParaRPr lang="en-US" smtClean="0"/>
          </a:p>
          <a:p>
            <a:pPr marL="609600" indent="-609600" eaLnBrk="1" hangingPunct="1">
              <a:buFontTx/>
              <a:buNone/>
            </a:pPr>
            <a:endParaRPr lang="en-US" smtClean="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8195">
                                            <p:txEl>
                                              <p:pRg st="0" end="0"/>
                                            </p:txEl>
                                          </p:spTgt>
                                        </p:tgtEl>
                                        <p:attrNameLst>
                                          <p:attrName>style.visibility</p:attrName>
                                        </p:attrNameLst>
                                      </p:cBhvr>
                                      <p:to>
                                        <p:strVal val="visible"/>
                                      </p:to>
                                    </p:set>
                                    <p:animEffect transition="in" filter="fade">
                                      <p:cBhvr>
                                        <p:cTn id="7" dur="2000"/>
                                        <p:tgtEl>
                                          <p:spTgt spid="64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8195">
                                            <p:txEl>
                                              <p:pRg st="1" end="1"/>
                                            </p:txEl>
                                          </p:spTgt>
                                        </p:tgtEl>
                                        <p:attrNameLst>
                                          <p:attrName>style.visibility</p:attrName>
                                        </p:attrNameLst>
                                      </p:cBhvr>
                                      <p:to>
                                        <p:strVal val="visible"/>
                                      </p:to>
                                    </p:set>
                                    <p:animEffect transition="in" filter="fade">
                                      <p:cBhvr>
                                        <p:cTn id="12" dur="2000"/>
                                        <p:tgtEl>
                                          <p:spTgt spid="64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8195">
                                            <p:txEl>
                                              <p:pRg st="2" end="2"/>
                                            </p:txEl>
                                          </p:spTgt>
                                        </p:tgtEl>
                                        <p:attrNameLst>
                                          <p:attrName>style.visibility</p:attrName>
                                        </p:attrNameLst>
                                      </p:cBhvr>
                                      <p:to>
                                        <p:strVal val="visible"/>
                                      </p:to>
                                    </p:set>
                                    <p:animEffect transition="in" filter="fade">
                                      <p:cBhvr>
                                        <p:cTn id="17" dur="2000"/>
                                        <p:tgtEl>
                                          <p:spTgt spid="64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0"/>
            <a:ext cx="8229600" cy="1371600"/>
          </a:xfrm>
        </p:spPr>
        <p:txBody>
          <a:bodyPr/>
          <a:lstStyle/>
          <a:p>
            <a:pPr eaLnBrk="1" hangingPunct="1"/>
            <a:r>
              <a:rPr lang="en-US" sz="4000" b="1" dirty="0" smtClean="0"/>
              <a:t>How Can I Leverage PowerLink?</a:t>
            </a:r>
            <a:br>
              <a:rPr lang="en-US" sz="4000" b="1" dirty="0" smtClean="0"/>
            </a:br>
            <a:r>
              <a:rPr lang="en-US" sz="4000" b="1" i="1" dirty="0" smtClean="0"/>
              <a:t>CISTECH </a:t>
            </a:r>
            <a:r>
              <a:rPr lang="en-US" sz="4000" b="1" i="1" dirty="0" err="1" smtClean="0"/>
              <a:t>Quickstart</a:t>
            </a:r>
            <a:endParaRPr lang="en-US" sz="4000" b="1" i="1" dirty="0" smtClean="0"/>
          </a:p>
        </p:txBody>
      </p:sp>
      <p:sp>
        <p:nvSpPr>
          <p:cNvPr id="48131" name="Rectangle 3"/>
          <p:cNvSpPr>
            <a:spLocks noGrp="1" noChangeArrowheads="1"/>
          </p:cNvSpPr>
          <p:nvPr>
            <p:ph type="body" idx="1"/>
          </p:nvPr>
        </p:nvSpPr>
        <p:spPr>
          <a:xfrm>
            <a:off x="457200" y="2057400"/>
            <a:ext cx="8229600" cy="4114800"/>
          </a:xfrm>
        </p:spPr>
        <p:txBody>
          <a:bodyPr/>
          <a:lstStyle/>
          <a:p>
            <a:pPr eaLnBrk="1" hangingPunct="1">
              <a:lnSpc>
                <a:spcPct val="90000"/>
              </a:lnSpc>
            </a:pPr>
            <a:r>
              <a:rPr lang="en-US" smtClean="0"/>
              <a:t>½ day of general training on views, subsets, workbenches, etc.</a:t>
            </a:r>
          </a:p>
          <a:p>
            <a:pPr eaLnBrk="1" hangingPunct="1">
              <a:lnSpc>
                <a:spcPct val="90000"/>
              </a:lnSpc>
            </a:pPr>
            <a:r>
              <a:rPr lang="en-US" smtClean="0"/>
              <a:t>½-1 day with each process group (Procurement, Planning, etc) to tailor PowerLink Apps to streamline your workflow</a:t>
            </a:r>
          </a:p>
          <a:p>
            <a:pPr eaLnBrk="1" hangingPunct="1">
              <a:lnSpc>
                <a:spcPct val="90000"/>
              </a:lnSpc>
            </a:pPr>
            <a:r>
              <a:rPr lang="en-US" smtClean="0"/>
              <a:t>Result: at the end of the engagement, users have incorporated Browser into their daily activities to become more productive.</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0" y="1371600"/>
            <a:ext cx="9144000" cy="3733800"/>
          </a:xfrm>
        </p:spPr>
        <p:txBody>
          <a:bodyPr/>
          <a:lstStyle/>
          <a:p>
            <a:pPr algn="ctr" eaLnBrk="1" hangingPunct="1">
              <a:buFontTx/>
              <a:buNone/>
            </a:pPr>
            <a:r>
              <a:rPr lang="en-US" sz="7200" b="1" i="1" smtClean="0">
                <a:latin typeface="Arial Narrow" pitchFamily="34" charset="0"/>
              </a:rPr>
              <a:t>Thanks for joining        us today!</a:t>
            </a:r>
            <a:endParaRPr lang="en-US" sz="7200" b="1" smtClean="0">
              <a:solidFill>
                <a:srgbClr val="CC3300"/>
              </a:solidFill>
              <a:latin typeface="Impact" pitchFamily="34" charset="0"/>
            </a:endParaRPr>
          </a:p>
          <a:p>
            <a:pPr algn="ctr" eaLnBrk="1" hangingPunct="1">
              <a:buFontTx/>
              <a:buNone/>
            </a:pPr>
            <a:endParaRPr lang="en-US" sz="6000" b="1" i="1" smtClean="0">
              <a:solidFill>
                <a:srgbClr val="607890"/>
              </a:solidFill>
              <a:latin typeface="Arial Narrow" pitchFamily="34"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ph type="body" idx="1"/>
          </p:nvPr>
        </p:nvPicPr>
        <p:blipFill>
          <a:blip r:embed="rId2" cstate="print"/>
          <a:srcRect/>
          <a:stretch>
            <a:fillRect/>
          </a:stretch>
        </p:blipFill>
        <p:spPr>
          <a:xfrm>
            <a:off x="457200" y="152400"/>
            <a:ext cx="8229600" cy="5867400"/>
          </a:xfrm>
        </p:spPr>
      </p:pic>
      <p:sp>
        <p:nvSpPr>
          <p:cNvPr id="611332" name="Oval 4"/>
          <p:cNvSpPr>
            <a:spLocks noChangeArrowheads="1"/>
          </p:cNvSpPr>
          <p:nvPr/>
        </p:nvSpPr>
        <p:spPr bwMode="auto">
          <a:xfrm>
            <a:off x="3429000" y="3657600"/>
            <a:ext cx="2133600" cy="914400"/>
          </a:xfrm>
          <a:prstGeom prst="ellipse">
            <a:avLst/>
          </a:prstGeom>
          <a:noFill/>
          <a:ln w="57150">
            <a:solidFill>
              <a:srgbClr val="9A2008"/>
            </a:solidFill>
            <a:round/>
            <a:headEnd/>
            <a:tailEnd/>
          </a:ln>
          <a:effectLst/>
        </p:spPr>
        <p:txBody>
          <a:bodyPr wrap="none" anchor="ctr"/>
          <a:lstStyle/>
          <a:p>
            <a:pPr>
              <a:defRPr/>
            </a:pPr>
            <a:endParaRPr lang="en-US"/>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4946"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594947" name="Rectangle 3"/>
          <p:cNvSpPr>
            <a:spLocks noGrp="1" noChangeArrowheads="1"/>
          </p:cNvSpPr>
          <p:nvPr>
            <p:ph type="body" idx="1"/>
          </p:nvPr>
        </p:nvSpPr>
        <p:spPr>
          <a:xfrm>
            <a:off x="228600" y="762000"/>
            <a:ext cx="8763000" cy="5410200"/>
          </a:xfrm>
          <a:noFill/>
        </p:spPr>
        <p:txBody>
          <a:bodyPr/>
          <a:lstStyle/>
          <a:p>
            <a:pPr eaLnBrk="1" hangingPunct="1">
              <a:lnSpc>
                <a:spcPct val="90000"/>
              </a:lnSpc>
            </a:pPr>
            <a:r>
              <a:rPr lang="en-US" sz="2800" smtClean="0"/>
              <a:t>Give public templates a name that is clear to users. </a:t>
            </a:r>
          </a:p>
          <a:p>
            <a:pPr eaLnBrk="1" hangingPunct="1">
              <a:lnSpc>
                <a:spcPct val="90000"/>
              </a:lnSpc>
            </a:pPr>
            <a:r>
              <a:rPr lang="en-US" sz="2800" smtClean="0"/>
              <a:t>Add each field that is almost always the same and enter the default value with ability to change if needed.</a:t>
            </a:r>
          </a:p>
          <a:p>
            <a:pPr eaLnBrk="1" hangingPunct="1">
              <a:lnSpc>
                <a:spcPct val="90000"/>
              </a:lnSpc>
            </a:pPr>
            <a:r>
              <a:rPr lang="en-US" sz="2800" smtClean="0"/>
              <a:t>Add other fields that you want the user to populate with a required value.  Being on the create screen will highlight it’s importance.</a:t>
            </a:r>
          </a:p>
          <a:p>
            <a:pPr eaLnBrk="1" hangingPunct="1">
              <a:lnSpc>
                <a:spcPct val="90000"/>
              </a:lnSpc>
            </a:pPr>
            <a:r>
              <a:rPr lang="en-US" sz="2800" smtClean="0"/>
              <a:t>Select card file that template should open when you click CREATE.  Usually the initial card is the top one in the custom card file, but that can be changed if desired.</a:t>
            </a:r>
          </a:p>
          <a:p>
            <a:pPr eaLnBrk="1" hangingPunct="1">
              <a:lnSpc>
                <a:spcPct val="90000"/>
              </a:lnSpc>
            </a:pPr>
            <a:r>
              <a:rPr lang="en-US" sz="2800" smtClean="0"/>
              <a:t>If desired, check “Return here to create another.”</a:t>
            </a:r>
          </a:p>
          <a:p>
            <a:pPr eaLnBrk="1" hangingPunct="1">
              <a:lnSpc>
                <a:spcPct val="90000"/>
              </a:lnSpc>
            </a:pPr>
            <a:r>
              <a:rPr lang="en-US" sz="2800" smtClean="0"/>
              <a:t>Usually check “Preview before create” which moves user into the custom card file to enter additional information.</a:t>
            </a:r>
          </a:p>
          <a:p>
            <a:pPr eaLnBrk="1" hangingPunct="1">
              <a:lnSpc>
                <a:spcPct val="90000"/>
              </a:lnSpc>
            </a:pPr>
            <a:endParaRPr lang="en-US" sz="2800" smtClean="0"/>
          </a:p>
          <a:p>
            <a:pPr lvl="1" eaLnBrk="1" hangingPunct="1">
              <a:lnSpc>
                <a:spcPct val="90000"/>
              </a:lnSpc>
            </a:pPr>
            <a:endParaRPr lang="en-US" sz="2400" smtClean="0"/>
          </a:p>
          <a:p>
            <a:pPr eaLnBrk="1" hangingPunct="1">
              <a:lnSpc>
                <a:spcPct val="90000"/>
              </a:lnSpc>
              <a:buFontTx/>
              <a:buNone/>
            </a:pPr>
            <a:endParaRPr lang="en-US" sz="2800" smtClean="0"/>
          </a:p>
          <a:p>
            <a:pPr eaLnBrk="1" hangingPunct="1">
              <a:lnSpc>
                <a:spcPct val="90000"/>
              </a:lnSpc>
              <a:buFontTx/>
              <a:buNone/>
            </a:pPr>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animEffect transition="in" filter="fade">
                                      <p:cBhvr>
                                        <p:cTn id="7" dur="2000"/>
                                        <p:tgtEl>
                                          <p:spTgt spid="594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4947">
                                            <p:txEl>
                                              <p:pRg st="1" end="1"/>
                                            </p:txEl>
                                          </p:spTgt>
                                        </p:tgtEl>
                                        <p:attrNameLst>
                                          <p:attrName>style.visibility</p:attrName>
                                        </p:attrNameLst>
                                      </p:cBhvr>
                                      <p:to>
                                        <p:strVal val="visible"/>
                                      </p:to>
                                    </p:set>
                                    <p:animEffect transition="in" filter="fade">
                                      <p:cBhvr>
                                        <p:cTn id="12" dur="2000"/>
                                        <p:tgtEl>
                                          <p:spTgt spid="594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4947">
                                            <p:txEl>
                                              <p:pRg st="2" end="2"/>
                                            </p:txEl>
                                          </p:spTgt>
                                        </p:tgtEl>
                                        <p:attrNameLst>
                                          <p:attrName>style.visibility</p:attrName>
                                        </p:attrNameLst>
                                      </p:cBhvr>
                                      <p:to>
                                        <p:strVal val="visible"/>
                                      </p:to>
                                    </p:set>
                                    <p:animEffect transition="in" filter="fade">
                                      <p:cBhvr>
                                        <p:cTn id="17" dur="2000"/>
                                        <p:tgtEl>
                                          <p:spTgt spid="594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4947">
                                            <p:txEl>
                                              <p:pRg st="3" end="3"/>
                                            </p:txEl>
                                          </p:spTgt>
                                        </p:tgtEl>
                                        <p:attrNameLst>
                                          <p:attrName>style.visibility</p:attrName>
                                        </p:attrNameLst>
                                      </p:cBhvr>
                                      <p:to>
                                        <p:strVal val="visible"/>
                                      </p:to>
                                    </p:set>
                                    <p:animEffect transition="in" filter="fade">
                                      <p:cBhvr>
                                        <p:cTn id="22" dur="2000"/>
                                        <p:tgtEl>
                                          <p:spTgt spid="5949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4947">
                                            <p:txEl>
                                              <p:pRg st="4" end="4"/>
                                            </p:txEl>
                                          </p:spTgt>
                                        </p:tgtEl>
                                        <p:attrNameLst>
                                          <p:attrName>style.visibility</p:attrName>
                                        </p:attrNameLst>
                                      </p:cBhvr>
                                      <p:to>
                                        <p:strVal val="visible"/>
                                      </p:to>
                                    </p:set>
                                    <p:animEffect transition="in" filter="fade">
                                      <p:cBhvr>
                                        <p:cTn id="27" dur="2000"/>
                                        <p:tgtEl>
                                          <p:spTgt spid="5949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4947">
                                            <p:txEl>
                                              <p:pRg st="5" end="5"/>
                                            </p:txEl>
                                          </p:spTgt>
                                        </p:tgtEl>
                                        <p:attrNameLst>
                                          <p:attrName>style.visibility</p:attrName>
                                        </p:attrNameLst>
                                      </p:cBhvr>
                                      <p:to>
                                        <p:strVal val="visible"/>
                                      </p:to>
                                    </p:set>
                                    <p:animEffect transition="in" filter="fade">
                                      <p:cBhvr>
                                        <p:cTn id="32" dur="2000"/>
                                        <p:tgtEl>
                                          <p:spTgt spid="594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9219" name="Rectangle 3"/>
          <p:cNvSpPr>
            <a:spLocks noGrp="1" noChangeArrowheads="1"/>
          </p:cNvSpPr>
          <p:nvPr>
            <p:ph type="body" idx="1"/>
          </p:nvPr>
        </p:nvSpPr>
        <p:spPr>
          <a:xfrm>
            <a:off x="228600" y="762000"/>
            <a:ext cx="8763000" cy="5410200"/>
          </a:xfrm>
          <a:noFill/>
        </p:spPr>
        <p:txBody>
          <a:bodyPr/>
          <a:lstStyle/>
          <a:p>
            <a:pPr eaLnBrk="1" hangingPunct="1"/>
            <a:r>
              <a:rPr lang="en-US" smtClean="0"/>
              <a:t>USAGE</a:t>
            </a:r>
          </a:p>
          <a:p>
            <a:pPr eaLnBrk="1" hangingPunct="1"/>
            <a:endParaRPr lang="en-US" smtClean="0"/>
          </a:p>
          <a:p>
            <a:pPr eaLnBrk="1" hangingPunct="1">
              <a:buFontTx/>
              <a:buNone/>
            </a:pPr>
            <a:endParaRPr lang="en-US" smtClean="0"/>
          </a:p>
        </p:txBody>
      </p:sp>
      <p:pic>
        <p:nvPicPr>
          <p:cNvPr id="9220" name="Picture 4"/>
          <p:cNvPicPr>
            <a:picLocks noChangeAspect="1" noChangeArrowheads="1"/>
          </p:cNvPicPr>
          <p:nvPr/>
        </p:nvPicPr>
        <p:blipFill>
          <a:blip r:embed="rId3" cstate="print"/>
          <a:srcRect/>
          <a:stretch>
            <a:fillRect/>
          </a:stretch>
        </p:blipFill>
        <p:spPr bwMode="auto">
          <a:xfrm>
            <a:off x="2809875" y="1066800"/>
            <a:ext cx="3524250" cy="472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Text Box 2"/>
          <p:cNvSpPr txBox="1">
            <a:spLocks noChangeArrowheads="1"/>
          </p:cNvSpPr>
          <p:nvPr/>
        </p:nvSpPr>
        <p:spPr bwMode="auto">
          <a:xfrm>
            <a:off x="0" y="0"/>
            <a:ext cx="8153400" cy="641350"/>
          </a:xfrm>
          <a:prstGeom prst="rect">
            <a:avLst/>
          </a:prstGeom>
          <a:noFill/>
          <a:ln w="9525">
            <a:noFill/>
            <a:miter lim="800000"/>
            <a:headEnd/>
            <a:tailEnd/>
          </a:ln>
          <a:effectLst/>
        </p:spPr>
        <p:txBody>
          <a:bodyPr>
            <a:spAutoFit/>
          </a:bodyPr>
          <a:lstStyle/>
          <a:p>
            <a:pPr>
              <a:spcBef>
                <a:spcPct val="50000"/>
              </a:spcBef>
              <a:defRPr/>
            </a:pPr>
            <a:r>
              <a:rPr lang="en-US" sz="3600">
                <a:effectLst>
                  <a:outerShdw blurRad="38100" dist="38100" dir="2700000" algn="tl">
                    <a:srgbClr val="C0C0C0"/>
                  </a:outerShdw>
                </a:effectLst>
              </a:rPr>
              <a:t>Creating a template</a:t>
            </a:r>
          </a:p>
        </p:txBody>
      </p:sp>
      <p:sp>
        <p:nvSpPr>
          <p:cNvPr id="8195" name="Rectangle 3"/>
          <p:cNvSpPr>
            <a:spLocks noGrp="1" noChangeArrowheads="1"/>
          </p:cNvSpPr>
          <p:nvPr>
            <p:ph type="body" idx="1"/>
          </p:nvPr>
        </p:nvSpPr>
        <p:spPr>
          <a:xfrm>
            <a:off x="228600" y="762000"/>
            <a:ext cx="8763000" cy="5410200"/>
          </a:xfrm>
          <a:noFill/>
        </p:spPr>
        <p:txBody>
          <a:bodyPr/>
          <a:lstStyle/>
          <a:p>
            <a:pPr eaLnBrk="1" hangingPunct="1"/>
            <a:r>
              <a:rPr lang="en-US" dirty="0" smtClean="0"/>
              <a:t>USAGE of each field can be set to:</a:t>
            </a:r>
          </a:p>
          <a:p>
            <a:pPr lvl="1" eaLnBrk="1" hangingPunct="1"/>
            <a:r>
              <a:rPr lang="en-US" dirty="0" smtClean="0"/>
              <a:t>“Prompt for value only” which means field will be blank and you must fill in the value.  </a:t>
            </a:r>
            <a:r>
              <a:rPr lang="en-US" b="1" dirty="0" smtClean="0">
                <a:solidFill>
                  <a:srgbClr val="9A2008"/>
                </a:solidFill>
              </a:rPr>
              <a:t>Attribute appears on create screen as a blank.</a:t>
            </a:r>
          </a:p>
          <a:p>
            <a:pPr lvl="1" eaLnBrk="1" hangingPunct="1"/>
            <a:r>
              <a:rPr lang="en-US" dirty="0" smtClean="0"/>
              <a:t>“Provide default value only” means you select a value that is always the same.  </a:t>
            </a:r>
            <a:r>
              <a:rPr lang="en-US" b="1" dirty="0" smtClean="0">
                <a:solidFill>
                  <a:srgbClr val="9A2008"/>
                </a:solidFill>
              </a:rPr>
              <a:t>Attribute </a:t>
            </a:r>
            <a:r>
              <a:rPr lang="en-US" b="1" u="sng" dirty="0" smtClean="0">
                <a:solidFill>
                  <a:srgbClr val="9A2008"/>
                </a:solidFill>
              </a:rPr>
              <a:t>does not </a:t>
            </a:r>
            <a:r>
              <a:rPr lang="en-US" b="1" dirty="0" smtClean="0">
                <a:solidFill>
                  <a:srgbClr val="9A2008"/>
                </a:solidFill>
              </a:rPr>
              <a:t>appear on create screen.</a:t>
            </a:r>
          </a:p>
          <a:p>
            <a:pPr lvl="1" eaLnBrk="1" hangingPunct="1"/>
            <a:r>
              <a:rPr lang="en-US" dirty="0" smtClean="0"/>
              <a:t>“Prompt for value and provide default value” means that you are choosing a default value. </a:t>
            </a:r>
            <a:r>
              <a:rPr lang="en-US" b="1" dirty="0" smtClean="0">
                <a:solidFill>
                  <a:srgbClr val="9A2008"/>
                </a:solidFill>
              </a:rPr>
              <a:t>But the field</a:t>
            </a:r>
            <a:r>
              <a:rPr lang="en-US" dirty="0" smtClean="0"/>
              <a:t> </a:t>
            </a:r>
            <a:r>
              <a:rPr lang="en-US" b="1" dirty="0" smtClean="0">
                <a:solidFill>
                  <a:srgbClr val="9A2008"/>
                </a:solidFill>
              </a:rPr>
              <a:t>appears on create screen and can be changed</a:t>
            </a:r>
            <a:r>
              <a:rPr lang="en-US" dirty="0" smtClean="0"/>
              <a:t>.</a:t>
            </a:r>
          </a:p>
          <a:p>
            <a:pPr eaLnBrk="1" hangingPunct="1"/>
            <a:r>
              <a:rPr lang="en-US" dirty="0" smtClean="0"/>
              <a:t>All fields to be on create </a:t>
            </a:r>
            <a:r>
              <a:rPr lang="en-US" dirty="0" smtClean="0"/>
              <a:t>display will </a:t>
            </a:r>
            <a:r>
              <a:rPr lang="en-US" dirty="0" smtClean="0"/>
              <a:t>be checked.</a:t>
            </a:r>
          </a:p>
          <a:p>
            <a:pPr eaLnBrk="1" hangingPunct="1">
              <a:buFontTx/>
              <a:buNone/>
            </a:pPr>
            <a:endParaRPr lang="en-US" dirty="0" smtClean="0"/>
          </a:p>
          <a:p>
            <a:pPr eaLnBrk="1" hangingPunct="1">
              <a:buFontTx/>
              <a:buNone/>
            </a:pPr>
            <a:endParaRPr lang="en-US" dirty="0" smtClean="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295400" y="152400"/>
            <a:ext cx="5878513" cy="5810250"/>
          </a:xfrm>
          <a:prstGeom prst="rect">
            <a:avLst/>
          </a:prstGeom>
          <a:noFill/>
          <a:ln w="9525">
            <a:noFill/>
            <a:miter lim="800000"/>
            <a:headEnd/>
            <a:tailEnd/>
          </a:ln>
        </p:spPr>
      </p:pic>
    </p:spTree>
  </p:cSld>
  <p:clrMapOvr>
    <a:masterClrMapping/>
  </p:clrMapOvr>
  <p:transition>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1651</Words>
  <Application>Microsoft Office PowerPoint</Application>
  <PresentationFormat>On-screen Show (4:3)</PresentationFormat>
  <Paragraphs>218</Paragraphs>
  <Slides>46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Tahoma</vt:lpstr>
      <vt:lpstr>Arial</vt:lpstr>
      <vt:lpstr>Times New Roman</vt:lpstr>
      <vt:lpstr>Verdana</vt:lpstr>
      <vt:lpstr>Wingdings</vt:lpstr>
      <vt:lpstr>Wingdings 2</vt:lpstr>
      <vt:lpstr>Arial Narrow</vt:lpstr>
      <vt:lpstr>Impact</vt:lpstr>
      <vt:lpstr>Default Design</vt:lpstr>
      <vt:lpstr>Slide 1</vt:lpstr>
      <vt:lpstr>Agenda for Today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Simplified entry for MO Create</vt:lpstr>
      <vt:lpstr>Slide 20</vt:lpstr>
      <vt:lpstr>Slide 21</vt:lpstr>
      <vt:lpstr>Slide 22</vt:lpstr>
      <vt:lpstr>Slide 23</vt:lpstr>
      <vt:lpstr>Slide 24</vt:lpstr>
      <vt:lpstr>Slide 25</vt:lpstr>
      <vt:lpstr>Slide 26</vt:lpstr>
      <vt:lpstr>Slide 27</vt:lpstr>
      <vt:lpstr>Slide 28</vt:lpstr>
      <vt:lpstr>Slide 29</vt:lpstr>
      <vt:lpstr>Slide 30</vt:lpstr>
      <vt:lpstr>Card Types</vt:lpstr>
      <vt:lpstr>Attribute Card</vt:lpstr>
      <vt:lpstr>List Card</vt:lpstr>
      <vt:lpstr>Overview</vt:lpstr>
      <vt:lpstr>Graph Cards</vt:lpstr>
      <vt:lpstr>Tabbed Card</vt:lpstr>
      <vt:lpstr>Slide 37</vt:lpstr>
      <vt:lpstr>Customizing Cards</vt:lpstr>
      <vt:lpstr>Customizing Cards</vt:lpstr>
      <vt:lpstr>XA Standard Cost Card</vt:lpstr>
      <vt:lpstr>Customized Cost Card</vt:lpstr>
      <vt:lpstr>Slide 42</vt:lpstr>
      <vt:lpstr>Slide 43</vt:lpstr>
      <vt:lpstr>Slide 44</vt:lpstr>
      <vt:lpstr>How Can I Leverage PowerLink? CISTECH Quickstart</vt:lpstr>
      <vt:lpstr>Slide 46</vt:lpstr>
    </vt:vector>
  </TitlesOfParts>
  <Company>CISTECH,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2628DXU78-BAYB3 CISTECH</dc:creator>
  <cp:lastModifiedBy> </cp:lastModifiedBy>
  <cp:revision>106</cp:revision>
  <dcterms:created xsi:type="dcterms:W3CDTF">2003-06-08T20:53:24Z</dcterms:created>
  <dcterms:modified xsi:type="dcterms:W3CDTF">2012-08-14T13:49:00Z</dcterms:modified>
</cp:coreProperties>
</file>