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514" r:id="rId2"/>
    <p:sldId id="464" r:id="rId3"/>
    <p:sldId id="569" r:id="rId4"/>
    <p:sldId id="570" r:id="rId5"/>
    <p:sldId id="584" r:id="rId6"/>
    <p:sldId id="578" r:id="rId7"/>
    <p:sldId id="575" r:id="rId8"/>
    <p:sldId id="579" r:id="rId9"/>
    <p:sldId id="564" r:id="rId10"/>
    <p:sldId id="571" r:id="rId11"/>
    <p:sldId id="552" r:id="rId12"/>
    <p:sldId id="554" r:id="rId13"/>
    <p:sldId id="566" r:id="rId14"/>
    <p:sldId id="565" r:id="rId15"/>
    <p:sldId id="567" r:id="rId16"/>
    <p:sldId id="568" r:id="rId17"/>
    <p:sldId id="585" r:id="rId18"/>
    <p:sldId id="577" r:id="rId19"/>
    <p:sldId id="590" r:id="rId20"/>
    <p:sldId id="582" r:id="rId21"/>
    <p:sldId id="587" r:id="rId22"/>
    <p:sldId id="555" r:id="rId23"/>
    <p:sldId id="588" r:id="rId24"/>
    <p:sldId id="589" r:id="rId25"/>
    <p:sldId id="591" r:id="rId26"/>
    <p:sldId id="559" r:id="rId27"/>
    <p:sldId id="553" r:id="rId28"/>
    <p:sldId id="592" r:id="rId29"/>
    <p:sldId id="593" r:id="rId30"/>
    <p:sldId id="557" r:id="rId31"/>
    <p:sldId id="595" r:id="rId32"/>
    <p:sldId id="596" r:id="rId33"/>
    <p:sldId id="529" r:id="rId34"/>
    <p:sldId id="530" r:id="rId35"/>
    <p:sldId id="533" r:id="rId36"/>
    <p:sldId id="603" r:id="rId37"/>
    <p:sldId id="598" r:id="rId38"/>
    <p:sldId id="599" r:id="rId39"/>
    <p:sldId id="600" r:id="rId40"/>
    <p:sldId id="601" r:id="rId41"/>
    <p:sldId id="602" r:id="rId42"/>
    <p:sldId id="471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33CC"/>
    <a:srgbClr val="DEDEF4"/>
    <a:srgbClr val="B2B2B2"/>
    <a:srgbClr val="FF9C7D"/>
    <a:srgbClr val="3784B0"/>
    <a:srgbClr val="FFE4D7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9" autoAdjust="0"/>
    <p:restoredTop sz="86070" autoAdjust="0"/>
  </p:normalViewPr>
  <p:slideViewPr>
    <p:cSldViewPr>
      <p:cViewPr>
        <p:scale>
          <a:sx n="66" d="100"/>
          <a:sy n="66" d="100"/>
        </p:scale>
        <p:origin x="-7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08" tIns="48503" rIns="97008" bIns="48503" numCol="1" anchor="t" anchorCtr="0" compatLnSpc="1">
            <a:prstTxWarp prst="textNoShape">
              <a:avLst/>
            </a:prstTxWarp>
          </a:bodyPr>
          <a:lstStyle>
            <a:lvl1pPr defTabSz="9699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08" tIns="48503" rIns="97008" bIns="48503" numCol="1" anchor="t" anchorCtr="0" compatLnSpc="1">
            <a:prstTxWarp prst="textNoShape">
              <a:avLst/>
            </a:prstTxWarp>
          </a:bodyPr>
          <a:lstStyle>
            <a:lvl1pPr algn="r" defTabSz="9699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08" tIns="48503" rIns="97008" bIns="48503" numCol="1" anchor="b" anchorCtr="0" compatLnSpc="1">
            <a:prstTxWarp prst="textNoShape">
              <a:avLst/>
            </a:prstTxWarp>
          </a:bodyPr>
          <a:lstStyle>
            <a:lvl1pPr defTabSz="9699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08" tIns="48503" rIns="97008" bIns="48503" numCol="1" anchor="b" anchorCtr="0" compatLnSpc="1">
            <a:prstTxWarp prst="textNoShape">
              <a:avLst/>
            </a:prstTxWarp>
          </a:bodyPr>
          <a:lstStyle>
            <a:lvl1pPr algn="r" defTabSz="969915">
              <a:defRPr sz="1200"/>
            </a:lvl1pPr>
          </a:lstStyle>
          <a:p>
            <a:pPr>
              <a:defRPr/>
            </a:pPr>
            <a:fld id="{408B9ED4-2CBC-451D-8CC7-9DE06720F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08" tIns="48503" rIns="97008" bIns="48503" numCol="1" anchor="t" anchorCtr="0" compatLnSpc="1">
            <a:prstTxWarp prst="textNoShape">
              <a:avLst/>
            </a:prstTxWarp>
          </a:bodyPr>
          <a:lstStyle>
            <a:lvl1pPr defTabSz="9699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08" tIns="48503" rIns="97008" bIns="48503" numCol="1" anchor="t" anchorCtr="0" compatLnSpc="1">
            <a:prstTxWarp prst="textNoShape">
              <a:avLst/>
            </a:prstTxWarp>
          </a:bodyPr>
          <a:lstStyle>
            <a:lvl1pPr algn="r" defTabSz="9699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08" tIns="48503" rIns="97008" bIns="48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08" tIns="48503" rIns="97008" bIns="48503" numCol="1" anchor="b" anchorCtr="0" compatLnSpc="1">
            <a:prstTxWarp prst="textNoShape">
              <a:avLst/>
            </a:prstTxWarp>
          </a:bodyPr>
          <a:lstStyle>
            <a:lvl1pPr defTabSz="9699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08" tIns="48503" rIns="97008" bIns="48503" numCol="1" anchor="b" anchorCtr="0" compatLnSpc="1">
            <a:prstTxWarp prst="textNoShape">
              <a:avLst/>
            </a:prstTxWarp>
          </a:bodyPr>
          <a:lstStyle>
            <a:lvl1pPr algn="r" defTabSz="969915">
              <a:defRPr sz="1200"/>
            </a:lvl1pPr>
          </a:lstStyle>
          <a:p>
            <a:pPr>
              <a:defRPr/>
            </a:pPr>
            <a:fld id="{52E413EB-51C6-47A1-BDFA-AB113B315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47FBC7C9-C0F2-48D2-A32C-061BEA993A69}" type="slidenum">
              <a:rPr lang="en-US" smtClean="0"/>
              <a:pPr defTabSz="968375"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"Enhanced Security Management, Separation of Duties, and Audit Support for XA"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447B5E42-48DB-4912-97B0-65170F4A142D}" type="slidenum">
              <a:rPr lang="en-US" smtClean="0"/>
              <a:pPr defTabSz="968375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AF9B1EE6-2127-434F-8F66-023087F2DD6E}" type="slidenum">
              <a:rPr lang="en-US" smtClean="0"/>
              <a:pPr defTabSz="968375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1A82B6FF-F18C-47BC-8611-4F7AE8E1B24B}" type="slidenum">
              <a:rPr lang="en-US" smtClean="0"/>
              <a:pPr defTabSz="968375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C54BF619-2A91-4387-B14B-660A55AF9D32}" type="slidenum">
              <a:rPr lang="en-US" smtClean="0"/>
              <a:pPr defTabSz="968375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D0217A9F-E14F-4A8F-893F-57810AC00E82}" type="slidenum">
              <a:rPr lang="en-US" smtClean="0"/>
              <a:pPr defTabSz="968375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3702D243-5E8E-40D3-82E9-CD1CCFA763FE}" type="slidenum">
              <a:rPr lang="en-US" smtClean="0"/>
              <a:pPr defTabSz="968375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Discuss these three primary requirements, best practices, how they are handled by XA customers today and demonstrate tools that simplify the process for meeting audit requirements.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CC000C7C-98FF-4072-A09B-FEF657BE8DED}" type="slidenum">
              <a:rPr lang="en-US" smtClean="0"/>
              <a:pPr defTabSz="968375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08FAE6F0-F245-484C-89D9-24766DCA4FB4}" type="slidenum">
              <a:rPr lang="en-US" smtClean="0"/>
              <a:pPr defTabSz="968375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C92C2F60-2F93-4DF0-9C6B-365565704333}" type="slidenum">
              <a:rPr lang="en-US" smtClean="0"/>
              <a:pPr defTabSz="968375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2A79F9AC-7067-40CD-BC81-4AF4ECAB96C3}" type="slidenum">
              <a:rPr lang="en-US" smtClean="0"/>
              <a:pPr defTabSz="968375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2D565194-92F0-40F6-8B68-A2327BEEABF4}" type="slidenum">
              <a:rPr lang="en-US" smtClean="0"/>
              <a:pPr defTabSz="968375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BFE38F6E-4330-4651-B797-DA5A7966CF06}" type="slidenum">
              <a:rPr lang="en-US" smtClean="0"/>
              <a:pPr defTabSz="968375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6B8EEB67-893F-48E5-9B9F-A363C97D2998}" type="slidenum">
              <a:rPr lang="en-US" smtClean="0"/>
              <a:pPr defTabSz="968375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39FED4D2-C98A-4AA2-B4BF-57E9BF74D161}" type="slidenum">
              <a:rPr lang="en-US" smtClean="0"/>
              <a:pPr defTabSz="968375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4297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429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 userDrawn="1"/>
        </p:nvSpPr>
        <p:spPr bwMode="auto">
          <a:xfrm>
            <a:off x="0" y="609600"/>
            <a:ext cx="9144000" cy="4603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2" name="Rectangle 4"/>
          <p:cNvSpPr>
            <a:spLocks noChangeArrowheads="1"/>
          </p:cNvSpPr>
          <p:nvPr userDrawn="1"/>
        </p:nvSpPr>
        <p:spPr bwMode="auto">
          <a:xfrm>
            <a:off x="0" y="6096000"/>
            <a:ext cx="9144000" cy="4603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8455" name="Rectangle 7"/>
          <p:cNvSpPr>
            <a:spLocks noChangeArrowheads="1"/>
          </p:cNvSpPr>
          <p:nvPr/>
        </p:nvSpPr>
        <p:spPr bwMode="auto">
          <a:xfrm>
            <a:off x="2286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67550" y="6199188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381000" y="1447800"/>
            <a:ext cx="8534400" cy="3048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5400" b="1" i="1" smtClean="0">
                <a:solidFill>
                  <a:schemeClr val="accent2"/>
                </a:solidFill>
              </a:rPr>
              <a:t/>
            </a:r>
            <a:br>
              <a:rPr lang="en-US" sz="5400" b="1" i="1" smtClean="0">
                <a:solidFill>
                  <a:schemeClr val="accent2"/>
                </a:solidFill>
              </a:rPr>
            </a:br>
            <a:r>
              <a:rPr lang="en-US" sz="5400" b="1" i="1" smtClean="0">
                <a:solidFill>
                  <a:schemeClr val="accent2"/>
                </a:solidFill>
              </a:rPr>
              <a:t>Enhanced Security</a:t>
            </a:r>
            <a:br>
              <a:rPr lang="en-US" sz="5400" b="1" i="1" smtClean="0">
                <a:solidFill>
                  <a:schemeClr val="accent2"/>
                </a:solidFill>
              </a:rPr>
            </a:br>
            <a:r>
              <a:rPr lang="en-US" b="1" i="1" smtClean="0">
                <a:solidFill>
                  <a:schemeClr val="accent2"/>
                </a:solidFill>
              </a:rPr>
              <a:t>Management, Separation of Duties and Audit Support for XA</a:t>
            </a:r>
            <a:endParaRPr lang="en-US" sz="5400" b="1" i="1" smtClean="0">
              <a:solidFill>
                <a:schemeClr val="accent2"/>
              </a:solidFill>
            </a:endParaRPr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1828800" y="4953000"/>
            <a:ext cx="5480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Belinda Daub, Senior Consultant Technical Services</a:t>
            </a:r>
          </a:p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belinda.daub@cistech.net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704-814-0004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SOD Violations Management</a:t>
            </a:r>
            <a:br>
              <a:rPr lang="en-US" smtClean="0"/>
            </a:br>
            <a:r>
              <a:rPr lang="en-US" smtClean="0"/>
              <a:t>with Enhanced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1295400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Configure rules by area, task or combination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Run the violations build program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Review and address violations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Finalize the SOD Analysis for Auditors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4582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/>
              <a:t>ES Security Audit Tools</a:t>
            </a:r>
            <a:endParaRPr lang="en-US" smtClean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382000" cy="533400"/>
          </a:xfrm>
        </p:spPr>
        <p:txBody>
          <a:bodyPr/>
          <a:lstStyle/>
          <a:p>
            <a:r>
              <a:rPr lang="en-US" sz="2400" smtClean="0"/>
              <a:t>Manage SOD Rules and Violations 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657225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809625" cy="67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676400"/>
            <a:ext cx="885825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743200"/>
            <a:ext cx="4135438" cy="2419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3962400"/>
            <a:ext cx="434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accent6"/>
                </a:solidFill>
                <a:latin typeface="+mn-lt"/>
              </a:rPr>
              <a:t>ES includes a Model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accent6"/>
                </a:solidFill>
                <a:latin typeface="+mn-lt"/>
              </a:rPr>
              <a:t> for SOD Rules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Common SOD Conflicts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Tailor to your needs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solidFill>
                  <a:schemeClr val="accent6"/>
                </a:solidFill>
                <a:latin typeface="+mn-lt"/>
              </a:rPr>
              <a:t>IFM and CAS security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28600" y="8382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</a:rPr>
              <a:t>SOD Rules – two conflicting tasks or areas (group of tasks)</a:t>
            </a:r>
          </a:p>
        </p:txBody>
      </p:sp>
      <p:sp>
        <p:nvSpPr>
          <p:cNvPr id="13315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Configure SOD Rules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295400"/>
            <a:ext cx="8172450" cy="287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962400" cy="303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124200"/>
            <a:ext cx="3905250" cy="303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319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2895600" y="2590800"/>
            <a:ext cx="1752600" cy="144780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</p:spPr>
      </p:cxnSp>
      <p:cxnSp>
        <p:nvCxnSpPr>
          <p:cNvPr id="13320" name="Straight Arrow Connector 11"/>
          <p:cNvCxnSpPr>
            <a:cxnSpLocks noChangeShapeType="1"/>
          </p:cNvCxnSpPr>
          <p:nvPr/>
        </p:nvCxnSpPr>
        <p:spPr bwMode="auto">
          <a:xfrm rot="5400000">
            <a:off x="6400801" y="3276600"/>
            <a:ext cx="1371600" cy="3175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172450" cy="287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</a:rPr>
              <a:t>Generate the SOD Violations file to review all violations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000">
              <a:latin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ES Security Audit Tools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71800"/>
            <a:ext cx="8801100" cy="2620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4342" name="Straight Arrow Connector 10"/>
          <p:cNvCxnSpPr>
            <a:cxnSpLocks noChangeShapeType="1"/>
          </p:cNvCxnSpPr>
          <p:nvPr/>
        </p:nvCxnSpPr>
        <p:spPr bwMode="auto">
          <a:xfrm rot="5400000">
            <a:off x="-190500" y="3390900"/>
            <a:ext cx="1600200" cy="15240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</p:spPr>
      </p:cxnSp>
      <p:sp>
        <p:nvSpPr>
          <p:cNvPr id="14343" name="Rounded Rectangle 13"/>
          <p:cNvSpPr>
            <a:spLocks noChangeArrowheads="1"/>
          </p:cNvSpPr>
          <p:nvPr/>
        </p:nvSpPr>
        <p:spPr bwMode="auto">
          <a:xfrm>
            <a:off x="152400" y="4267200"/>
            <a:ext cx="7772400" cy="4572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SOD Violations Review – Resolution View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Manage resolutions within the application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Fields provided for tracking activities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Assigned security administrators subset to their action list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Compliance manager subset by resolved/unresolved violations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latin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latin typeface="Times New Roman" pitchFamily="18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ES Security Audit Tools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793163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5" name="Rounded Rectangle 16"/>
          <p:cNvSpPr>
            <a:spLocks noChangeArrowheads="1"/>
          </p:cNvSpPr>
          <p:nvPr/>
        </p:nvSpPr>
        <p:spPr bwMode="auto">
          <a:xfrm>
            <a:off x="5257800" y="2286000"/>
            <a:ext cx="304800" cy="685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ounded Rectangle 17"/>
          <p:cNvSpPr>
            <a:spLocks noChangeArrowheads="1"/>
          </p:cNvSpPr>
          <p:nvPr/>
        </p:nvSpPr>
        <p:spPr bwMode="auto">
          <a:xfrm>
            <a:off x="5638800" y="2286000"/>
            <a:ext cx="1600200" cy="685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ounded Rectangle 18"/>
          <p:cNvSpPr>
            <a:spLocks noChangeArrowheads="1"/>
          </p:cNvSpPr>
          <p:nvPr/>
        </p:nvSpPr>
        <p:spPr bwMode="auto">
          <a:xfrm>
            <a:off x="7239000" y="2286000"/>
            <a:ext cx="1600200" cy="685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0" y="1143000"/>
            <a:ext cx="2895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>
                <a:latin typeface="Times New Roman" pitchFamily="18" charset="0"/>
              </a:rPr>
              <a:t>Action to take: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Times New Roman" pitchFamily="18" charset="0"/>
              </a:rPr>
              <a:t>Revoke authority to task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Times New Roman" pitchFamily="18" charset="0"/>
              </a:rPr>
              <a:t>Verify Compensating control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Times New Roman" pitchFamily="18" charset="0"/>
              </a:rPr>
              <a:t>Remove Conflict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5267325" cy="461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28600" y="7620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</a:rPr>
              <a:t>SOD Violations Management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000">
              <a:latin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ES Security Audit Tools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096000" y="2209800"/>
            <a:ext cx="2895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>
                <a:latin typeface="Times New Roman" pitchFamily="18" charset="0"/>
              </a:rPr>
              <a:t>Resolution tracking: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Times New Roman" pitchFamily="18" charset="0"/>
              </a:rPr>
              <a:t>Resolved by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Times New Roman" pitchFamily="18" charset="0"/>
              </a:rPr>
              <a:t>Date and Time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096000" y="3124200"/>
            <a:ext cx="28956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>
                <a:latin typeface="Times New Roman" pitchFamily="18" charset="0"/>
              </a:rPr>
              <a:t>Reference Information: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Times New Roman" pitchFamily="18" charset="0"/>
              </a:rPr>
              <a:t>Control Document Number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Times New Roman" pitchFamily="18" charset="0"/>
              </a:rPr>
              <a:t>Reference for documentation specific to this violation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Times New Roman" pitchFamily="18" charset="0"/>
              </a:rPr>
              <a:t>Notes with information pertaining to the resolution or reason the conflict can be removed from the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SOD Violations Management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View transaction history and current user rights (will discuss later) to show that user access has been revoked in accordance with SOD review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Export to PDF using Power Link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Perform this review process as often as necessary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Use a test environment to determine if changes in security will create SOD violations before you make them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latin typeface="Times New Roman" pitchFamily="18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ES Security Audit Tools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191000" y="2895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Times New Roman" pitchFamily="18" charset="0"/>
              </a:rPr>
              <a:t>User Info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600">
              <a:latin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600">
              <a:latin typeface="Times New Roman" pitchFamily="18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91525" cy="2690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User Access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4582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/>
              <a:t>Access Review Concepts</a:t>
            </a: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953000"/>
          </a:xfrm>
        </p:spPr>
        <p:txBody>
          <a:bodyPr/>
          <a:lstStyle/>
          <a:p>
            <a:r>
              <a:rPr lang="en-US" sz="2400" smtClean="0"/>
              <a:t>Basic Concepts</a:t>
            </a:r>
          </a:p>
          <a:p>
            <a:pPr lvl="1"/>
            <a:r>
              <a:rPr lang="en-US" sz="2000" smtClean="0"/>
              <a:t>Ensure that users can only perform those activities necessary to do their assigned jobs </a:t>
            </a:r>
          </a:p>
          <a:p>
            <a:pPr lvl="1"/>
            <a:r>
              <a:rPr lang="en-US" sz="2000" smtClean="0"/>
              <a:t>Ensure that users who own the data are controlling who has access to view and change it</a:t>
            </a:r>
          </a:p>
          <a:p>
            <a:pPr lvl="1"/>
            <a:r>
              <a:rPr lang="en-US" sz="2000" smtClean="0"/>
              <a:t>All security changes have been made in accordance with internal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4582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/>
              <a:t>Access Review Concepts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953000"/>
          </a:xfrm>
        </p:spPr>
        <p:txBody>
          <a:bodyPr/>
          <a:lstStyle/>
          <a:p>
            <a:r>
              <a:rPr lang="en-US" sz="2400" smtClean="0"/>
              <a:t>Best Practices</a:t>
            </a:r>
          </a:p>
          <a:p>
            <a:pPr lvl="1"/>
            <a:r>
              <a:rPr lang="en-US" sz="2000" smtClean="0"/>
              <a:t>Formal request and approval for new users and requested changes</a:t>
            </a:r>
          </a:p>
          <a:p>
            <a:pPr lvl="1"/>
            <a:r>
              <a:rPr lang="en-US" sz="2000" smtClean="0"/>
              <a:t>Users assigned to own responsibility for the integrity of the data (not IT)</a:t>
            </a:r>
          </a:p>
          <a:p>
            <a:pPr lvl="1"/>
            <a:r>
              <a:rPr lang="en-US" sz="2000" smtClean="0"/>
              <a:t>Review and approval processes should be clearly defined, assigned and documented. </a:t>
            </a:r>
          </a:p>
          <a:p>
            <a:pPr lvl="1"/>
            <a:r>
              <a:rPr lang="en-US" sz="2000" smtClean="0"/>
              <a:t>Review activities should be able to be demonstrated to an outside party.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620000" cy="4876800"/>
          </a:xfrm>
          <a:noFill/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smtClean="0"/>
              <a:t>Concepts, best practices, and tools to meet requirements for internal controls:</a:t>
            </a:r>
          </a:p>
          <a:p>
            <a:pPr marL="609600" indent="-609600" eaLnBrk="1" hangingPunct="1">
              <a:buFontTx/>
              <a:buNone/>
            </a:pPr>
            <a:endParaRPr lang="en-US" sz="2800" smtClean="0"/>
          </a:p>
          <a:p>
            <a:pPr marL="609600" indent="-609600" eaLnBrk="1" hangingPunct="1"/>
            <a:r>
              <a:rPr lang="en-US" smtClean="0"/>
              <a:t>Separation of Duties</a:t>
            </a:r>
          </a:p>
          <a:p>
            <a:pPr marL="609600" indent="-609600" eaLnBrk="1" hangingPunct="1"/>
            <a:r>
              <a:rPr lang="en-US" smtClean="0"/>
              <a:t>Routine User Access Review</a:t>
            </a:r>
          </a:p>
          <a:p>
            <a:pPr marL="609600" indent="-609600" eaLnBrk="1" hangingPunct="1"/>
            <a:r>
              <a:rPr lang="en-US" smtClean="0"/>
              <a:t>Security Change Management</a:t>
            </a:r>
          </a:p>
          <a:p>
            <a:pPr marL="609600" indent="-609600" eaLnBrk="1" hangingPunct="1"/>
            <a:r>
              <a:rPr lang="en-US" smtClean="0"/>
              <a:t>Role-based security management </a:t>
            </a:r>
          </a:p>
        </p:txBody>
      </p:sp>
      <p:sp>
        <p:nvSpPr>
          <p:cNvPr id="3075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229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b="1" smtClean="0"/>
              <a:t>Agenda</a:t>
            </a:r>
          </a:p>
        </p:txBody>
      </p:sp>
      <p:sp>
        <p:nvSpPr>
          <p:cNvPr id="4" name="Rectangle 3"/>
          <p:cNvSpPr/>
          <p:nvPr/>
        </p:nvSpPr>
        <p:spPr>
          <a:xfrm rot="20899111">
            <a:off x="7441851" y="4102162"/>
            <a:ext cx="144667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New!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4582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/>
              <a:t>Meeting Audit Requirements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648200"/>
          </a:xfrm>
        </p:spPr>
        <p:txBody>
          <a:bodyPr/>
          <a:lstStyle/>
          <a:p>
            <a:r>
              <a:rPr lang="en-US" sz="2400" smtClean="0"/>
              <a:t>Extract User Access information</a:t>
            </a:r>
          </a:p>
          <a:p>
            <a:pPr lvl="1"/>
            <a:r>
              <a:rPr lang="en-US" sz="2000" smtClean="0"/>
              <a:t>Manually extract applications tasks as well as user authority to them</a:t>
            </a:r>
          </a:p>
          <a:p>
            <a:pPr lvl="2"/>
            <a:r>
              <a:rPr lang="en-US" sz="1600" smtClean="0"/>
              <a:t>Extract to Excel via Query</a:t>
            </a:r>
          </a:p>
          <a:p>
            <a:pPr lvl="2"/>
            <a:r>
              <a:rPr lang="en-US" sz="1600" smtClean="0"/>
              <a:t>Unlocked tasks, private authorities, and group authority</a:t>
            </a:r>
          </a:p>
          <a:p>
            <a:pPr lvl="2"/>
            <a:r>
              <a:rPr lang="en-US" sz="1600" smtClean="0"/>
              <a:t>CAS and IFM task security</a:t>
            </a:r>
          </a:p>
          <a:p>
            <a:pPr lvl="2"/>
            <a:r>
              <a:rPr lang="en-US" sz="1600" smtClean="0"/>
              <a:t>Present in a format that is manageable </a:t>
            </a:r>
          </a:p>
          <a:p>
            <a:pPr lvl="1"/>
            <a:r>
              <a:rPr lang="en-US" sz="2000" smtClean="0"/>
              <a:t>Identify owners for application tasks</a:t>
            </a:r>
          </a:p>
          <a:p>
            <a:pPr lvl="2"/>
            <a:r>
              <a:rPr lang="en-US" sz="1600" smtClean="0"/>
              <a:t>Many owners for the same area (different companies, divisions, locations)</a:t>
            </a:r>
          </a:p>
          <a:p>
            <a:pPr lvl="2"/>
            <a:r>
              <a:rPr lang="en-US" sz="1600" smtClean="0"/>
              <a:t>Owner may not know the users or what their jobs require</a:t>
            </a:r>
          </a:p>
          <a:p>
            <a:pPr lvl="1"/>
            <a:r>
              <a:rPr lang="en-US" sz="2000" smtClean="0"/>
              <a:t>Manage approval process</a:t>
            </a:r>
          </a:p>
          <a:p>
            <a:pPr lvl="2"/>
            <a:r>
              <a:rPr lang="en-US" sz="1600" smtClean="0"/>
              <a:t>Provide user authority to each owner for review and approval</a:t>
            </a:r>
          </a:p>
          <a:p>
            <a:pPr lvl="2"/>
            <a:r>
              <a:rPr lang="en-US" sz="1600" smtClean="0"/>
              <a:t>Consolidate results and verify changes are completed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User Access Review</a:t>
            </a:r>
            <a:br>
              <a:rPr lang="en-US" smtClean="0"/>
            </a:br>
            <a:r>
              <a:rPr lang="en-US" smtClean="0"/>
              <a:t>with Enhanced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4582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/>
              <a:t>ES User Access Review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229600" cy="5257800"/>
          </a:xfrm>
        </p:spPr>
        <p:txBody>
          <a:bodyPr/>
          <a:lstStyle/>
          <a:p>
            <a:r>
              <a:rPr lang="en-US" sz="2400" smtClean="0"/>
              <a:t>Regular User Access Review</a:t>
            </a:r>
          </a:p>
          <a:p>
            <a:pPr lvl="1"/>
            <a:r>
              <a:rPr lang="en-US" sz="2000" smtClean="0"/>
              <a:t>Configure Areas in CAS to be included in the review</a:t>
            </a:r>
          </a:p>
          <a:p>
            <a:pPr lvl="1"/>
            <a:r>
              <a:rPr lang="en-US" sz="2000" smtClean="0"/>
              <a:t>Assign Business Owners for areas</a:t>
            </a:r>
          </a:p>
          <a:p>
            <a:pPr lvl="1"/>
            <a:r>
              <a:rPr lang="en-US" sz="2000" smtClean="0"/>
              <a:t>Owners perform review for assigned areas</a:t>
            </a:r>
          </a:p>
          <a:p>
            <a:pPr lvl="1"/>
            <a:r>
              <a:rPr lang="en-US" sz="2000" smtClean="0"/>
              <a:t>Security Manager finalizes the review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0"/>
            <a:ext cx="4572000" cy="2674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09800"/>
            <a:ext cx="795338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1763" y="2133600"/>
            <a:ext cx="990600" cy="87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209800"/>
            <a:ext cx="1258888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4800" y="8382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Configure Review Areas by Owner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Specify the Owner of each area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Specify Owner approver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Omit unlocked tasks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Approval at the area or task level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By company and/or location/department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Configure company and/or department for each user</a:t>
            </a:r>
          </a:p>
        </p:txBody>
      </p:sp>
      <p:sp>
        <p:nvSpPr>
          <p:cNvPr id="24579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ES User Access Review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810000" y="4191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6629400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User Access Re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106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04800" y="914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Times New Roman" pitchFamily="18" charset="0"/>
              </a:rPr>
              <a:t>Generate and Review User Access to Areas/Tasks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  <a:defRPr/>
            </a:pPr>
            <a:r>
              <a:rPr lang="en-US" sz="2000" dirty="0">
                <a:latin typeface="Times New Roman" pitchFamily="18" charset="0"/>
              </a:rPr>
              <a:t>Subset by owner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  <a:defRPr/>
            </a:pPr>
            <a:r>
              <a:rPr lang="en-US" sz="2000" dirty="0">
                <a:latin typeface="Times New Roman" pitchFamily="18" charset="0"/>
              </a:rPr>
              <a:t>Approve or reject each user’s access to area or task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dirty="0">
              <a:latin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latin typeface="Times New Roman" pitchFamily="18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ES User Access Review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810000" y="5410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6" name="Rounded Rectangle 7"/>
          <p:cNvSpPr>
            <a:spLocks noChangeArrowheads="1"/>
          </p:cNvSpPr>
          <p:nvPr/>
        </p:nvSpPr>
        <p:spPr bwMode="auto">
          <a:xfrm>
            <a:off x="5715000" y="2209800"/>
            <a:ext cx="2971800" cy="3276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User Access Re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106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Times New Roman" pitchFamily="18" charset="0"/>
              </a:rPr>
              <a:t>Finalize Review Results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  <a:defRPr/>
            </a:pPr>
            <a:r>
              <a:rPr lang="en-US" sz="2000" dirty="0">
                <a:latin typeface="Times New Roman" pitchFamily="18" charset="0"/>
              </a:rPr>
              <a:t>Verify all approvals received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  <a:defRPr/>
            </a:pPr>
            <a:r>
              <a:rPr lang="en-US" sz="2000" dirty="0">
                <a:latin typeface="Times New Roman" pitchFamily="18" charset="0"/>
              </a:rPr>
              <a:t>Verify all rejections have resulted in changes to user access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  <a:defRPr/>
            </a:pPr>
            <a:r>
              <a:rPr lang="en-US" sz="2000" dirty="0">
                <a:latin typeface="Times New Roman" pitchFamily="18" charset="0"/>
              </a:rPr>
              <a:t>Export to Excel or PDF for auditors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dirty="0">
              <a:latin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latin typeface="Times New Roman" pitchFamily="18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ES User Access Review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810000" y="5410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Security Management</a:t>
            </a:r>
            <a:br>
              <a:rPr lang="en-US" smtClean="0"/>
            </a:br>
            <a:r>
              <a:rPr lang="en-US" smtClean="0"/>
              <a:t>with Enhanced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4582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/>
              <a:t>ES Monitor Security Changes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257800"/>
          </a:xfrm>
        </p:spPr>
        <p:txBody>
          <a:bodyPr/>
          <a:lstStyle/>
          <a:p>
            <a:r>
              <a:rPr lang="en-US" sz="2400" smtClean="0"/>
              <a:t>Manage Security Changes (transaction history)</a:t>
            </a:r>
          </a:p>
          <a:p>
            <a:pPr lvl="1"/>
            <a:r>
              <a:rPr lang="en-US" sz="2000" smtClean="0"/>
              <a:t>Review changes to security</a:t>
            </a:r>
          </a:p>
          <a:p>
            <a:pPr lvl="2"/>
            <a:r>
              <a:rPr lang="en-US" sz="1600" smtClean="0"/>
              <a:t>Security file changes journaled</a:t>
            </a:r>
          </a:p>
          <a:p>
            <a:pPr lvl="2"/>
            <a:r>
              <a:rPr lang="en-US" sz="1600" smtClean="0"/>
              <a:t>Extracted nightly</a:t>
            </a:r>
          </a:p>
          <a:p>
            <a:pPr lvl="2"/>
            <a:r>
              <a:rPr lang="en-US" sz="1600" smtClean="0"/>
              <a:t>Translated to actual user rights to tasks</a:t>
            </a:r>
          </a:p>
          <a:p>
            <a:pPr lvl="2"/>
            <a:r>
              <a:rPr lang="en-US" sz="1600" smtClean="0"/>
              <a:t>Includes when the change was made and by whom</a:t>
            </a:r>
          </a:p>
          <a:p>
            <a:pPr lvl="2"/>
            <a:r>
              <a:rPr lang="en-US" sz="1600" smtClean="0"/>
              <a:t>You decide how long to keep this history</a:t>
            </a:r>
          </a:p>
          <a:p>
            <a:pPr lvl="1"/>
            <a:endParaRPr lang="en-US" sz="2000" smtClean="0"/>
          </a:p>
          <a:p>
            <a:endParaRPr lang="en-US" sz="2400" smtClean="0"/>
          </a:p>
          <a:p>
            <a:pPr lvl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2743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600" b="1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143000" y="838200"/>
            <a:ext cx="7620000" cy="178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cs typeface="Arial" charset="0"/>
              </a:rPr>
              <a:t>Determine how a user has gained access to a task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cs typeface="Arial" charset="0"/>
              </a:rPr>
              <a:t>View who made the change and when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cs typeface="Arial" charset="0"/>
              </a:rPr>
              <a:t>Verify if changes were made that were not requested/approved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cs typeface="Arial" charset="0"/>
              </a:rPr>
              <a:t>Quickly identify corrective action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cs typeface="Arial" charset="0"/>
              </a:rPr>
              <a:t>Audit for temporary access (granted and revoked)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en-US" sz="2000">
              <a:cs typeface="Arial" charset="0"/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307388" cy="342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1" name="Rectangle 7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Detailed Transaction History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74725"/>
            <a:ext cx="8382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62484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Includes User fields and customize to meet your needs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2743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600" b="1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30723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Visibility to XA Security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77000" y="10668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cs typeface="Arial" pitchFamily="34" charset="0"/>
              </a:rPr>
              <a:t>CAS Security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cs typeface="Arial" pitchFamily="34" charset="0"/>
              </a:rPr>
              <a:t>IFM Security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err="1">
                <a:cs typeface="Arial" pitchFamily="34" charset="0"/>
              </a:rPr>
              <a:t>iSeries</a:t>
            </a:r>
            <a:r>
              <a:rPr lang="en-US" sz="2800" kern="0" dirty="0">
                <a:cs typeface="Arial" pitchFamily="34" charset="0"/>
              </a:rPr>
              <a:t> Profiles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cs typeface="Arial" pitchFamily="34" charset="0"/>
              </a:rPr>
              <a:t>User Info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cs typeface="Arial" pitchFamily="34" charset="0"/>
              </a:rPr>
              <a:t>Dept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cs typeface="Arial" pitchFamily="34" charset="0"/>
              </a:rPr>
              <a:t>Job Role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kern="0" dirty="0">
                <a:cs typeface="Arial" pitchFamily="34" charset="0"/>
              </a:rPr>
              <a:t>and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900" b="1" kern="0" dirty="0">
                <a:cs typeface="Arial" pitchFamily="34" charset="0"/>
              </a:rPr>
              <a:t>USER RIGHTS!!!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  <a:cs typeface="Arial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5981700" cy="454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038600"/>
            <a:ext cx="1047750" cy="1065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0727" name="Straight Arrow Connector 7"/>
          <p:cNvCxnSpPr>
            <a:cxnSpLocks noChangeShapeType="1"/>
          </p:cNvCxnSpPr>
          <p:nvPr/>
        </p:nvCxnSpPr>
        <p:spPr bwMode="auto">
          <a:xfrm rot="10800000">
            <a:off x="1143000" y="2971800"/>
            <a:ext cx="6096000" cy="1524000"/>
          </a:xfrm>
          <a:prstGeom prst="straightConnector1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4582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/>
              <a:t>Meeting Audit Requirements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648200"/>
          </a:xfrm>
        </p:spPr>
        <p:txBody>
          <a:bodyPr/>
          <a:lstStyle/>
          <a:p>
            <a:r>
              <a:rPr lang="en-US" sz="2400" smtClean="0"/>
              <a:t>How do XA customers handle this today?</a:t>
            </a:r>
          </a:p>
          <a:p>
            <a:pPr lvl="1"/>
            <a:r>
              <a:rPr lang="en-US" sz="2000" smtClean="0"/>
              <a:t>Write queries against the eight XA files</a:t>
            </a:r>
          </a:p>
          <a:p>
            <a:pPr lvl="2"/>
            <a:r>
              <a:rPr lang="en-US" sz="1600" smtClean="0"/>
              <a:t>Output to work files</a:t>
            </a:r>
          </a:p>
          <a:p>
            <a:pPr lvl="2"/>
            <a:r>
              <a:rPr lang="en-US" sz="1600" smtClean="0"/>
              <a:t>Download to Excel</a:t>
            </a:r>
          </a:p>
          <a:p>
            <a:pPr lvl="2"/>
            <a:r>
              <a:rPr lang="en-US" sz="1600" smtClean="0"/>
              <a:t>Cut and paste</a:t>
            </a:r>
          </a:p>
          <a:p>
            <a:pPr lvl="1"/>
            <a:r>
              <a:rPr lang="en-US" sz="2000" smtClean="0"/>
              <a:t>Must account for</a:t>
            </a:r>
          </a:p>
          <a:p>
            <a:pPr lvl="2"/>
            <a:r>
              <a:rPr lang="en-US" sz="1600" smtClean="0"/>
              <a:t>Unlocked tasks</a:t>
            </a:r>
          </a:p>
          <a:p>
            <a:pPr lvl="2"/>
            <a:r>
              <a:rPr lang="en-US" sz="1600" smtClean="0"/>
              <a:t>Private authorities</a:t>
            </a:r>
          </a:p>
          <a:p>
            <a:pPr lvl="2"/>
            <a:r>
              <a:rPr lang="en-US" sz="1600" smtClean="0"/>
              <a:t>Group access</a:t>
            </a:r>
          </a:p>
          <a:p>
            <a:pPr lvl="2"/>
            <a:r>
              <a:rPr lang="en-US" sz="1600" smtClean="0"/>
              <a:t>Environment Access</a:t>
            </a:r>
          </a:p>
          <a:p>
            <a:pPr lvl="2"/>
            <a:r>
              <a:rPr lang="en-US" sz="1600" smtClean="0"/>
              <a:t>Custom Applications</a:t>
            </a:r>
          </a:p>
          <a:p>
            <a:pPr lvl="2"/>
            <a:r>
              <a:rPr lang="en-US" sz="1600" smtClean="0"/>
              <a:t>Manual tasks (not tracked by application security)</a:t>
            </a:r>
          </a:p>
          <a:p>
            <a:pPr lvl="1"/>
            <a:r>
              <a:rPr lang="en-US" sz="2000" smtClean="0"/>
              <a:t>IFM Security </a:t>
            </a:r>
          </a:p>
          <a:p>
            <a:pPr lvl="2"/>
            <a:r>
              <a:rPr lang="en-US" sz="1600" smtClean="0"/>
              <a:t>Different files</a:t>
            </a:r>
          </a:p>
          <a:p>
            <a:pPr lvl="2"/>
            <a:r>
              <a:rPr lang="en-US" sz="1600" smtClean="0"/>
              <a:t>Translate authority levels to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229600" cy="457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View current user rights in the environment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6515100" cy="396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7086600" y="1524000"/>
            <a:ext cx="175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A. User being reviewed</a:t>
            </a:r>
          </a:p>
        </p:txBody>
      </p:sp>
      <p:sp>
        <p:nvSpPr>
          <p:cNvPr id="472075" name="Text Box 11"/>
          <p:cNvSpPr txBox="1">
            <a:spLocks noChangeArrowheads="1"/>
          </p:cNvSpPr>
          <p:nvPr/>
        </p:nvSpPr>
        <p:spPr bwMode="auto">
          <a:xfrm>
            <a:off x="7086600" y="2438400"/>
            <a:ext cx="17526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B. Tasks the user is granted</a:t>
            </a:r>
          </a:p>
        </p:txBody>
      </p:sp>
      <p:sp>
        <p:nvSpPr>
          <p:cNvPr id="472076" name="Text Box 12"/>
          <p:cNvSpPr txBox="1">
            <a:spLocks noChangeArrowheads="1"/>
          </p:cNvSpPr>
          <p:nvPr/>
        </p:nvSpPr>
        <p:spPr bwMode="auto">
          <a:xfrm>
            <a:off x="7086600" y="3608388"/>
            <a:ext cx="1905000" cy="180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C. How access was granted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cs typeface="Arial" charset="0"/>
              </a:rPr>
              <a:t>Private (user id)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cs typeface="Arial" charset="0"/>
              </a:rPr>
              <a:t>Group (group id)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cs typeface="Arial" charset="0"/>
              </a:rPr>
              <a:t>Not locked (blank)</a:t>
            </a:r>
          </a:p>
        </p:txBody>
      </p:sp>
      <p:sp>
        <p:nvSpPr>
          <p:cNvPr id="472077" name="Oval 13"/>
          <p:cNvSpPr>
            <a:spLocks noChangeArrowheads="1"/>
          </p:cNvSpPr>
          <p:nvPr/>
        </p:nvSpPr>
        <p:spPr bwMode="auto">
          <a:xfrm>
            <a:off x="914400" y="3124200"/>
            <a:ext cx="381000" cy="457200"/>
          </a:xfrm>
          <a:prstGeom prst="ellipse">
            <a:avLst/>
          </a:prstGeom>
          <a:solidFill>
            <a:srgbClr val="3784B0"/>
          </a:solidFill>
          <a:ln w="9525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3300"/>
                </a:solidFill>
                <a:latin typeface="Bernard MT Condensed" pitchFamily="18" charset="0"/>
              </a:rPr>
              <a:t>A</a:t>
            </a:r>
          </a:p>
        </p:txBody>
      </p:sp>
      <p:sp>
        <p:nvSpPr>
          <p:cNvPr id="472078" name="Oval 14"/>
          <p:cNvSpPr>
            <a:spLocks noChangeArrowheads="1"/>
          </p:cNvSpPr>
          <p:nvPr/>
        </p:nvSpPr>
        <p:spPr bwMode="auto">
          <a:xfrm>
            <a:off x="2819400" y="3048000"/>
            <a:ext cx="381000" cy="457200"/>
          </a:xfrm>
          <a:prstGeom prst="ellipse">
            <a:avLst/>
          </a:prstGeom>
          <a:solidFill>
            <a:srgbClr val="3784B0"/>
          </a:solidFill>
          <a:ln w="9525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3300"/>
                </a:solidFill>
                <a:latin typeface="Bernard MT Condensed" pitchFamily="18" charset="0"/>
              </a:rPr>
              <a:t>B</a:t>
            </a:r>
          </a:p>
        </p:txBody>
      </p:sp>
      <p:sp>
        <p:nvSpPr>
          <p:cNvPr id="472079" name="Oval 15"/>
          <p:cNvSpPr>
            <a:spLocks noChangeArrowheads="1"/>
          </p:cNvSpPr>
          <p:nvPr/>
        </p:nvSpPr>
        <p:spPr bwMode="auto">
          <a:xfrm>
            <a:off x="5715000" y="3276600"/>
            <a:ext cx="381000" cy="457200"/>
          </a:xfrm>
          <a:prstGeom prst="ellipse">
            <a:avLst/>
          </a:prstGeom>
          <a:solidFill>
            <a:srgbClr val="3784B0"/>
          </a:solidFill>
          <a:ln w="9525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3300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31754" name="Rectangle 16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Security Management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5486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cs typeface="Arial" pitchFamily="34" charset="0"/>
              </a:rPr>
              <a:t>IFM Tasks are included so you can see everything the user can do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9" grpId="0"/>
      <p:bldP spid="472075" grpId="0"/>
      <p:bldP spid="472076" grpId="0"/>
      <p:bldP spid="472077" grpId="0" animBg="1"/>
      <p:bldP spid="472078" grpId="0" animBg="1"/>
      <p:bldP spid="4720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2743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600" b="1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32771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Visibility to XA Security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81000" y="762000"/>
            <a:ext cx="7391400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cs typeface="Arial" charset="0"/>
              </a:rPr>
              <a:t>Navigate from Users to other CAS files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cs typeface="Arial" charset="0"/>
              </a:rPr>
              <a:t>Groups the user is in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cs typeface="Arial" charset="0"/>
              </a:rPr>
              <a:t>Members of the group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cs typeface="Arial" charset="0"/>
              </a:rPr>
              <a:t>User Rights to tasks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cs typeface="Arial" charset="0"/>
              </a:rPr>
              <a:t>others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5495925" cy="347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3952875" cy="2543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2743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600" b="1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What do users actually use?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7391400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cs typeface="Arial" charset="0"/>
              </a:rPr>
              <a:t>View actual user activity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cs typeface="Arial" charset="0"/>
              </a:rPr>
              <a:t>Green Screen Menu options taken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cs typeface="Arial" charset="0"/>
              </a:rPr>
              <a:t>Changes to client objects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cs typeface="Arial" charset="0"/>
              </a:rPr>
              <a:t>IFM maintenance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63725"/>
            <a:ext cx="54959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0" y="35147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0" y="35147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  <a:p>
            <a:pPr eaLnBrk="0" hangingPunct="0"/>
            <a:r>
              <a:rPr lang="en-US" sz="110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                </a:t>
            </a:r>
            <a:endParaRPr lang="en-US" sz="700"/>
          </a:p>
          <a:p>
            <a:pPr eaLnBrk="0" hangingPunct="0"/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1000" y="3657600"/>
            <a:ext cx="2667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6"/>
                </a:solidFill>
                <a:cs typeface="Arial" charset="0"/>
              </a:rPr>
              <a:t>Useful for cleaning up user authority to tasks they do not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2743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600" b="1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34819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Security Management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9144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Arial" pitchFamily="34" charset="0"/>
              </a:rPr>
              <a:t>iSeries User Profiles – view and print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Power Users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Special Authorities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Logon Statistics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Password Info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Groups and group membership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Startup information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err="1">
                <a:cs typeface="Arial" pitchFamily="34" charset="0"/>
              </a:rPr>
              <a:t>iSeries</a:t>
            </a:r>
            <a:r>
              <a:rPr lang="en-US" sz="2800" kern="0" dirty="0">
                <a:cs typeface="Arial" pitchFamily="34" charset="0"/>
              </a:rPr>
              <a:t> Object Authorities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cs typeface="Arial" pitchFamily="34" charset="0"/>
              </a:rPr>
              <a:t>Object Owner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cs typeface="Arial" pitchFamily="34" charset="0"/>
              </a:rPr>
              <a:t>Public authority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cs typeface="Arial" pitchFamily="34" charset="0"/>
              </a:rPr>
              <a:t>User Authority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2743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600" b="1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35843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Security Management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533400" y="838200"/>
            <a:ext cx="7391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Arial" charset="0"/>
              </a:rPr>
              <a:t>iSeries User Profiles – Power Users</a:t>
            </a: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524000"/>
            <a:ext cx="8648700" cy="381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2743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600" b="1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36867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Security Management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762000"/>
            <a:ext cx="82296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Arial" pitchFamily="34" charset="0"/>
              </a:rPr>
              <a:t>Object Authorities – view and print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All objects – all libraries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User rights – display/maintain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XA objects not owned by AMAPICS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Arial" pitchFamily="34" charset="0"/>
            </a:endParaRP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723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Role-Based Security Management</a:t>
            </a:r>
            <a:br>
              <a:rPr lang="en-US" smtClean="0"/>
            </a:br>
            <a:r>
              <a:rPr lang="en-US" smtClean="0"/>
              <a:t>with Enhanced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2743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600" b="1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38915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Security Management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Arial" pitchFamily="34" charset="0"/>
              </a:rPr>
              <a:t>CAS Security</a:t>
            </a:r>
            <a:endParaRPr lang="en-US" sz="2400" kern="0" dirty="0">
              <a:latin typeface="+mn-lt"/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Arial" pitchFamily="34" charset="0"/>
            </a:endParaRPr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571625" y="1419225"/>
            <a:ext cx="11287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en-US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en-US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en-US" sz="1100">
              <a:latin typeface="Times New Roman" pitchFamily="18" charset="0"/>
            </a:endParaRPr>
          </a:p>
          <a:p>
            <a:endParaRPr lang="en-US"/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81200"/>
            <a:ext cx="12192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191000"/>
            <a:ext cx="13716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AutoShape 6"/>
          <p:cNvSpPr>
            <a:spLocks noChangeArrowheads="1"/>
          </p:cNvSpPr>
          <p:nvPr/>
        </p:nvSpPr>
        <p:spPr bwMode="auto">
          <a:xfrm>
            <a:off x="2209800" y="2971800"/>
            <a:ext cx="696913" cy="261938"/>
          </a:xfrm>
          <a:prstGeom prst="rightArrow">
            <a:avLst>
              <a:gd name="adj1" fmla="val 50000"/>
              <a:gd name="adj2" fmla="val 66515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AutoShape 7"/>
          <p:cNvSpPr>
            <a:spLocks noChangeArrowheads="1"/>
          </p:cNvSpPr>
          <p:nvPr/>
        </p:nvSpPr>
        <p:spPr bwMode="auto">
          <a:xfrm rot="1797920">
            <a:off x="4965700" y="3567113"/>
            <a:ext cx="876300" cy="271462"/>
          </a:xfrm>
          <a:prstGeom prst="rightArrow">
            <a:avLst>
              <a:gd name="adj1" fmla="val 50000"/>
              <a:gd name="adj2" fmla="val 66669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AutoShape 9"/>
          <p:cNvSpPr>
            <a:spLocks noChangeArrowheads="1"/>
          </p:cNvSpPr>
          <p:nvPr/>
        </p:nvSpPr>
        <p:spPr bwMode="auto">
          <a:xfrm>
            <a:off x="6553200" y="3429000"/>
            <a:ext cx="185738" cy="628650"/>
          </a:xfrm>
          <a:prstGeom prst="downArrow">
            <a:avLst>
              <a:gd name="adj1" fmla="val 50000"/>
              <a:gd name="adj2" fmla="val 84615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8925" name="Elbow Connector 18"/>
          <p:cNvCxnSpPr>
            <a:cxnSpLocks noChangeShapeType="1"/>
          </p:cNvCxnSpPr>
          <p:nvPr/>
        </p:nvCxnSpPr>
        <p:spPr bwMode="auto">
          <a:xfrm>
            <a:off x="1371600" y="3886200"/>
            <a:ext cx="4495800" cy="838200"/>
          </a:xfrm>
          <a:prstGeom prst="bentConnector3">
            <a:avLst>
              <a:gd name="adj1" fmla="val -1009"/>
            </a:avLst>
          </a:prstGeom>
          <a:noFill/>
          <a:ln w="38100" algn="ctr">
            <a:solidFill>
              <a:srgbClr val="CC33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38926" name="Text Box 10"/>
          <p:cNvSpPr txBox="1">
            <a:spLocks noChangeArrowheads="1"/>
          </p:cNvSpPr>
          <p:nvPr/>
        </p:nvSpPr>
        <p:spPr bwMode="auto">
          <a:xfrm>
            <a:off x="1066800" y="3505200"/>
            <a:ext cx="552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Users</a:t>
            </a:r>
            <a:endParaRPr lang="en-US"/>
          </a:p>
        </p:txBody>
      </p:sp>
      <p:sp>
        <p:nvSpPr>
          <p:cNvPr id="38927" name="Text Box 11"/>
          <p:cNvSpPr txBox="1">
            <a:spLocks noChangeArrowheads="1"/>
          </p:cNvSpPr>
          <p:nvPr/>
        </p:nvSpPr>
        <p:spPr bwMode="auto">
          <a:xfrm>
            <a:off x="3733800" y="35814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Groups</a:t>
            </a:r>
            <a:endParaRPr lang="en-US"/>
          </a:p>
        </p:txBody>
      </p:sp>
      <p:sp>
        <p:nvSpPr>
          <p:cNvPr id="38928" name="Text Box 12"/>
          <p:cNvSpPr txBox="1">
            <a:spLocks noChangeArrowheads="1"/>
          </p:cNvSpPr>
          <p:nvPr/>
        </p:nvSpPr>
        <p:spPr bwMode="auto">
          <a:xfrm>
            <a:off x="6781800" y="2971800"/>
            <a:ext cx="552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Areas</a:t>
            </a:r>
            <a:endParaRPr lang="en-US"/>
          </a:p>
        </p:txBody>
      </p:sp>
      <p:sp>
        <p:nvSpPr>
          <p:cNvPr id="38929" name="Text Box 13"/>
          <p:cNvSpPr txBox="1">
            <a:spLocks noChangeArrowheads="1"/>
          </p:cNvSpPr>
          <p:nvPr/>
        </p:nvSpPr>
        <p:spPr bwMode="auto">
          <a:xfrm>
            <a:off x="6781800" y="5105400"/>
            <a:ext cx="552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Tasks</a:t>
            </a:r>
            <a:endParaRPr lang="en-US"/>
          </a:p>
        </p:txBody>
      </p:sp>
      <p:sp>
        <p:nvSpPr>
          <p:cNvPr id="38930" name="Text Box 14"/>
          <p:cNvSpPr txBox="1">
            <a:spLocks noChangeArrowheads="1"/>
          </p:cNvSpPr>
          <p:nvPr/>
        </p:nvSpPr>
        <p:spPr bwMode="auto">
          <a:xfrm>
            <a:off x="2743200" y="48006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Private authorities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914400" y="3352800"/>
            <a:ext cx="2743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600" b="1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39939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Security Management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Arial" pitchFamily="34" charset="0"/>
              </a:rPr>
              <a:t>Role-Based Security</a:t>
            </a:r>
            <a:endParaRPr lang="en-US" sz="2400" kern="0" dirty="0">
              <a:latin typeface="+mn-lt"/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Arial" pitchFamily="34" charset="0"/>
            </a:endParaRPr>
          </a:p>
        </p:txBody>
      </p:sp>
      <p:sp>
        <p:nvSpPr>
          <p:cNvPr id="39941" name="Text Box 2"/>
          <p:cNvSpPr txBox="1">
            <a:spLocks noChangeArrowheads="1"/>
          </p:cNvSpPr>
          <p:nvPr/>
        </p:nvSpPr>
        <p:spPr bwMode="auto">
          <a:xfrm>
            <a:off x="1571625" y="1419225"/>
            <a:ext cx="11287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en-US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en-US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en-US" sz="1100">
              <a:latin typeface="Times New Roman" pitchFamily="18" charset="0"/>
            </a:endParaRPr>
          </a:p>
          <a:p>
            <a:endParaRPr lang="en-US"/>
          </a:p>
        </p:txBody>
      </p:sp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862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981200"/>
            <a:ext cx="12192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343400"/>
            <a:ext cx="13716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AutoShape 6"/>
          <p:cNvSpPr>
            <a:spLocks noChangeArrowheads="1"/>
          </p:cNvSpPr>
          <p:nvPr/>
        </p:nvSpPr>
        <p:spPr bwMode="auto">
          <a:xfrm>
            <a:off x="2209800" y="4648200"/>
            <a:ext cx="1371600" cy="261938"/>
          </a:xfrm>
          <a:prstGeom prst="rightArrow">
            <a:avLst>
              <a:gd name="adj1" fmla="val 50000"/>
              <a:gd name="adj2" fmla="val 66521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AutoShape 7"/>
          <p:cNvSpPr>
            <a:spLocks noChangeArrowheads="1"/>
          </p:cNvSpPr>
          <p:nvPr/>
        </p:nvSpPr>
        <p:spPr bwMode="auto">
          <a:xfrm rot="-2287478">
            <a:off x="5087938" y="3502025"/>
            <a:ext cx="1574800" cy="303213"/>
          </a:xfrm>
          <a:prstGeom prst="rightArrow">
            <a:avLst>
              <a:gd name="adj1" fmla="val 50000"/>
              <a:gd name="adj2" fmla="val 66653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AutoShape 9"/>
          <p:cNvSpPr>
            <a:spLocks noChangeArrowheads="1"/>
          </p:cNvSpPr>
          <p:nvPr/>
        </p:nvSpPr>
        <p:spPr bwMode="auto">
          <a:xfrm>
            <a:off x="7010400" y="3429000"/>
            <a:ext cx="185738" cy="838200"/>
          </a:xfrm>
          <a:prstGeom prst="downArrow">
            <a:avLst>
              <a:gd name="adj1" fmla="val 50000"/>
              <a:gd name="adj2" fmla="val 84615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Text Box 10"/>
          <p:cNvSpPr txBox="1">
            <a:spLocks noChangeArrowheads="1"/>
          </p:cNvSpPr>
          <p:nvPr/>
        </p:nvSpPr>
        <p:spPr bwMode="auto">
          <a:xfrm>
            <a:off x="1371600" y="2895600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Users</a:t>
            </a:r>
            <a:endParaRPr lang="en-US"/>
          </a:p>
        </p:txBody>
      </p:sp>
      <p:sp>
        <p:nvSpPr>
          <p:cNvPr id="39950" name="Text Box 11"/>
          <p:cNvSpPr txBox="1">
            <a:spLocks noChangeArrowheads="1"/>
          </p:cNvSpPr>
          <p:nvPr/>
        </p:nvSpPr>
        <p:spPr bwMode="auto">
          <a:xfrm>
            <a:off x="4191000" y="35814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Groups</a:t>
            </a:r>
            <a:endParaRPr lang="en-US"/>
          </a:p>
        </p:txBody>
      </p:sp>
      <p:sp>
        <p:nvSpPr>
          <p:cNvPr id="39951" name="Text Box 12"/>
          <p:cNvSpPr txBox="1">
            <a:spLocks noChangeArrowheads="1"/>
          </p:cNvSpPr>
          <p:nvPr/>
        </p:nvSpPr>
        <p:spPr bwMode="auto">
          <a:xfrm>
            <a:off x="7239000" y="2971800"/>
            <a:ext cx="552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Areas</a:t>
            </a:r>
            <a:endParaRPr lang="en-US"/>
          </a:p>
        </p:txBody>
      </p:sp>
      <p:sp>
        <p:nvSpPr>
          <p:cNvPr id="39952" name="Text Box 13"/>
          <p:cNvSpPr txBox="1">
            <a:spLocks noChangeArrowheads="1"/>
          </p:cNvSpPr>
          <p:nvPr/>
        </p:nvSpPr>
        <p:spPr bwMode="auto">
          <a:xfrm>
            <a:off x="7162800" y="5181600"/>
            <a:ext cx="552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Tasks</a:t>
            </a:r>
            <a:endParaRPr lang="en-US"/>
          </a:p>
        </p:txBody>
      </p:sp>
      <p:grpSp>
        <p:nvGrpSpPr>
          <p:cNvPr id="39953" name="Group 26"/>
          <p:cNvGrpSpPr>
            <a:grpSpLocks/>
          </p:cNvGrpSpPr>
          <p:nvPr/>
        </p:nvGrpSpPr>
        <p:grpSpPr bwMode="auto">
          <a:xfrm>
            <a:off x="1219200" y="4343400"/>
            <a:ext cx="817563" cy="754063"/>
            <a:chOff x="685800" y="3733800"/>
            <a:chExt cx="817589" cy="753373"/>
          </a:xfrm>
        </p:grpSpPr>
        <p:pic>
          <p:nvPicPr>
            <p:cNvPr id="39960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" y="3733800"/>
              <a:ext cx="407926" cy="336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1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8200" y="4038600"/>
              <a:ext cx="628179" cy="448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2" name="Picture 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66800" y="3733800"/>
              <a:ext cx="436589" cy="28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54" name="AutoShape 9"/>
          <p:cNvSpPr>
            <a:spLocks noChangeArrowheads="1"/>
          </p:cNvSpPr>
          <p:nvPr/>
        </p:nvSpPr>
        <p:spPr bwMode="auto">
          <a:xfrm>
            <a:off x="1524000" y="3352800"/>
            <a:ext cx="185738" cy="628650"/>
          </a:xfrm>
          <a:prstGeom prst="downArrow">
            <a:avLst>
              <a:gd name="adj1" fmla="val 50000"/>
              <a:gd name="adj2" fmla="val 84615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Text Box 10"/>
          <p:cNvSpPr txBox="1">
            <a:spLocks noChangeArrowheads="1"/>
          </p:cNvSpPr>
          <p:nvPr/>
        </p:nvSpPr>
        <p:spPr bwMode="auto">
          <a:xfrm>
            <a:off x="1371600" y="5029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Roles</a:t>
            </a:r>
            <a:endParaRPr lang="en-US" sz="1600"/>
          </a:p>
        </p:txBody>
      </p:sp>
      <p:sp>
        <p:nvSpPr>
          <p:cNvPr id="39956" name="AutoShape 6"/>
          <p:cNvSpPr>
            <a:spLocks noChangeArrowheads="1"/>
          </p:cNvSpPr>
          <p:nvPr/>
        </p:nvSpPr>
        <p:spPr bwMode="auto">
          <a:xfrm>
            <a:off x="685800" y="1676400"/>
            <a:ext cx="2362200" cy="39401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AutoShape 6"/>
          <p:cNvSpPr>
            <a:spLocks noChangeArrowheads="1"/>
          </p:cNvSpPr>
          <p:nvPr/>
        </p:nvSpPr>
        <p:spPr bwMode="auto">
          <a:xfrm>
            <a:off x="3276600" y="1676400"/>
            <a:ext cx="5181600" cy="39401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Text Box 7"/>
          <p:cNvSpPr txBox="1">
            <a:spLocks noChangeArrowheads="1"/>
          </p:cNvSpPr>
          <p:nvPr/>
        </p:nvSpPr>
        <p:spPr bwMode="auto">
          <a:xfrm>
            <a:off x="1219200" y="5638800"/>
            <a:ext cx="14716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200" b="1">
                <a:solidFill>
                  <a:srgbClr val="1F497D"/>
                </a:solidFill>
                <a:latin typeface="Calibri" pitchFamily="34" charset="0"/>
              </a:rPr>
              <a:t>Enhanced Security</a:t>
            </a:r>
            <a:endParaRPr lang="en-US"/>
          </a:p>
        </p:txBody>
      </p:sp>
      <p:sp>
        <p:nvSpPr>
          <p:cNvPr id="39959" name="Text Box 7"/>
          <p:cNvSpPr txBox="1">
            <a:spLocks noChangeArrowheads="1"/>
          </p:cNvSpPr>
          <p:nvPr/>
        </p:nvSpPr>
        <p:spPr bwMode="auto">
          <a:xfrm>
            <a:off x="5334000" y="5638800"/>
            <a:ext cx="14716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200" b="1">
                <a:solidFill>
                  <a:srgbClr val="1F497D"/>
                </a:solidFill>
                <a:latin typeface="Calibri" pitchFamily="34" charset="0"/>
              </a:rPr>
              <a:t>CAS Security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2743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600" b="1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Security Management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914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Arial" pitchFamily="34" charset="0"/>
              </a:rPr>
              <a:t>NEW LAYER OF SECURITY – JOB ROLE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Users assigned to one or more roles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Roles attached to one or more CAS groups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Groups authorized to ES Areas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ES Areas control authority to tasks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cs typeface="Arial" pitchFamily="34" charset="0"/>
              </a:rPr>
              <a:t>Routine Maintenance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cs typeface="Arial" pitchFamily="34" charset="0"/>
              </a:rPr>
              <a:t>Add new user to appropriate role(s)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cs typeface="Arial" pitchFamily="34" charset="0"/>
              </a:rPr>
              <a:t>Transition a user from one role to another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cs typeface="Arial" pitchFamily="34" charset="0"/>
              </a:rPr>
              <a:t>Remove a user from assigned role(s)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cs typeface="Arial" pitchFamily="34" charset="0"/>
              </a:rPr>
              <a:t>Add a role temporarily for backup of personnel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accent2"/>
                </a:solidFill>
                <a:cs typeface="Arial" pitchFamily="34" charset="0"/>
              </a:rPr>
              <a:t>Application attaches the user to the CAS groups defined for the role(s)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4582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/>
              <a:t>Meeting Audit Requirements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648200"/>
          </a:xfrm>
        </p:spPr>
        <p:txBody>
          <a:bodyPr/>
          <a:lstStyle/>
          <a:p>
            <a:r>
              <a:rPr lang="en-US" sz="2400" smtClean="0"/>
              <a:t>Challenges</a:t>
            </a:r>
          </a:p>
          <a:p>
            <a:pPr lvl="1"/>
            <a:r>
              <a:rPr lang="en-US" sz="2000" smtClean="0"/>
              <a:t>Very time-consuming and costly to the organization</a:t>
            </a:r>
          </a:p>
          <a:p>
            <a:pPr lvl="2"/>
            <a:r>
              <a:rPr lang="en-US" sz="1600" smtClean="0"/>
              <a:t>Security Manager coordinating reviews and managing identified risks</a:t>
            </a:r>
          </a:p>
          <a:p>
            <a:pPr lvl="2"/>
            <a:r>
              <a:rPr lang="en-US" sz="1600" smtClean="0"/>
              <a:t>IT personnel assembling information and resolving risks</a:t>
            </a:r>
          </a:p>
          <a:p>
            <a:pPr lvl="2"/>
            <a:r>
              <a:rPr lang="en-US" sz="1600" smtClean="0"/>
              <a:t>Area Owners reviewing and approving user access</a:t>
            </a:r>
          </a:p>
          <a:p>
            <a:pPr lvl="1"/>
            <a:r>
              <a:rPr lang="en-US" sz="2000" smtClean="0"/>
              <a:t>Must have a thorough understanding of CAS and IFM security logic and data base relationships</a:t>
            </a:r>
          </a:p>
          <a:p>
            <a:pPr lvl="1"/>
            <a:r>
              <a:rPr lang="en-US" sz="2000" smtClean="0"/>
              <a:t>Data owners must understand what the application tasks do</a:t>
            </a:r>
          </a:p>
          <a:p>
            <a:pPr lvl="1"/>
            <a:r>
              <a:rPr lang="en-US" sz="2000" smtClean="0"/>
              <a:t>Data owners rarely know all the users and what they do</a:t>
            </a:r>
          </a:p>
          <a:p>
            <a:pPr lvl="1"/>
            <a:r>
              <a:rPr lang="en-US" sz="2000" smtClean="0"/>
              <a:t>Security request forms are difficult to create </a:t>
            </a:r>
          </a:p>
          <a:p>
            <a:pPr lvl="1"/>
            <a:r>
              <a:rPr lang="en-US" sz="2000" smtClean="0"/>
              <a:t>Often ineffective - ‘just going through the motions’</a:t>
            </a:r>
          </a:p>
          <a:p>
            <a:pPr lvl="1"/>
            <a:endParaRPr lang="en-US" sz="20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2743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600" b="1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41987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Security Management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838200"/>
            <a:ext cx="82296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Arial" pitchFamily="34" charset="0"/>
              </a:rPr>
              <a:t>View role information</a:t>
            </a:r>
            <a:endParaRPr lang="en-US" sz="2400" kern="0" dirty="0">
              <a:latin typeface="+mn-lt"/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Arial" pitchFamily="34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47775"/>
            <a:ext cx="8601075" cy="492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0" name="AutoShape 6"/>
          <p:cNvSpPr>
            <a:spLocks noChangeArrowheads="1"/>
          </p:cNvSpPr>
          <p:nvPr/>
        </p:nvSpPr>
        <p:spPr bwMode="auto">
          <a:xfrm rot="5061405" flipV="1">
            <a:off x="744538" y="4122738"/>
            <a:ext cx="1274762" cy="207962"/>
          </a:xfrm>
          <a:prstGeom prst="rightArrow">
            <a:avLst>
              <a:gd name="adj1" fmla="val 50000"/>
              <a:gd name="adj2" fmla="val 66292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AutoShape 6"/>
          <p:cNvSpPr>
            <a:spLocks noChangeArrowheads="1"/>
          </p:cNvSpPr>
          <p:nvPr/>
        </p:nvSpPr>
        <p:spPr bwMode="auto">
          <a:xfrm rot="-1839876">
            <a:off x="2130425" y="4519613"/>
            <a:ext cx="1949450" cy="228600"/>
          </a:xfrm>
          <a:prstGeom prst="rightArrow">
            <a:avLst>
              <a:gd name="adj1" fmla="val 50000"/>
              <a:gd name="adj2" fmla="val 66288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2743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600" b="1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43011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04800" y="0"/>
            <a:ext cx="861060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Security Management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9144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Arial" pitchFamily="34" charset="0"/>
              </a:rPr>
              <a:t>Auditing Role-Based Security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Area owners review and approve role access to functions that update the data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Role owners approve the users in roles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SOD validation as users are added to roles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Warning message when violation will result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Arial" pitchFamily="34" charset="0"/>
            </a:endParaRP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Arial" pitchFamily="34" charset="0"/>
            </a:endParaRP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  <a:cs typeface="Arial" pitchFamily="34" charset="0"/>
              </a:rPr>
              <a:t>Much simpler than reviewing every user and every task</a:t>
            </a:r>
            <a:endParaRPr lang="en-US" sz="2000" kern="0" dirty="0">
              <a:solidFill>
                <a:schemeClr val="accent2"/>
              </a:solidFill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83058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i="1">
                <a:solidFill>
                  <a:schemeClr val="accent2"/>
                </a:solidFill>
                <a:latin typeface="Bernard MT Condensed" pitchFamily="18" charset="0"/>
              </a:rPr>
              <a:t>Thank you!</a:t>
            </a:r>
          </a:p>
          <a:p>
            <a:pPr algn="ctr"/>
            <a:endParaRPr lang="en-US" sz="4400" b="1" i="1">
              <a:solidFill>
                <a:schemeClr val="accent2"/>
              </a:solidFill>
              <a:latin typeface="Bernard MT Condensed" pitchFamily="18" charset="0"/>
            </a:endParaRPr>
          </a:p>
          <a:p>
            <a:pPr algn="ctr"/>
            <a:r>
              <a:rPr lang="en-US" sz="3600" b="1">
                <a:latin typeface="Bernard MT Condensed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4582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/>
              <a:t>Meeting Audit Requirements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2819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smtClean="0"/>
              <a:t>Even if legislation were not enforcing these controls, </a:t>
            </a:r>
          </a:p>
          <a:p>
            <a:pPr algn="ctr">
              <a:buFontTx/>
              <a:buNone/>
            </a:pPr>
            <a:r>
              <a:rPr lang="en-US" sz="2400" smtClean="0"/>
              <a:t>we should implement them ourselves. </a:t>
            </a:r>
          </a:p>
          <a:p>
            <a:pPr algn="ctr">
              <a:buFontTx/>
              <a:buNone/>
            </a:pPr>
            <a:endParaRPr lang="en-US" sz="800" smtClean="0"/>
          </a:p>
          <a:p>
            <a:pPr algn="ctr">
              <a:buFontTx/>
              <a:buNone/>
            </a:pPr>
            <a:r>
              <a:rPr lang="en-US" sz="2400" smtClean="0"/>
              <a:t>By protecting our company, </a:t>
            </a:r>
          </a:p>
          <a:p>
            <a:pPr algn="ctr">
              <a:buFontTx/>
              <a:buNone/>
            </a:pPr>
            <a:r>
              <a:rPr lang="en-US" sz="2400" smtClean="0"/>
              <a:t>we also protect ourselves, our families </a:t>
            </a:r>
          </a:p>
          <a:p>
            <a:pPr algn="ctr">
              <a:buFontTx/>
              <a:buNone/>
            </a:pPr>
            <a:r>
              <a:rPr lang="en-US" sz="2400" smtClean="0"/>
              <a:t>and all those who have a vested interest </a:t>
            </a:r>
          </a:p>
          <a:p>
            <a:pPr algn="ctr">
              <a:buFontTx/>
              <a:buNone/>
            </a:pPr>
            <a:r>
              <a:rPr lang="en-US" sz="2400" smtClean="0"/>
              <a:t>in the company’s future.</a:t>
            </a:r>
            <a:endParaRPr lang="en-US" sz="2000" smtClean="0"/>
          </a:p>
          <a:p>
            <a:pPr lvl="1"/>
            <a:endParaRPr lang="en-US" sz="2000" smtClean="0"/>
          </a:p>
          <a:p>
            <a:endParaRPr lang="en-US" sz="24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43434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However,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implementing such controls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should not consume the resources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of the organization.</a:t>
            </a:r>
            <a:endParaRPr lang="en-US" sz="2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Separation of Duties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4582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/>
              <a:t>SOD Concepts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0772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300" dirty="0" smtClean="0"/>
              <a:t>Separation of duties concepts</a:t>
            </a:r>
          </a:p>
          <a:p>
            <a:pPr lvl="1">
              <a:defRPr/>
            </a:pPr>
            <a:r>
              <a:rPr lang="en-US" sz="2000" dirty="0" smtClean="0"/>
              <a:t>No single person has sole control over the lifespan of a transaction. One person should not be able to initiate, record, authorize and reconcile a transaction. </a:t>
            </a:r>
          </a:p>
          <a:p>
            <a:pPr lvl="2">
              <a:defRPr/>
            </a:pPr>
            <a:endParaRPr lang="en-US" sz="1600" dirty="0" smtClean="0"/>
          </a:p>
          <a:p>
            <a:pPr lvl="1">
              <a:defRPr/>
            </a:pPr>
            <a:r>
              <a:rPr lang="en-US" sz="2000" dirty="0" smtClean="0"/>
              <a:t>Assures that mistakes, intentional or unintentional, cannot be made without being discovered by another person. 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kern="12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0772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300" dirty="0" smtClean="0"/>
              <a:t>Best Practices</a:t>
            </a:r>
          </a:p>
          <a:p>
            <a:pPr lvl="1">
              <a:defRPr/>
            </a:pPr>
            <a:r>
              <a:rPr lang="en-US" sz="2000" dirty="0" smtClean="0"/>
              <a:t>The level of risk associated with a transaction should come into play when determining the best method for separating duties. </a:t>
            </a:r>
          </a:p>
          <a:p>
            <a:pPr lvl="1">
              <a:defRPr/>
            </a:pPr>
            <a:r>
              <a:rPr lang="en-US" sz="2000" dirty="0" smtClean="0"/>
              <a:t>Duties may be separated by department or by individuals within a department. </a:t>
            </a:r>
          </a:p>
          <a:p>
            <a:pPr lvl="1">
              <a:defRPr/>
            </a:pPr>
            <a:r>
              <a:rPr lang="en-US" sz="2000" dirty="0" smtClean="0"/>
              <a:t>Separation of duties should be clearly defined, assigned and documented. </a:t>
            </a:r>
          </a:p>
          <a:p>
            <a:pPr lvl="1">
              <a:defRPr/>
            </a:pPr>
            <a:r>
              <a:rPr lang="en-US" sz="2000" dirty="0" smtClean="0"/>
              <a:t>Separation of duties should be able to be demonstrated to an outside party. </a:t>
            </a:r>
          </a:p>
          <a:p>
            <a:pPr lvl="1">
              <a:defRPr/>
            </a:pPr>
            <a:r>
              <a:rPr lang="en-US" sz="2000" dirty="0" smtClean="0"/>
              <a:t>Increase the review and oversight function when it is difficult to sufficiently separate duties (compensating controls).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kern="1200" dirty="0" smtClean="0"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0"/>
            <a:ext cx="8458200" cy="71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SOD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4582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/>
              <a:t>Meeting Audit Requirements</a:t>
            </a:r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 smtClean="0"/>
              <a:t>What conflicts should be configured?</a:t>
            </a:r>
          </a:p>
          <a:p>
            <a:pPr lvl="1">
              <a:defRPr/>
            </a:pPr>
            <a:r>
              <a:rPr lang="en-US" sz="2000" dirty="0" smtClean="0"/>
              <a:t>Purchase to Pay</a:t>
            </a:r>
          </a:p>
          <a:p>
            <a:pPr lvl="1">
              <a:defRPr/>
            </a:pPr>
            <a:r>
              <a:rPr lang="en-US" sz="2000" dirty="0" smtClean="0"/>
              <a:t>Order to Cash</a:t>
            </a:r>
          </a:p>
          <a:p>
            <a:pPr lvl="1">
              <a:defRPr/>
            </a:pPr>
            <a:r>
              <a:rPr lang="en-US" sz="2000" dirty="0" smtClean="0"/>
              <a:t>Personnel/Labor to Payroll</a:t>
            </a:r>
          </a:p>
          <a:p>
            <a:pPr lvl="1">
              <a:defRPr/>
            </a:pPr>
            <a:r>
              <a:rPr lang="en-US" sz="2000" dirty="0" smtClean="0"/>
              <a:t>Administer security and maintain application data</a:t>
            </a:r>
          </a:p>
          <a:p>
            <a:pPr>
              <a:defRPr/>
            </a:pPr>
            <a:r>
              <a:rPr lang="en-US" sz="2400" dirty="0" smtClean="0"/>
              <a:t>How do you define a conflict?</a:t>
            </a:r>
          </a:p>
          <a:p>
            <a:pPr lvl="1">
              <a:defRPr/>
            </a:pPr>
            <a:r>
              <a:rPr lang="en-US" sz="2000" dirty="0" smtClean="0"/>
              <a:t>A function may be multiple XA Tasks </a:t>
            </a:r>
          </a:p>
          <a:p>
            <a:pPr lvl="2">
              <a:defRPr/>
            </a:pPr>
            <a:r>
              <a:rPr lang="en-US" sz="1600" dirty="0" smtClean="0"/>
              <a:t>Create Purchase Orders</a:t>
            </a:r>
          </a:p>
          <a:p>
            <a:pPr lvl="3">
              <a:buFontTx/>
              <a:buNone/>
              <a:defRPr/>
            </a:pPr>
            <a:r>
              <a:rPr lang="en-US" sz="1200" dirty="0" smtClean="0"/>
              <a:t>POR COPY		Procurement PO Copy</a:t>
            </a:r>
          </a:p>
          <a:p>
            <a:pPr lvl="3">
              <a:buFontTx/>
              <a:buNone/>
              <a:defRPr/>
            </a:pPr>
            <a:r>
              <a:rPr lang="en-US" sz="1200" dirty="0" smtClean="0"/>
              <a:t>POR CREATE		Procurement PO Create</a:t>
            </a:r>
          </a:p>
          <a:p>
            <a:pPr lvl="3">
              <a:buFontTx/>
              <a:buNone/>
              <a:defRPr/>
            </a:pPr>
            <a:r>
              <a:rPr lang="en-US" sz="1200" dirty="0" smtClean="0"/>
              <a:t>AM6M1001 		Purchasing Enter/Edit Pos</a:t>
            </a:r>
          </a:p>
          <a:p>
            <a:pPr lvl="3">
              <a:buFontTx/>
              <a:buNone/>
              <a:defRPr/>
            </a:pPr>
            <a:r>
              <a:rPr lang="en-US" sz="1200" dirty="0" smtClean="0"/>
              <a:t>AM6M1013 		Purchasing Create POs from Offline files</a:t>
            </a:r>
          </a:p>
          <a:p>
            <a:pPr lvl="1">
              <a:defRPr/>
            </a:pPr>
            <a:r>
              <a:rPr lang="en-US" sz="2000" dirty="0" smtClean="0"/>
              <a:t>Any PO Create task can conflict with any AP Invoicing task</a:t>
            </a:r>
          </a:p>
          <a:p>
            <a:pPr lvl="2">
              <a:defRPr/>
            </a:pPr>
            <a:r>
              <a:rPr lang="en-US" sz="1600" dirty="0" smtClean="0"/>
              <a:t>thousands of conflict variations</a:t>
            </a:r>
          </a:p>
          <a:p>
            <a:pPr>
              <a:defRPr/>
            </a:pPr>
            <a:r>
              <a:rPr lang="en-US" sz="2400" dirty="0" smtClean="0"/>
              <a:t>Doing this manually would consume your IT resources for an extended period (for every audit)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5690</TotalTime>
  <Words>1510</Words>
  <Application>Microsoft Office PowerPoint</Application>
  <PresentationFormat>On-screen Show (4:3)</PresentationFormat>
  <Paragraphs>372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Times New Roman</vt:lpstr>
      <vt:lpstr>Bernard MT Condensed</vt:lpstr>
      <vt:lpstr>Calibri</vt:lpstr>
      <vt:lpstr>1_Default Design</vt:lpstr>
      <vt:lpstr> Enhanced Security Management, Separation of Duties and Audit Support for XA</vt:lpstr>
      <vt:lpstr>Agenda</vt:lpstr>
      <vt:lpstr>Meeting Audit Requirements</vt:lpstr>
      <vt:lpstr>Meeting Audit Requirements</vt:lpstr>
      <vt:lpstr>Meeting Audit Requirements</vt:lpstr>
      <vt:lpstr>Separation of Duties</vt:lpstr>
      <vt:lpstr>SOD Concepts</vt:lpstr>
      <vt:lpstr>Slide 8</vt:lpstr>
      <vt:lpstr>Meeting Audit Requirements</vt:lpstr>
      <vt:lpstr>SOD Violations Management with Enhanced Security</vt:lpstr>
      <vt:lpstr>ES Security Audit Tools</vt:lpstr>
      <vt:lpstr>Configure SOD Rules</vt:lpstr>
      <vt:lpstr>ES Security Audit Tools</vt:lpstr>
      <vt:lpstr>ES Security Audit Tools</vt:lpstr>
      <vt:lpstr>ES Security Audit Tools</vt:lpstr>
      <vt:lpstr>ES Security Audit Tools</vt:lpstr>
      <vt:lpstr>User Access Review</vt:lpstr>
      <vt:lpstr>Access Review Concepts</vt:lpstr>
      <vt:lpstr>Access Review Concepts</vt:lpstr>
      <vt:lpstr>Meeting Audit Requirements</vt:lpstr>
      <vt:lpstr>User Access Review with Enhanced Security</vt:lpstr>
      <vt:lpstr>ES User Access Review</vt:lpstr>
      <vt:lpstr>ES User Access Review</vt:lpstr>
      <vt:lpstr>ES User Access Review</vt:lpstr>
      <vt:lpstr>ES User Access Review</vt:lpstr>
      <vt:lpstr>Security Management with Enhanced Security</vt:lpstr>
      <vt:lpstr>ES Monitor Security Changes</vt:lpstr>
      <vt:lpstr>Detailed Transaction History</vt:lpstr>
      <vt:lpstr>Visibility to XA Security</vt:lpstr>
      <vt:lpstr>Security Management</vt:lpstr>
      <vt:lpstr>Visibility to XA Security</vt:lpstr>
      <vt:lpstr>What do users actually use?</vt:lpstr>
      <vt:lpstr>Security Management</vt:lpstr>
      <vt:lpstr>Security Management</vt:lpstr>
      <vt:lpstr>Security Management</vt:lpstr>
      <vt:lpstr>Role-Based Security Management with Enhanced Security</vt:lpstr>
      <vt:lpstr>Security Management</vt:lpstr>
      <vt:lpstr>Security Management</vt:lpstr>
      <vt:lpstr>Security Management</vt:lpstr>
      <vt:lpstr>Security Management</vt:lpstr>
      <vt:lpstr>Security Management</vt:lpstr>
      <vt:lpstr>Slide 42</vt:lpstr>
    </vt:vector>
  </TitlesOfParts>
  <Company>CISTECH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KICKOFF MEETING</dc:title>
  <dc:creator>furra</dc:creator>
  <cp:lastModifiedBy>Brock Miller</cp:lastModifiedBy>
  <cp:revision>747</cp:revision>
  <dcterms:created xsi:type="dcterms:W3CDTF">2005-01-15T15:25:01Z</dcterms:created>
  <dcterms:modified xsi:type="dcterms:W3CDTF">2011-04-05T17:29:00Z</dcterms:modified>
</cp:coreProperties>
</file>