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86"/>
  </p:notesMasterIdLst>
  <p:handoutMasterIdLst>
    <p:handoutMasterId r:id="rId87"/>
  </p:handoutMasterIdLst>
  <p:sldIdLst>
    <p:sldId id="552" r:id="rId2"/>
    <p:sldId id="491" r:id="rId3"/>
    <p:sldId id="619" r:id="rId4"/>
    <p:sldId id="492" r:id="rId5"/>
    <p:sldId id="601" r:id="rId6"/>
    <p:sldId id="588" r:id="rId7"/>
    <p:sldId id="589" r:id="rId8"/>
    <p:sldId id="606" r:id="rId9"/>
    <p:sldId id="603" r:id="rId10"/>
    <p:sldId id="604" r:id="rId11"/>
    <p:sldId id="605" r:id="rId12"/>
    <p:sldId id="607" r:id="rId13"/>
    <p:sldId id="608" r:id="rId14"/>
    <p:sldId id="590" r:id="rId15"/>
    <p:sldId id="591" r:id="rId16"/>
    <p:sldId id="609" r:id="rId17"/>
    <p:sldId id="610" r:id="rId18"/>
    <p:sldId id="592" r:id="rId19"/>
    <p:sldId id="593" r:id="rId20"/>
    <p:sldId id="594" r:id="rId21"/>
    <p:sldId id="595" r:id="rId22"/>
    <p:sldId id="596" r:id="rId23"/>
    <p:sldId id="597" r:id="rId24"/>
    <p:sldId id="598" r:id="rId25"/>
    <p:sldId id="600" r:id="rId26"/>
    <p:sldId id="599" r:id="rId27"/>
    <p:sldId id="602" r:id="rId28"/>
    <p:sldId id="611" r:id="rId29"/>
    <p:sldId id="502" r:id="rId30"/>
    <p:sldId id="503" r:id="rId31"/>
    <p:sldId id="504" r:id="rId32"/>
    <p:sldId id="505" r:id="rId33"/>
    <p:sldId id="506" r:id="rId34"/>
    <p:sldId id="507" r:id="rId35"/>
    <p:sldId id="582" r:id="rId36"/>
    <p:sldId id="583" r:id="rId37"/>
    <p:sldId id="584" r:id="rId38"/>
    <p:sldId id="586" r:id="rId39"/>
    <p:sldId id="618" r:id="rId40"/>
    <p:sldId id="587" r:id="rId41"/>
    <p:sldId id="509" r:id="rId42"/>
    <p:sldId id="510" r:id="rId43"/>
    <p:sldId id="511" r:id="rId44"/>
    <p:sldId id="512" r:id="rId45"/>
    <p:sldId id="513" r:id="rId46"/>
    <p:sldId id="515" r:id="rId47"/>
    <p:sldId id="517" r:id="rId48"/>
    <p:sldId id="518" r:id="rId49"/>
    <p:sldId id="519" r:id="rId50"/>
    <p:sldId id="520" r:id="rId51"/>
    <p:sldId id="521" r:id="rId52"/>
    <p:sldId id="522" r:id="rId53"/>
    <p:sldId id="523" r:id="rId54"/>
    <p:sldId id="525" r:id="rId55"/>
    <p:sldId id="526" r:id="rId56"/>
    <p:sldId id="527" r:id="rId57"/>
    <p:sldId id="528" r:id="rId58"/>
    <p:sldId id="529" r:id="rId59"/>
    <p:sldId id="530" r:id="rId60"/>
    <p:sldId id="531" r:id="rId61"/>
    <p:sldId id="532" r:id="rId62"/>
    <p:sldId id="533" r:id="rId63"/>
    <p:sldId id="534" r:id="rId64"/>
    <p:sldId id="535" r:id="rId65"/>
    <p:sldId id="536" r:id="rId66"/>
    <p:sldId id="537" r:id="rId67"/>
    <p:sldId id="538" r:id="rId68"/>
    <p:sldId id="539" r:id="rId69"/>
    <p:sldId id="620" r:id="rId70"/>
    <p:sldId id="612" r:id="rId71"/>
    <p:sldId id="613" r:id="rId72"/>
    <p:sldId id="614" r:id="rId73"/>
    <p:sldId id="615" r:id="rId74"/>
    <p:sldId id="616" r:id="rId75"/>
    <p:sldId id="540" r:id="rId76"/>
    <p:sldId id="541" r:id="rId77"/>
    <p:sldId id="542" r:id="rId78"/>
    <p:sldId id="543" r:id="rId79"/>
    <p:sldId id="544" r:id="rId80"/>
    <p:sldId id="412" r:id="rId81"/>
    <p:sldId id="337" r:id="rId82"/>
    <p:sldId id="617" r:id="rId83"/>
    <p:sldId id="445" r:id="rId84"/>
    <p:sldId id="553" r:id="rId85"/>
  </p:sldIdLst>
  <p:sldSz cx="9144000" cy="6858000" type="screen4x3"/>
  <p:notesSz cx="6858000" cy="9296400"/>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7300"/>
    <a:srgbClr val="596341"/>
    <a:srgbClr val="3119AB"/>
    <a:srgbClr val="66FF33"/>
    <a:srgbClr val="C9D0B8"/>
    <a:srgbClr val="990000"/>
    <a:srgbClr val="FFFF66"/>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807" autoAdjust="0"/>
    <p:restoredTop sz="92362" autoAdjust="0"/>
  </p:normalViewPr>
  <p:slideViewPr>
    <p:cSldViewPr snapToGrid="0">
      <p:cViewPr>
        <p:scale>
          <a:sx n="70" d="100"/>
          <a:sy n="70" d="100"/>
        </p:scale>
        <p:origin x="-330" y="-72"/>
      </p:cViewPr>
      <p:guideLst>
        <p:guide orient="horz" pos="2208"/>
        <p:guide pos="120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9124"/>
    </p:cViewPr>
  </p:sorterViewPr>
  <p:notesViewPr>
    <p:cSldViewPr snapToGrid="0">
      <p:cViewPr varScale="1">
        <p:scale>
          <a:sx n="55" d="100"/>
          <a:sy n="55" d="100"/>
        </p:scale>
        <p:origin x="-1878" y="-90"/>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smtClean="0"/>
            </a:lvl1pPr>
          </a:lstStyle>
          <a:p>
            <a:pPr>
              <a:defRPr/>
            </a:pPr>
            <a:fld id="{FABF098D-85A2-43DF-AA4A-FAB1693E57B6}" type="datetimeFigureOut">
              <a:rPr lang="en-US"/>
              <a:pPr>
                <a:defRPr/>
              </a:pPr>
              <a:t>5/3/2011</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smtClean="0"/>
            </a:lvl1pPr>
          </a:lstStyle>
          <a:p>
            <a:pPr>
              <a:defRPr/>
            </a:pPr>
            <a:fld id="{8F3DBB4D-2A94-4B86-8247-F69E955DAF81}"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effectLst>
                  <a:outerShdw blurRad="38100" dist="38100" dir="2700000" algn="tl">
                    <a:srgbClr val="C0C0C0"/>
                  </a:outerShdw>
                </a:effectLst>
                <a:latin typeface="Times New Roman" pitchFamily="18" charset="0"/>
              </a:defRPr>
            </a:lvl1pPr>
          </a:lstStyle>
          <a:p>
            <a:pPr>
              <a:defRPr/>
            </a:pPr>
            <a:endParaRPr lang="en-US"/>
          </a:p>
        </p:txBody>
      </p:sp>
      <p:sp>
        <p:nvSpPr>
          <p:cNvPr id="12291" name="Rectangle 3"/>
          <p:cNvSpPr>
            <a:spLocks noGrp="1" noChangeArrowheads="1"/>
          </p:cNvSpPr>
          <p:nvPr>
            <p:ph type="dt" idx="1"/>
          </p:nvPr>
        </p:nvSpPr>
        <p:spPr bwMode="auto">
          <a:xfrm>
            <a:off x="388620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effectLst>
                  <a:outerShdw blurRad="38100" dist="38100" dir="2700000" algn="tl">
                    <a:srgbClr val="C0C0C0"/>
                  </a:outerShdw>
                </a:effectLst>
                <a:latin typeface="Times New Roman" pitchFamily="18" charset="0"/>
              </a:defRPr>
            </a:lvl1pPr>
          </a:lstStyle>
          <a:p>
            <a:pPr>
              <a:defRPr/>
            </a:pPr>
            <a:endParaRPr lang="en-US"/>
          </a:p>
        </p:txBody>
      </p:sp>
      <p:sp>
        <p:nvSpPr>
          <p:cNvPr id="171012"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914400"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effectLst>
                  <a:outerShdw blurRad="38100" dist="38100" dir="2700000" algn="tl">
                    <a:srgbClr val="C0C0C0"/>
                  </a:outerShdw>
                </a:effectLst>
                <a:latin typeface="Times New Roman" pitchFamily="18" charset="0"/>
              </a:defRPr>
            </a:lvl1pPr>
          </a:lstStyle>
          <a:p>
            <a:pPr>
              <a:defRPr/>
            </a:pPr>
            <a:endParaRPr lang="en-US"/>
          </a:p>
        </p:txBody>
      </p:sp>
      <p:sp>
        <p:nvSpPr>
          <p:cNvPr id="12295" name="Rectangle 7"/>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effectLst>
                  <a:outerShdw blurRad="38100" dist="38100" dir="2700000" algn="tl">
                    <a:srgbClr val="C0C0C0"/>
                  </a:outerShdw>
                </a:effectLst>
                <a:latin typeface="Times New Roman" pitchFamily="18" charset="0"/>
              </a:defRPr>
            </a:lvl1pPr>
          </a:lstStyle>
          <a:p>
            <a:pPr>
              <a:defRPr/>
            </a:pPr>
            <a:fld id="{E30A2432-0768-4D34-BBEC-031BBADBE244}"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30A2432-0768-4D34-BBEC-031BBADBE244}"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8" charset="0"/>
                <a:ea typeface="+mn-ea"/>
                <a:cs typeface="+mn-cs"/>
              </a:rPr>
              <a:t>When IFM is installed, users can create and maintain customers in CSM and vendors in PM. Changes to customer and vendor information made in CSM and PM are automatically reflected in the Entity object and vice-versa.</a:t>
            </a:r>
          </a:p>
          <a:p>
            <a:r>
              <a:rPr lang="en-US" sz="1200" kern="1200" dirty="0" smtClean="0">
                <a:solidFill>
                  <a:schemeClr val="tx1"/>
                </a:solidFill>
                <a:latin typeface="Times New Roman" pitchFamily="18" charset="0"/>
                <a:ea typeface="+mn-ea"/>
                <a:cs typeface="+mn-cs"/>
              </a:rPr>
              <a:t>When you create customers and vendors, you now have more flexibility in assigning numbers. In CSM, customer IDs are no longer required to be based on the entity ID and ledger suffix. In PM, assignee vendor IDs need not match the entity ID. In both cases an application-wide option allows you to choose whether to enforce the rule or not.</a:t>
            </a:r>
            <a:endParaRPr lang="en-US" dirty="0"/>
          </a:p>
        </p:txBody>
      </p:sp>
      <p:sp>
        <p:nvSpPr>
          <p:cNvPr id="4" name="Slide Number Placeholder 3"/>
          <p:cNvSpPr>
            <a:spLocks noGrp="1"/>
          </p:cNvSpPr>
          <p:nvPr>
            <p:ph type="sldNum" sz="quarter" idx="10"/>
          </p:nvPr>
        </p:nvSpPr>
        <p:spPr/>
        <p:txBody>
          <a:bodyPr/>
          <a:lstStyle/>
          <a:p>
            <a:pPr>
              <a:defRPr/>
            </a:pPr>
            <a:fld id="{E30A2432-0768-4D34-BBEC-031BBADBE244}" type="slidenum">
              <a:rPr lang="en-US" smtClean="0"/>
              <a:pPr>
                <a:defRPr/>
              </a:pPr>
              <a:t>35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In the above list, two objects have been renamed. Entity Data has been renamed Entity Revision, and Personal Account Data has been renamed Personal Account Revision. In both cases, the attributes from the current Revision (or Data) records has been merged into the main object to make the application easier, more intuitive, and more productive for the end-user.</a:t>
            </a:r>
          </a:p>
          <a:p>
            <a:endParaRPr lang="en-US" dirty="0"/>
          </a:p>
        </p:txBody>
      </p:sp>
      <p:sp>
        <p:nvSpPr>
          <p:cNvPr id="4" name="Slide Number Placeholder 3"/>
          <p:cNvSpPr>
            <a:spLocks noGrp="1"/>
          </p:cNvSpPr>
          <p:nvPr>
            <p:ph type="sldNum" sz="quarter" idx="10"/>
          </p:nvPr>
        </p:nvSpPr>
        <p:spPr/>
        <p:txBody>
          <a:bodyPr/>
          <a:lstStyle/>
          <a:p>
            <a:pPr>
              <a:defRPr/>
            </a:pPr>
            <a:fld id="{E30A2432-0768-4D34-BBEC-031BBADBE244}" type="slidenum">
              <a:rPr lang="en-US" smtClean="0"/>
              <a:pPr>
                <a:defRPr/>
              </a:pPr>
              <a:t>36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r>
              <a:rPr lang="en-US" dirty="0" smtClean="0"/>
              <a:t>Compound Cards</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8904A12-F1C2-44D6-BD9C-9468EDB69C0E}" type="datetimeFigureOut">
              <a:rPr lang="en-US" smtClean="0"/>
              <a:pPr/>
              <a:t>5/3/2011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E1EF3E0-3D09-4B11-8AF1-44781B481DB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8904A12-F1C2-44D6-BD9C-9468EDB69C0E}" type="datetimeFigureOut">
              <a:rPr lang="en-US" smtClean="0"/>
              <a:pPr/>
              <a:t>5/3/2011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E1EF3E0-3D09-4B11-8AF1-44781B481DB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8904A12-F1C2-44D6-BD9C-9468EDB69C0E}" type="datetimeFigureOut">
              <a:rPr lang="en-US" smtClean="0"/>
              <a:pPr/>
              <a:t>5/3/2011</a:t>
            </a:fld>
            <a:endParaRPr lang="en-US"/>
          </a:p>
        </p:txBody>
      </p:sp>
      <p:sp>
        <p:nvSpPr>
          <p:cNvPr id="6" name="Slide Number Placeholder 5"/>
          <p:cNvSpPr>
            <a:spLocks noGrp="1"/>
          </p:cNvSpPr>
          <p:nvPr>
            <p:ph type="sldNum" sz="quarter" idx="12"/>
          </p:nvPr>
        </p:nvSpPr>
        <p:spPr>
          <a:xfrm>
            <a:off x="8093122" y="6356350"/>
            <a:ext cx="593678" cy="365125"/>
          </a:xfrm>
          <a:prstGeom prst="rect">
            <a:avLst/>
          </a:prstGeom>
        </p:spPr>
        <p:txBody>
          <a:bodyPr/>
          <a:lstStyle/>
          <a:p>
            <a:fld id="{DE1EF3E0-3D09-4B11-8AF1-44781B481DB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7902053" y="6301807"/>
            <a:ext cx="989463" cy="556193"/>
          </a:xfrm>
          <a:prstGeom prst="rect">
            <a:avLst/>
          </a:prstGeom>
        </p:spPr>
        <p:txBody>
          <a:bodyPr/>
          <a:lstStyle/>
          <a:p>
            <a:fld id="{DE1EF3E0-3D09-4B11-8AF1-44781B481DB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8143" y="1600200"/>
            <a:ext cx="4038600" cy="42819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2546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8065826" y="6356350"/>
            <a:ext cx="620973" cy="365125"/>
          </a:xfrm>
          <a:prstGeom prst="rect">
            <a:avLst/>
          </a:prstGeom>
        </p:spPr>
        <p:txBody>
          <a:bodyPr/>
          <a:lstStyle/>
          <a:p>
            <a:fld id="{DE1EF3E0-3D09-4B11-8AF1-44781B481DB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936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8001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8065826" y="6356350"/>
            <a:ext cx="620973" cy="365125"/>
          </a:xfrm>
          <a:prstGeom prst="rect">
            <a:avLst/>
          </a:prstGeom>
        </p:spPr>
        <p:txBody>
          <a:bodyPr/>
          <a:lstStyle/>
          <a:p>
            <a:fld id="{DE1EF3E0-3D09-4B11-8AF1-44781B481DB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8215952" y="6356350"/>
            <a:ext cx="470848" cy="365125"/>
          </a:xfrm>
          <a:prstGeom prst="rect">
            <a:avLst/>
          </a:prstGeom>
        </p:spPr>
        <p:txBody>
          <a:bodyPr/>
          <a:lstStyle/>
          <a:p>
            <a:fld id="{DE1EF3E0-3D09-4B11-8AF1-44781B481DB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284190" y="6356350"/>
            <a:ext cx="402609" cy="365125"/>
          </a:xfrm>
          <a:prstGeom prst="rect">
            <a:avLst/>
          </a:prstGeom>
        </p:spPr>
        <p:txBody>
          <a:bodyPr/>
          <a:lstStyle/>
          <a:p>
            <a:fld id="{DE1EF3E0-3D09-4B11-8AF1-44781B481DB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6227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4743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8038530" y="6356350"/>
            <a:ext cx="648269" cy="365125"/>
          </a:xfrm>
          <a:prstGeom prst="rect">
            <a:avLst/>
          </a:prstGeom>
        </p:spPr>
        <p:txBody>
          <a:bodyPr/>
          <a:lstStyle/>
          <a:p>
            <a:fld id="{DE1EF3E0-3D09-4B11-8AF1-44781B481DB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8904A12-F1C2-44D6-BD9C-9468EDB69C0E}" type="datetimeFigureOut">
              <a:rPr lang="en-US" smtClean="0"/>
              <a:pPr/>
              <a:t>5/3/2011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E1EF3E0-3D09-4B11-8AF1-44781B481DB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Striped Right Arrow 12"/>
          <p:cNvSpPr/>
          <p:nvPr userDrawn="1"/>
        </p:nvSpPr>
        <p:spPr>
          <a:xfrm>
            <a:off x="2047165" y="6121029"/>
            <a:ext cx="4244454" cy="736971"/>
          </a:xfrm>
          <a:prstGeom prst="stripedRightArrow">
            <a:avLst/>
          </a:prstGeom>
          <a:noFill/>
          <a:ln>
            <a:noFill/>
          </a:ln>
          <a:scene3d>
            <a:camera prst="orthographicFront"/>
            <a:lightRig rig="threePt" dir="t">
              <a:rot lat="0" lon="0" rev="600000"/>
            </a:lightRig>
          </a:scene3d>
          <a:sp3d extrusionH="19050" contourW="76200">
            <a:bevelT h="38100" prst="softRound"/>
            <a:bevelB w="95250" h="6350"/>
            <a:extrusionClr>
              <a:srgbClr val="00800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ln>
                  <a:solidFill>
                    <a:schemeClr val="accent1"/>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rPr>
              <a:t>Moving Forward With XA</a:t>
            </a:r>
            <a:endParaRPr lang="en-US" b="1" i="1" dirty="0">
              <a:ln>
                <a:solidFill>
                  <a:schemeClr val="accent1"/>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ndParaRPr>
          </a:p>
        </p:txBody>
      </p:sp>
      <p:sp>
        <p:nvSpPr>
          <p:cNvPr id="2" name="Title Placeholder 1"/>
          <p:cNvSpPr>
            <a:spLocks noGrp="1"/>
          </p:cNvSpPr>
          <p:nvPr>
            <p:ph type="title"/>
          </p:nvPr>
        </p:nvSpPr>
        <p:spPr>
          <a:xfrm>
            <a:off x="0" y="0"/>
            <a:ext cx="73152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066800"/>
            <a:ext cx="8229600" cy="369626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9" name="Straight Connector 8"/>
          <p:cNvCxnSpPr/>
          <p:nvPr/>
        </p:nvCxnSpPr>
        <p:spPr>
          <a:xfrm>
            <a:off x="0" y="914400"/>
            <a:ext cx="9144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0" y="5943600"/>
            <a:ext cx="9144000" cy="7620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2" descr="C:\Documents and Settings\simunekj\Desktop\Cistech\CISTECH 2009 Logo small jpeg.jpg"/>
          <p:cNvPicPr>
            <a:picLocks noChangeAspect="1" noChangeArrowheads="1"/>
          </p:cNvPicPr>
          <p:nvPr/>
        </p:nvPicPr>
        <p:blipFill>
          <a:blip r:embed="rId14" cstate="print"/>
          <a:srcRect/>
          <a:stretch>
            <a:fillRect/>
          </a:stretch>
        </p:blipFill>
        <p:spPr bwMode="auto">
          <a:xfrm>
            <a:off x="7373815" y="181708"/>
            <a:ext cx="1676401" cy="588322"/>
          </a:xfrm>
          <a:prstGeom prst="rect">
            <a:avLst/>
          </a:prstGeom>
          <a:noFill/>
        </p:spPr>
      </p:pic>
      <p:graphicFrame>
        <p:nvGraphicFramePr>
          <p:cNvPr id="1026" name="Object 2"/>
          <p:cNvGraphicFramePr>
            <a:graphicFrameLocks noChangeAspect="1"/>
          </p:cNvGraphicFramePr>
          <p:nvPr/>
        </p:nvGraphicFramePr>
        <p:xfrm>
          <a:off x="6392139" y="6067425"/>
          <a:ext cx="1427162" cy="790575"/>
        </p:xfrm>
        <a:graphic>
          <a:graphicData uri="http://schemas.openxmlformats.org/presentationml/2006/ole">
            <p:oleObj spid="_x0000_s224258" name="Bitmap Image" r:id="rId15" imgW="6571429" imgH="3638095" progId="PBrush">
              <p:embed/>
            </p:oleObj>
          </a:graphicData>
        </a:graphic>
      </p:graphicFrame>
      <p:grpSp>
        <p:nvGrpSpPr>
          <p:cNvPr id="5" name="Group 17"/>
          <p:cNvGrpSpPr/>
          <p:nvPr/>
        </p:nvGrpSpPr>
        <p:grpSpPr>
          <a:xfrm>
            <a:off x="510129" y="6060830"/>
            <a:ext cx="1295400" cy="797170"/>
            <a:chOff x="1066800" y="6060830"/>
            <a:chExt cx="1295400" cy="797170"/>
          </a:xfrm>
        </p:grpSpPr>
        <p:pic>
          <p:nvPicPr>
            <p:cNvPr id="10" name="Picture 9"/>
            <p:cNvPicPr/>
            <p:nvPr userDrawn="1"/>
          </p:nvPicPr>
          <p:blipFill>
            <a:blip r:embed="rId16" cstate="print"/>
            <a:srcRect/>
            <a:stretch>
              <a:fillRect/>
            </a:stretch>
          </p:blipFill>
          <p:spPr bwMode="auto">
            <a:xfrm>
              <a:off x="1066800" y="6060830"/>
              <a:ext cx="1295400" cy="797169"/>
            </a:xfrm>
            <a:prstGeom prst="rect">
              <a:avLst/>
            </a:prstGeom>
            <a:noFill/>
            <a:ln w="9525">
              <a:noFill/>
              <a:miter lim="800000"/>
              <a:headEnd/>
              <a:tailEnd/>
            </a:ln>
          </p:spPr>
        </p:pic>
        <p:sp>
          <p:nvSpPr>
            <p:cNvPr id="15" name="Rounded Rectangle 14"/>
            <p:cNvSpPr/>
            <p:nvPr userDrawn="1"/>
          </p:nvSpPr>
          <p:spPr>
            <a:xfrm>
              <a:off x="1066800" y="6096000"/>
              <a:ext cx="1295400" cy="762000"/>
            </a:xfrm>
            <a:prstGeom prst="roundRect">
              <a:avLst/>
            </a:prstGeom>
            <a:noFill/>
            <a:ln w="444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userDrawn="1"/>
          </p:nvCxnSpPr>
          <p:spPr>
            <a:xfrm flipV="1">
              <a:off x="1066800" y="6096000"/>
              <a:ext cx="1295400" cy="762000"/>
            </a:xfrm>
            <a:prstGeom prst="line">
              <a:avLst/>
            </a:prstGeom>
            <a:ln w="44450">
              <a:solidFill>
                <a:srgbClr val="FFFF00"/>
              </a:solidFill>
            </a:ln>
          </p:spPr>
          <p:style>
            <a:lnRef idx="1">
              <a:schemeClr val="accent1"/>
            </a:lnRef>
            <a:fillRef idx="0">
              <a:schemeClr val="accent1"/>
            </a:fillRef>
            <a:effectRef idx="0">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hdr="0" ftr="0" dt="0"/>
  <p:txStyles>
    <p:titleStyle>
      <a:lvl1pPr algn="ctr" defTabSz="9144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39.png"/></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5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39.png"/></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39.png"/></Relationships>
</file>

<file path=ppt/slides/_rels/slide5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p:cNvSpPr>
            <a:spLocks noGrp="1" noChangeArrowheads="1"/>
          </p:cNvSpPr>
          <p:nvPr>
            <p:ph type="title"/>
          </p:nvPr>
        </p:nvSpPr>
        <p:spPr/>
        <p:txBody>
          <a:bodyPr/>
          <a:lstStyle/>
          <a:p>
            <a:pPr eaLnBrk="1" hangingPunct="1"/>
            <a:r>
              <a:rPr lang="en-US" dirty="0" smtClean="0"/>
              <a:t>Enhancement Summary</a:t>
            </a:r>
          </a:p>
        </p:txBody>
      </p:sp>
      <p:sp>
        <p:nvSpPr>
          <p:cNvPr id="8" name="Content Placeholder 7"/>
          <p:cNvSpPr>
            <a:spLocks noGrp="1"/>
          </p:cNvSpPr>
          <p:nvPr>
            <p:ph idx="4294967295"/>
          </p:nvPr>
        </p:nvSpPr>
        <p:spPr>
          <a:xfrm>
            <a:off x="1460311" y="2852382"/>
            <a:ext cx="5704764" cy="2229038"/>
          </a:xfrm>
        </p:spPr>
        <p:txBody>
          <a:bodyPr>
            <a:normAutofit/>
          </a:bodyPr>
          <a:lstStyle/>
          <a:p>
            <a:pPr algn="ctr">
              <a:buNone/>
            </a:pPr>
            <a:r>
              <a:rPr lang="en-US" sz="4800" smtClean="0"/>
              <a:t>IFM Enhancements</a:t>
            </a:r>
            <a:endParaRPr lang="en-US" sz="4800" dirty="0" smtClean="0"/>
          </a:p>
          <a:p>
            <a:pPr algn="ctr">
              <a:buNone/>
            </a:pPr>
            <a:r>
              <a:rPr lang="en-US" sz="4800" b="1" dirty="0" smtClean="0"/>
              <a:t>R7.8 &amp; R9</a:t>
            </a:r>
            <a:endParaRPr lang="en-US" sz="4800" b="1" dirty="0"/>
          </a:p>
        </p:txBody>
      </p:sp>
      <p:sp>
        <p:nvSpPr>
          <p:cNvPr id="4" name="Striped Right Arrow 3"/>
          <p:cNvSpPr/>
          <p:nvPr/>
        </p:nvSpPr>
        <p:spPr>
          <a:xfrm>
            <a:off x="1232336" y="1069427"/>
            <a:ext cx="6634655" cy="1926021"/>
          </a:xfrm>
          <a:prstGeom prst="stripedRightArrow">
            <a:avLst/>
          </a:prstGeom>
          <a:solidFill>
            <a:schemeClr val="bg1">
              <a:lumMod val="85000"/>
            </a:schemeClr>
          </a:solidFill>
          <a:ln>
            <a:noFill/>
          </a:ln>
          <a:effectLst>
            <a:innerShdw blurRad="63500" dist="50800" dir="13500000">
              <a:srgbClr val="002060">
                <a:alpha val="50000"/>
              </a:srgbClr>
            </a:innerShdw>
          </a:effectLst>
          <a:scene3d>
            <a:camera prst="orthographicFront">
              <a:rot lat="0" lon="600000" rev="0"/>
            </a:camera>
            <a:lightRig rig="freezing" dir="t"/>
          </a:scene3d>
          <a:sp3d contourW="31750">
            <a:bevelT w="69850" h="38100" prst="softRound"/>
            <a:bevelB w="95250" h="6350"/>
            <a:extrusionClr>
              <a:schemeClr val="tx2">
                <a:lumMod val="75000"/>
              </a:schemeClr>
            </a:extrusionClr>
            <a:contourClr>
              <a:schemeClr val="tx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sp3d prstMaterial="flat"/>
          </a:bodyPr>
          <a:lstStyle/>
          <a:p>
            <a:pPr algn="ctr" eaLnBrk="0" hangingPunct="0">
              <a:defRPr/>
            </a:pPr>
            <a:r>
              <a:rPr lang="en-US" sz="4000" b="1" i="1" dirty="0">
                <a:ln w="0">
                  <a:noFill/>
                </a:ln>
                <a:solidFill>
                  <a:srgbClr val="17375D"/>
                </a:solidFill>
              </a:rPr>
              <a:t>Moving Forward with XA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E1EF3E0-3D09-4B11-8AF1-44781B481DB3}" type="slidenum">
              <a:rPr lang="en-US" smtClean="0"/>
              <a:pPr/>
              <a:t>10</a:t>
            </a:fld>
            <a:endParaRPr lang="en-US"/>
          </a:p>
        </p:txBody>
      </p:sp>
      <p:pic>
        <p:nvPicPr>
          <p:cNvPr id="329729" name="Picture 1"/>
          <p:cNvPicPr>
            <a:picLocks noChangeAspect="1" noChangeArrowheads="1"/>
          </p:cNvPicPr>
          <p:nvPr/>
        </p:nvPicPr>
        <p:blipFill>
          <a:blip r:embed="rId2" cstate="print"/>
          <a:srcRect/>
          <a:stretch>
            <a:fillRect/>
          </a:stretch>
        </p:blipFill>
        <p:spPr bwMode="auto">
          <a:xfrm>
            <a:off x="0" y="0"/>
            <a:ext cx="7952096" cy="5964072"/>
          </a:xfrm>
          <a:prstGeom prst="rect">
            <a:avLst/>
          </a:prstGeom>
          <a:noFill/>
        </p:spPr>
      </p:pic>
      <p:sp>
        <p:nvSpPr>
          <p:cNvPr id="329730" name="Rectangle 2"/>
          <p:cNvSpPr>
            <a:spLocks noChangeArrowheads="1"/>
          </p:cNvSpPr>
          <p:nvPr/>
        </p:nvSpPr>
        <p:spPr bwMode="auto">
          <a:xfrm>
            <a:off x="3641393" y="1632898"/>
            <a:ext cx="733425" cy="552450"/>
          </a:xfrm>
          <a:prstGeom prst="rect">
            <a:avLst/>
          </a:prstGeom>
          <a:noFill/>
          <a:ln w="28575">
            <a:solidFill>
              <a:srgbClr val="C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9731" name="Rectangle 3"/>
          <p:cNvSpPr>
            <a:spLocks noChangeArrowheads="1"/>
          </p:cNvSpPr>
          <p:nvPr/>
        </p:nvSpPr>
        <p:spPr bwMode="auto">
          <a:xfrm>
            <a:off x="6799287" y="762711"/>
            <a:ext cx="828675" cy="219075"/>
          </a:xfrm>
          <a:prstGeom prst="rect">
            <a:avLst/>
          </a:prstGeom>
          <a:noFill/>
          <a:ln w="28575">
            <a:solidFill>
              <a:srgbClr val="C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9732" name="Rectangle 4"/>
          <p:cNvSpPr>
            <a:spLocks noChangeArrowheads="1"/>
          </p:cNvSpPr>
          <p:nvPr/>
        </p:nvSpPr>
        <p:spPr bwMode="auto">
          <a:xfrm>
            <a:off x="4191568" y="4809840"/>
            <a:ext cx="704850" cy="238125"/>
          </a:xfrm>
          <a:prstGeom prst="rect">
            <a:avLst/>
          </a:prstGeom>
          <a:noFill/>
          <a:ln w="28575">
            <a:solidFill>
              <a:srgbClr val="C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9733" name="AutoShape 5"/>
          <p:cNvSpPr>
            <a:spLocks noChangeArrowheads="1"/>
          </p:cNvSpPr>
          <p:nvPr/>
        </p:nvSpPr>
        <p:spPr bwMode="auto">
          <a:xfrm>
            <a:off x="4440783" y="1632898"/>
            <a:ext cx="733425" cy="371475"/>
          </a:xfrm>
          <a:prstGeom prst="leftArrow">
            <a:avLst>
              <a:gd name="adj1" fmla="val 50000"/>
              <a:gd name="adj2" fmla="val 49359"/>
            </a:avLst>
          </a:prstGeom>
          <a:solidFill>
            <a:srgbClr val="000000"/>
          </a:solidFill>
          <a:ln w="38100">
            <a:solidFill>
              <a:srgbClr val="F2F2F2"/>
            </a:solid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329734" name="AutoShape 6"/>
          <p:cNvSpPr>
            <a:spLocks noChangeArrowheads="1"/>
          </p:cNvSpPr>
          <p:nvPr/>
        </p:nvSpPr>
        <p:spPr bwMode="auto">
          <a:xfrm>
            <a:off x="2321968" y="721768"/>
            <a:ext cx="962025" cy="219075"/>
          </a:xfrm>
          <a:prstGeom prst="roundRect">
            <a:avLst>
              <a:gd name="adj" fmla="val 16667"/>
            </a:avLst>
          </a:prstGeom>
          <a:noFill/>
          <a:ln w="28575">
            <a:solidFill>
              <a:srgbClr val="C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9735" name="Rectangle 7"/>
          <p:cNvSpPr>
            <a:spLocks noChangeArrowheads="1"/>
          </p:cNvSpPr>
          <p:nvPr/>
        </p:nvSpPr>
        <p:spPr bwMode="auto">
          <a:xfrm>
            <a:off x="0" y="-94566"/>
            <a:ext cx="3942298"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en-US" sz="1800" b="1" dirty="0" smtClean="0"/>
              <a:t>MAINTAIN TRANSACTION TYPES</a:t>
            </a:r>
            <a:endParaRPr lang="en-US" sz="1800" dirty="0" smtClean="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329736" name="Rectangle 8"/>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 name="TextBox 10"/>
          <p:cNvSpPr txBox="1"/>
          <p:nvPr/>
        </p:nvSpPr>
        <p:spPr>
          <a:xfrm>
            <a:off x="6701051" y="2361063"/>
            <a:ext cx="1419367" cy="461665"/>
          </a:xfrm>
          <a:prstGeom prst="rect">
            <a:avLst/>
          </a:prstGeom>
          <a:noFill/>
        </p:spPr>
        <p:txBody>
          <a:bodyPr wrap="square" rtlCol="0">
            <a:spAutoFit/>
          </a:bodyPr>
          <a:lstStyle/>
          <a:p>
            <a:r>
              <a:rPr lang="en-US" dirty="0" smtClean="0"/>
              <a:t>Level  I</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E1EF3E0-3D09-4B11-8AF1-44781B481DB3}" type="slidenum">
              <a:rPr lang="en-US" smtClean="0"/>
              <a:pPr/>
              <a:t>11</a:t>
            </a:fld>
            <a:endParaRPr lang="en-US"/>
          </a:p>
        </p:txBody>
      </p:sp>
      <p:sp>
        <p:nvSpPr>
          <p:cNvPr id="3" name="TextBox 2"/>
          <p:cNvSpPr txBox="1"/>
          <p:nvPr/>
        </p:nvSpPr>
        <p:spPr>
          <a:xfrm>
            <a:off x="6701051" y="2361063"/>
            <a:ext cx="1419367" cy="461665"/>
          </a:xfrm>
          <a:prstGeom prst="rect">
            <a:avLst/>
          </a:prstGeom>
          <a:noFill/>
        </p:spPr>
        <p:txBody>
          <a:bodyPr wrap="square" rtlCol="0">
            <a:spAutoFit/>
          </a:bodyPr>
          <a:lstStyle/>
          <a:p>
            <a:r>
              <a:rPr lang="en-US" dirty="0" smtClean="0"/>
              <a:t>Level  I</a:t>
            </a:r>
            <a:endParaRPr lang="en-US" dirty="0"/>
          </a:p>
        </p:txBody>
      </p:sp>
      <p:pic>
        <p:nvPicPr>
          <p:cNvPr id="330754" name="Picture 2"/>
          <p:cNvPicPr>
            <a:picLocks noChangeAspect="1" noChangeArrowheads="1"/>
          </p:cNvPicPr>
          <p:nvPr/>
        </p:nvPicPr>
        <p:blipFill>
          <a:blip r:embed="rId2" cstate="print"/>
          <a:srcRect/>
          <a:stretch>
            <a:fillRect/>
          </a:stretch>
        </p:blipFill>
        <p:spPr bwMode="auto">
          <a:xfrm>
            <a:off x="0" y="0"/>
            <a:ext cx="8006687" cy="6005015"/>
          </a:xfrm>
          <a:prstGeom prst="rect">
            <a:avLst/>
          </a:prstGeom>
          <a:noFill/>
          <a:ln w="9525">
            <a:noFill/>
            <a:miter lim="800000"/>
            <a:headEnd/>
            <a:tailEnd/>
          </a:ln>
        </p:spPr>
      </p:pic>
      <p:sp>
        <p:nvSpPr>
          <p:cNvPr id="330755" name="Rectangle 3"/>
          <p:cNvSpPr>
            <a:spLocks noChangeArrowheads="1"/>
          </p:cNvSpPr>
          <p:nvPr/>
        </p:nvSpPr>
        <p:spPr bwMode="auto">
          <a:xfrm>
            <a:off x="655093" y="818865"/>
            <a:ext cx="873457" cy="532263"/>
          </a:xfrm>
          <a:prstGeom prst="rect">
            <a:avLst/>
          </a:prstGeom>
          <a:noFill/>
          <a:ln w="28575" algn="ctr">
            <a:solidFill>
              <a:srgbClr val="C0000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E1EF3E0-3D09-4B11-8AF1-44781B481DB3}" type="slidenum">
              <a:rPr lang="en-US" smtClean="0"/>
              <a:pPr/>
              <a:t>12</a:t>
            </a:fld>
            <a:endParaRPr lang="en-US"/>
          </a:p>
        </p:txBody>
      </p:sp>
      <p:sp>
        <p:nvSpPr>
          <p:cNvPr id="3317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31777" name="Picture 1"/>
          <p:cNvPicPr>
            <a:picLocks noChangeAspect="1" noChangeArrowheads="1"/>
          </p:cNvPicPr>
          <p:nvPr/>
        </p:nvPicPr>
        <p:blipFill>
          <a:blip r:embed="rId2" cstate="print"/>
          <a:srcRect/>
          <a:stretch>
            <a:fillRect/>
          </a:stretch>
        </p:blipFill>
        <p:spPr bwMode="auto">
          <a:xfrm>
            <a:off x="0" y="0"/>
            <a:ext cx="7952096" cy="5964072"/>
          </a:xfrm>
          <a:prstGeom prst="rect">
            <a:avLst/>
          </a:prstGeom>
          <a:noFill/>
        </p:spPr>
      </p:pic>
      <p:sp>
        <p:nvSpPr>
          <p:cNvPr id="331779" name="Rectangle 3"/>
          <p:cNvSpPr>
            <a:spLocks noChangeArrowheads="1"/>
          </p:cNvSpPr>
          <p:nvPr/>
        </p:nvSpPr>
        <p:spPr bwMode="auto">
          <a:xfrm>
            <a:off x="908572" y="3742330"/>
            <a:ext cx="866775" cy="381000"/>
          </a:xfrm>
          <a:prstGeom prst="rect">
            <a:avLst/>
          </a:prstGeom>
          <a:noFill/>
          <a:ln w="28575" algn="ctr">
            <a:solidFill>
              <a:srgbClr val="C0000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E1EF3E0-3D09-4B11-8AF1-44781B481DB3}" type="slidenum">
              <a:rPr lang="en-US" smtClean="0"/>
              <a:pPr/>
              <a:t>13</a:t>
            </a:fld>
            <a:endParaRPr lang="en-US"/>
          </a:p>
        </p:txBody>
      </p:sp>
      <p:pic>
        <p:nvPicPr>
          <p:cNvPr id="333825" name="Picture 1"/>
          <p:cNvPicPr>
            <a:picLocks noChangeAspect="1" noChangeArrowheads="1"/>
          </p:cNvPicPr>
          <p:nvPr/>
        </p:nvPicPr>
        <p:blipFill>
          <a:blip r:embed="rId2" cstate="print"/>
          <a:srcRect/>
          <a:stretch>
            <a:fillRect/>
          </a:stretch>
        </p:blipFill>
        <p:spPr bwMode="auto">
          <a:xfrm>
            <a:off x="0" y="0"/>
            <a:ext cx="7933899" cy="5950424"/>
          </a:xfrm>
          <a:prstGeom prst="rect">
            <a:avLst/>
          </a:prstGeom>
          <a:noFill/>
        </p:spPr>
      </p:pic>
      <p:sp>
        <p:nvSpPr>
          <p:cNvPr id="333826" name="AutoShape 2"/>
          <p:cNvSpPr>
            <a:spLocks noChangeArrowheads="1"/>
          </p:cNvSpPr>
          <p:nvPr/>
        </p:nvSpPr>
        <p:spPr bwMode="auto">
          <a:xfrm>
            <a:off x="1" y="3802513"/>
            <a:ext cx="948946" cy="264520"/>
          </a:xfrm>
          <a:prstGeom prst="roundRect">
            <a:avLst>
              <a:gd name="adj" fmla="val 16667"/>
            </a:avLst>
          </a:prstGeom>
          <a:noFill/>
          <a:ln w="28575">
            <a:solidFill>
              <a:srgbClr val="C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3827" name="AutoShape 3"/>
          <p:cNvSpPr>
            <a:spLocks/>
          </p:cNvSpPr>
          <p:nvPr/>
        </p:nvSpPr>
        <p:spPr bwMode="auto">
          <a:xfrm>
            <a:off x="3505627" y="894117"/>
            <a:ext cx="2886075" cy="781050"/>
          </a:xfrm>
          <a:prstGeom prst="borderCallout2">
            <a:avLst>
              <a:gd name="adj1" fmla="val 14634"/>
              <a:gd name="adj2" fmla="val -2639"/>
              <a:gd name="adj3" fmla="val 14634"/>
              <a:gd name="adj4" fmla="val -15403"/>
              <a:gd name="adj5" fmla="val 14634"/>
              <a:gd name="adj6" fmla="val -28384"/>
            </a:avLst>
          </a:prstGeom>
          <a:noFill/>
          <a:ln w="28575">
            <a:solidFill>
              <a:srgbClr val="C00000"/>
            </a:solidFill>
            <a:miter lim="800000"/>
            <a:headEnd/>
            <a:tailEnd type="triangle" w="med" len="me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Enter the ledger class – AR and AP are Personal ledgers, and your other choice is Cashbook or General Ledger.</a:t>
            </a:r>
            <a:endParaRPr kumimoji="0" lang="en-US" sz="1800" b="0" i="0" u="none" strike="noStrike" cap="none" normalizeH="0" baseline="0" smtClean="0">
              <a:ln>
                <a:noFill/>
              </a:ln>
              <a:solidFill>
                <a:schemeClr val="tx1"/>
              </a:solidFill>
              <a:effectLst/>
              <a:latin typeface="Arial" pitchFamily="34" charset="0"/>
            </a:endParaRPr>
          </a:p>
        </p:txBody>
      </p:sp>
      <p:sp>
        <p:nvSpPr>
          <p:cNvPr id="333828" name="AutoShape 4"/>
          <p:cNvSpPr>
            <a:spLocks/>
          </p:cNvSpPr>
          <p:nvPr/>
        </p:nvSpPr>
        <p:spPr bwMode="auto">
          <a:xfrm>
            <a:off x="2981325" y="1955800"/>
            <a:ext cx="2809875" cy="609600"/>
          </a:xfrm>
          <a:prstGeom prst="borderCallout2">
            <a:avLst>
              <a:gd name="adj1" fmla="val 18750"/>
              <a:gd name="adj2" fmla="val -2713"/>
              <a:gd name="adj3" fmla="val 18750"/>
              <a:gd name="adj4" fmla="val -18532"/>
              <a:gd name="adj5" fmla="val -28125"/>
              <a:gd name="adj6" fmla="val -34574"/>
            </a:avLst>
          </a:prstGeom>
          <a:noFill/>
          <a:ln w="28575">
            <a:solidFill>
              <a:srgbClr val="C00000"/>
            </a:solidFill>
            <a:miter lim="800000"/>
            <a:headEnd/>
            <a:tailEnd type="triangle" w="med" len="me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Is this transaction used in the Sales or Purchasing Process?</a:t>
            </a:r>
            <a:endParaRPr kumimoji="0" lang="en-US" sz="1800" b="0" i="0" u="none" strike="noStrike" cap="none" normalizeH="0" baseline="0" smtClean="0">
              <a:ln>
                <a:noFill/>
              </a:ln>
              <a:solidFill>
                <a:schemeClr val="tx1"/>
              </a:solidFill>
              <a:effectLst/>
              <a:latin typeface="Arial" pitchFamily="34" charset="0"/>
            </a:endParaRPr>
          </a:p>
        </p:txBody>
      </p:sp>
      <p:sp>
        <p:nvSpPr>
          <p:cNvPr id="333829" name="AutoShape 5"/>
          <p:cNvSpPr>
            <a:spLocks/>
          </p:cNvSpPr>
          <p:nvPr/>
        </p:nvSpPr>
        <p:spPr bwMode="auto">
          <a:xfrm>
            <a:off x="3308872" y="3081598"/>
            <a:ext cx="2809875" cy="1000125"/>
          </a:xfrm>
          <a:prstGeom prst="borderCallout2">
            <a:avLst>
              <a:gd name="adj1" fmla="val 11431"/>
              <a:gd name="adj2" fmla="val -2713"/>
              <a:gd name="adj3" fmla="val 11431"/>
              <a:gd name="adj4" fmla="val -22204"/>
              <a:gd name="adj5" fmla="val -69523"/>
              <a:gd name="adj6" fmla="val -42032"/>
            </a:avLst>
          </a:prstGeom>
          <a:noFill/>
          <a:ln w="28575">
            <a:solidFill>
              <a:srgbClr val="C00000"/>
            </a:solidFill>
            <a:miter lim="800000"/>
            <a:headEnd/>
            <a:tailEnd type="triangle" w="med" len="me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Will the Transaction Type be used as a Payable or a Receivable, or none for GL Transaction Types, for example a Journal Entry.</a:t>
            </a:r>
            <a:endParaRPr kumimoji="0" lang="en-US" sz="1800" b="0" i="0" u="none" strike="noStrike" cap="none" normalizeH="0" baseline="0" dirty="0" smtClean="0">
              <a:ln>
                <a:noFill/>
              </a:ln>
              <a:solidFill>
                <a:schemeClr val="tx1"/>
              </a:solidFill>
              <a:effectLst/>
              <a:latin typeface="Arial" pitchFamily="34" charset="0"/>
            </a:endParaRPr>
          </a:p>
        </p:txBody>
      </p:sp>
      <p:sp>
        <p:nvSpPr>
          <p:cNvPr id="333834" name="Rectangle 10"/>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Cash Books</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Transaction tasks</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Right Click Replaces Option Numbers</a:t>
            </a:r>
            <a:endParaRPr lang="en-US" dirty="0"/>
          </a:p>
        </p:txBody>
      </p:sp>
      <p:sp>
        <p:nvSpPr>
          <p:cNvPr id="4" name="Slide Number Placeholder 3"/>
          <p:cNvSpPr>
            <a:spLocks noGrp="1"/>
          </p:cNvSpPr>
          <p:nvPr>
            <p:ph type="sldNum" sz="quarter" idx="12"/>
          </p:nvPr>
        </p:nvSpPr>
        <p:spPr/>
        <p:txBody>
          <a:bodyPr/>
          <a:lstStyle/>
          <a:p>
            <a:fld id="{DE1EF3E0-3D09-4B11-8AF1-44781B481DB3}" type="slidenum">
              <a:rPr lang="en-US" smtClean="0"/>
              <a:pPr/>
              <a:t>16</a:t>
            </a:fld>
            <a:endParaRPr lang="en-US"/>
          </a:p>
        </p:txBody>
      </p:sp>
      <p:pic>
        <p:nvPicPr>
          <p:cNvPr id="6" name="Picture 5"/>
          <p:cNvPicPr/>
          <p:nvPr/>
        </p:nvPicPr>
        <p:blipFill>
          <a:blip r:embed="rId2" cstate="print"/>
          <a:srcRect/>
          <a:stretch>
            <a:fillRect/>
          </a:stretch>
        </p:blipFill>
        <p:spPr bwMode="auto">
          <a:xfrm>
            <a:off x="1531961" y="1131912"/>
            <a:ext cx="5943600" cy="4457700"/>
          </a:xfrm>
          <a:prstGeom prst="rect">
            <a:avLst/>
          </a:prstGeom>
          <a:noFill/>
          <a:ln w="9525">
            <a:noFill/>
            <a:miter lim="800000"/>
            <a:headEnd/>
            <a:tailEnd/>
          </a:ln>
        </p:spPr>
      </p:pic>
      <p:sp>
        <p:nvSpPr>
          <p:cNvPr id="8" name="Rounded Rectangle 7"/>
          <p:cNvSpPr/>
          <p:nvPr/>
        </p:nvSpPr>
        <p:spPr>
          <a:xfrm>
            <a:off x="2402006" y="2019869"/>
            <a:ext cx="1337481" cy="147395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Replace F Keys</a:t>
            </a:r>
            <a:endParaRPr lang="en-US" dirty="0"/>
          </a:p>
        </p:txBody>
      </p:sp>
      <p:sp>
        <p:nvSpPr>
          <p:cNvPr id="3" name="Slide Number Placeholder 2"/>
          <p:cNvSpPr>
            <a:spLocks noGrp="1"/>
          </p:cNvSpPr>
          <p:nvPr>
            <p:ph type="sldNum" sz="quarter" idx="12"/>
          </p:nvPr>
        </p:nvSpPr>
        <p:spPr/>
        <p:txBody>
          <a:bodyPr/>
          <a:lstStyle/>
          <a:p>
            <a:fld id="{DE1EF3E0-3D09-4B11-8AF1-44781B481DB3}" type="slidenum">
              <a:rPr lang="en-US" smtClean="0"/>
              <a:pPr/>
              <a:t>17</a:t>
            </a:fld>
            <a:endParaRPr lang="en-US"/>
          </a:p>
        </p:txBody>
      </p:sp>
      <p:pic>
        <p:nvPicPr>
          <p:cNvPr id="4" name="Picture 3"/>
          <p:cNvPicPr/>
          <p:nvPr/>
        </p:nvPicPr>
        <p:blipFill>
          <a:blip r:embed="rId2" cstate="print"/>
          <a:srcRect/>
          <a:stretch>
            <a:fillRect/>
          </a:stretch>
        </p:blipFill>
        <p:spPr bwMode="auto">
          <a:xfrm>
            <a:off x="1600200" y="1200150"/>
            <a:ext cx="5943600" cy="4457700"/>
          </a:xfrm>
          <a:prstGeom prst="rect">
            <a:avLst/>
          </a:prstGeom>
          <a:noFill/>
          <a:ln w="9525">
            <a:noFill/>
            <a:miter lim="800000"/>
            <a:headEnd/>
            <a:tailEnd/>
          </a:ln>
        </p:spPr>
      </p:pic>
      <p:sp>
        <p:nvSpPr>
          <p:cNvPr id="5" name="Rounded Rectangle 4"/>
          <p:cNvSpPr/>
          <p:nvPr/>
        </p:nvSpPr>
        <p:spPr>
          <a:xfrm>
            <a:off x="1869743" y="1460311"/>
            <a:ext cx="1460311" cy="57320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Approvals</a:t>
            </a:r>
            <a:endParaRPr lang="en-US" dirty="0"/>
          </a:p>
        </p:txBody>
      </p:sp>
      <p:pic>
        <p:nvPicPr>
          <p:cNvPr id="12291" name="Picture 3"/>
          <p:cNvPicPr>
            <a:picLocks noGrp="1" noChangeAspect="1" noChangeArrowheads="1"/>
          </p:cNvPicPr>
          <p:nvPr>
            <p:ph idx="1"/>
          </p:nvPr>
        </p:nvPicPr>
        <p:blipFill>
          <a:blip r:embed="rId2" cstate="print"/>
          <a:srcRect/>
          <a:stretch>
            <a:fillRect/>
          </a:stretch>
        </p:blipFill>
        <p:spPr bwMode="auto">
          <a:xfrm>
            <a:off x="1568339" y="1600201"/>
            <a:ext cx="6034617" cy="4525963"/>
          </a:xfrm>
          <a:prstGeom prst="rect">
            <a:avLst/>
          </a:prstGeom>
          <a:noFill/>
          <a:ln w="9525">
            <a:noFill/>
            <a:miter lim="800000"/>
            <a:headEnd/>
            <a:tailEnd/>
          </a:ln>
        </p:spPr>
      </p:pic>
      <p:sp>
        <p:nvSpPr>
          <p:cNvPr id="4" name="Rounded Rectangle 3"/>
          <p:cNvSpPr/>
          <p:nvPr/>
        </p:nvSpPr>
        <p:spPr>
          <a:xfrm>
            <a:off x="3794078" y="3603008"/>
            <a:ext cx="3889611" cy="23064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Function Menu from Other Tasks menus show Actions like “Display Printer Output”</a:t>
            </a:r>
          </a:p>
          <a:p>
            <a:pPr algn="ctr"/>
            <a:r>
              <a:rPr lang="en-US" dirty="0" smtClean="0"/>
              <a:t>Or “Change User Defaults” (*ID)</a:t>
            </a:r>
            <a:endParaRPr lang="en-US" dirty="0"/>
          </a:p>
        </p:txBody>
      </p:sp>
      <p:cxnSp>
        <p:nvCxnSpPr>
          <p:cNvPr id="6" name="Straight Arrow Connector 5"/>
          <p:cNvCxnSpPr/>
          <p:nvPr/>
        </p:nvCxnSpPr>
        <p:spPr>
          <a:xfrm rot="16200000" flipV="1">
            <a:off x="2306472" y="2142698"/>
            <a:ext cx="1610438" cy="131018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8" name="Rounded Rectangle 7"/>
          <p:cNvSpPr/>
          <p:nvPr/>
        </p:nvSpPr>
        <p:spPr>
          <a:xfrm>
            <a:off x="1542197" y="1569493"/>
            <a:ext cx="1269242" cy="25930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Cash Tasks</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ERP XA IFM Enhancements</a:t>
            </a:r>
          </a:p>
        </p:txBody>
      </p:sp>
      <p:sp>
        <p:nvSpPr>
          <p:cNvPr id="23555" name="Rectangle 3"/>
          <p:cNvSpPr>
            <a:spLocks noGrp="1" noChangeArrowheads="1"/>
          </p:cNvSpPr>
          <p:nvPr>
            <p:ph idx="1"/>
          </p:nvPr>
        </p:nvSpPr>
        <p:spPr>
          <a:xfrm>
            <a:off x="3200400" y="1219200"/>
            <a:ext cx="5734050" cy="4876800"/>
          </a:xfrm>
          <a:noFill/>
        </p:spPr>
        <p:txBody>
          <a:bodyPr>
            <a:normAutofit lnSpcReduction="10000"/>
          </a:bodyPr>
          <a:lstStyle/>
          <a:p>
            <a:pPr eaLnBrk="1" hangingPunct="1"/>
            <a:r>
              <a:rPr lang="en-US" sz="2800" dirty="0" smtClean="0"/>
              <a:t>Reorganized UI</a:t>
            </a:r>
          </a:p>
          <a:p>
            <a:pPr eaLnBrk="1" hangingPunct="1"/>
            <a:r>
              <a:rPr lang="en-US" sz="2800" dirty="0" smtClean="0"/>
              <a:t>Entity  Related Maintenance </a:t>
            </a:r>
          </a:p>
          <a:p>
            <a:pPr eaLnBrk="1" hangingPunct="1"/>
            <a:r>
              <a:rPr lang="en-US" sz="2800" dirty="0" smtClean="0"/>
              <a:t>Level 1 Implementation</a:t>
            </a:r>
          </a:p>
          <a:p>
            <a:pPr eaLnBrk="1" hangingPunct="1"/>
            <a:r>
              <a:rPr lang="en-US" sz="2800" dirty="0" smtClean="0"/>
              <a:t>Usability Enhancements</a:t>
            </a:r>
          </a:p>
          <a:p>
            <a:pPr eaLnBrk="1" hangingPunct="1"/>
            <a:r>
              <a:rPr lang="en-US" sz="2800" dirty="0" smtClean="0"/>
              <a:t>Real Time Credit Update</a:t>
            </a:r>
          </a:p>
          <a:p>
            <a:pPr eaLnBrk="1" hangingPunct="1"/>
            <a:r>
              <a:rPr lang="en-US" sz="2800" dirty="0" smtClean="0"/>
              <a:t>Performance Improvements</a:t>
            </a:r>
          </a:p>
          <a:p>
            <a:pPr eaLnBrk="1" hangingPunct="1"/>
            <a:r>
              <a:rPr lang="en-US" sz="2800" dirty="0" smtClean="0"/>
              <a:t>User Fields</a:t>
            </a:r>
          </a:p>
          <a:p>
            <a:pPr eaLnBrk="1" hangingPunct="1"/>
            <a:r>
              <a:rPr lang="en-US" sz="2800" dirty="0" smtClean="0"/>
              <a:t>Balance Summaries</a:t>
            </a:r>
          </a:p>
          <a:p>
            <a:pPr eaLnBrk="1" hangingPunct="1"/>
            <a:r>
              <a:rPr lang="en-US" sz="2800" dirty="0" smtClean="0"/>
              <a:t>Separation Of Duties</a:t>
            </a:r>
          </a:p>
          <a:p>
            <a:pPr eaLnBrk="1" hangingPunct="1"/>
            <a:r>
              <a:rPr lang="en-US" sz="2800" dirty="0" smtClean="0"/>
              <a:t>Security Changes</a:t>
            </a:r>
          </a:p>
          <a:p>
            <a:pPr eaLnBrk="1" hangingPunct="1"/>
            <a:endParaRPr lang="en-US" dirty="0" smtClean="0"/>
          </a:p>
          <a:p>
            <a:pPr eaLnBrk="1" hangingPunct="1"/>
            <a:endParaRPr lang="en-US" dirty="0" smtClean="0"/>
          </a:p>
          <a:p>
            <a:pPr eaLnBrk="1" hangingPunct="1"/>
            <a:endParaRPr lang="en-US" dirty="0" smtClean="0"/>
          </a:p>
          <a:p>
            <a:pPr lvl="1" eaLnBrk="1" hangingPunct="1"/>
            <a:endParaRPr lang="en-US" dirty="0" smtClean="0"/>
          </a:p>
        </p:txBody>
      </p:sp>
      <p:grpSp>
        <p:nvGrpSpPr>
          <p:cNvPr id="23556" name="Group 4"/>
          <p:cNvGrpSpPr>
            <a:grpSpLocks/>
          </p:cNvGrpSpPr>
          <p:nvPr/>
        </p:nvGrpSpPr>
        <p:grpSpPr bwMode="auto">
          <a:xfrm>
            <a:off x="617538" y="1296988"/>
            <a:ext cx="1973262" cy="1446212"/>
            <a:chOff x="389" y="1013"/>
            <a:chExt cx="1529" cy="1079"/>
          </a:xfrm>
        </p:grpSpPr>
        <p:sp>
          <p:nvSpPr>
            <p:cNvPr id="663557" name="AutoShape 5"/>
            <p:cNvSpPr>
              <a:spLocks noChangeArrowheads="1"/>
            </p:cNvSpPr>
            <p:nvPr/>
          </p:nvSpPr>
          <p:spPr bwMode="gray">
            <a:xfrm>
              <a:off x="389" y="1013"/>
              <a:ext cx="1529" cy="1079"/>
            </a:xfrm>
            <a:prstGeom prst="roundRect">
              <a:avLst>
                <a:gd name="adj" fmla="val 5954"/>
              </a:avLst>
            </a:prstGeom>
            <a:solidFill>
              <a:schemeClr val="bg1"/>
            </a:solidFill>
            <a:ln w="12700" algn="ctr">
              <a:solidFill>
                <a:schemeClr val="bg2"/>
              </a:solidFill>
              <a:round/>
              <a:headEnd/>
              <a:tailEnd/>
            </a:ln>
            <a:effectLst>
              <a:outerShdw dist="35921" dir="2700000" algn="ctr" rotWithShape="0">
                <a:srgbClr val="969696">
                  <a:alpha val="50000"/>
                </a:srgbClr>
              </a:outerShdw>
            </a:effectLst>
          </p:spPr>
          <p:txBody>
            <a:bodyPr wrap="none" lIns="82296" tIns="36576" rIns="36576" bIns="36576" anchor="ctr"/>
            <a:lstStyle/>
            <a:p>
              <a:pPr>
                <a:lnSpc>
                  <a:spcPct val="85000"/>
                </a:lnSpc>
                <a:spcBef>
                  <a:spcPct val="45000"/>
                </a:spcBef>
                <a:defRPr/>
              </a:pPr>
              <a:endParaRPr lang="en-US" sz="1800"/>
            </a:p>
          </p:txBody>
        </p:sp>
        <p:grpSp>
          <p:nvGrpSpPr>
            <p:cNvPr id="23558" name="Group 6"/>
            <p:cNvGrpSpPr>
              <a:grpSpLocks/>
            </p:cNvGrpSpPr>
            <p:nvPr/>
          </p:nvGrpSpPr>
          <p:grpSpPr bwMode="auto">
            <a:xfrm>
              <a:off x="732" y="1206"/>
              <a:ext cx="764" cy="640"/>
              <a:chOff x="484" y="1283"/>
              <a:chExt cx="351" cy="294"/>
            </a:xfrm>
          </p:grpSpPr>
          <p:sp>
            <p:nvSpPr>
              <p:cNvPr id="23559" name="AutoShape 7"/>
              <p:cNvSpPr>
                <a:spLocks noChangeArrowheads="1"/>
              </p:cNvSpPr>
              <p:nvPr/>
            </p:nvSpPr>
            <p:spPr bwMode="gray">
              <a:xfrm>
                <a:off x="484" y="1283"/>
                <a:ext cx="286" cy="210"/>
              </a:xfrm>
              <a:prstGeom prst="roundRect">
                <a:avLst>
                  <a:gd name="adj" fmla="val 16667"/>
                </a:avLst>
              </a:prstGeom>
              <a:solidFill>
                <a:srgbClr val="1F6A8E"/>
              </a:solidFill>
              <a:ln w="6350" algn="ctr">
                <a:solidFill>
                  <a:schemeClr val="bg1"/>
                </a:solidFill>
                <a:round/>
                <a:headEnd/>
                <a:tailEnd/>
              </a:ln>
            </p:spPr>
            <p:txBody>
              <a:bodyPr lIns="0" tIns="0" rIns="0" bIns="0" anchor="ctr" anchorCtr="1"/>
              <a:lstStyle/>
              <a:p>
                <a:pPr>
                  <a:lnSpc>
                    <a:spcPct val="85000"/>
                  </a:lnSpc>
                </a:pPr>
                <a:r>
                  <a:rPr lang="en-US" sz="900" b="1">
                    <a:solidFill>
                      <a:schemeClr val="bg1"/>
                    </a:solidFill>
                    <a:latin typeface="Arial Narrow" pitchFamily="34" charset="0"/>
                  </a:rPr>
                  <a:t>ERP</a:t>
                </a:r>
              </a:p>
            </p:txBody>
          </p:sp>
          <p:sp>
            <p:nvSpPr>
              <p:cNvPr id="23560" name="AutoShape 8"/>
              <p:cNvSpPr>
                <a:spLocks noChangeArrowheads="1"/>
              </p:cNvSpPr>
              <p:nvPr/>
            </p:nvSpPr>
            <p:spPr bwMode="gray">
              <a:xfrm>
                <a:off x="515" y="1328"/>
                <a:ext cx="286" cy="210"/>
              </a:xfrm>
              <a:prstGeom prst="roundRect">
                <a:avLst>
                  <a:gd name="adj" fmla="val 16667"/>
                </a:avLst>
              </a:prstGeom>
              <a:solidFill>
                <a:srgbClr val="1F6A8E"/>
              </a:solidFill>
              <a:ln w="12700" algn="ctr">
                <a:solidFill>
                  <a:schemeClr val="bg1"/>
                </a:solidFill>
                <a:round/>
                <a:headEnd/>
                <a:tailEnd/>
              </a:ln>
            </p:spPr>
            <p:txBody>
              <a:bodyPr lIns="0" tIns="0" rIns="0" bIns="0" anchor="ctr" anchorCtr="1"/>
              <a:lstStyle/>
              <a:p>
                <a:pPr>
                  <a:lnSpc>
                    <a:spcPct val="85000"/>
                  </a:lnSpc>
                  <a:spcBef>
                    <a:spcPct val="45000"/>
                  </a:spcBef>
                </a:pPr>
                <a:r>
                  <a:rPr lang="en-US" sz="1400" b="1">
                    <a:solidFill>
                      <a:schemeClr val="bg1"/>
                    </a:solidFill>
                    <a:latin typeface="Arial Narrow" pitchFamily="34" charset="0"/>
                  </a:rPr>
                  <a:t>ERP</a:t>
                </a:r>
              </a:p>
            </p:txBody>
          </p:sp>
          <p:sp>
            <p:nvSpPr>
              <p:cNvPr id="23561" name="AutoShape 9"/>
              <p:cNvSpPr>
                <a:spLocks noChangeArrowheads="1"/>
              </p:cNvSpPr>
              <p:nvPr/>
            </p:nvSpPr>
            <p:spPr bwMode="gray">
              <a:xfrm>
                <a:off x="549" y="1367"/>
                <a:ext cx="286" cy="210"/>
              </a:xfrm>
              <a:prstGeom prst="roundRect">
                <a:avLst>
                  <a:gd name="adj" fmla="val 16667"/>
                </a:avLst>
              </a:prstGeom>
              <a:solidFill>
                <a:srgbClr val="1F6A8E"/>
              </a:solidFill>
              <a:ln w="12700" algn="ctr">
                <a:solidFill>
                  <a:schemeClr val="bg1"/>
                </a:solidFill>
                <a:round/>
                <a:headEnd/>
                <a:tailEnd/>
              </a:ln>
            </p:spPr>
            <p:txBody>
              <a:bodyPr lIns="0" tIns="0" rIns="0" bIns="0" anchor="ctr" anchorCtr="1"/>
              <a:lstStyle/>
              <a:p>
                <a:pPr>
                  <a:lnSpc>
                    <a:spcPct val="85000"/>
                  </a:lnSpc>
                  <a:spcBef>
                    <a:spcPct val="45000"/>
                  </a:spcBef>
                </a:pPr>
                <a:r>
                  <a:rPr lang="en-US" sz="1400" b="1">
                    <a:solidFill>
                      <a:schemeClr val="bg1"/>
                    </a:solidFill>
                    <a:latin typeface="Arial Narrow" pitchFamily="34" charset="0"/>
                  </a:rPr>
                  <a:t>Financials</a:t>
                </a:r>
              </a:p>
            </p:txBody>
          </p:sp>
        </p:grpSp>
      </p:gr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Checks</a:t>
            </a:r>
            <a:endParaRPr lang="en-US"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Reports and Inquiries</a:t>
            </a:r>
            <a:endParaRPr lang="en-US"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Notes</a:t>
            </a:r>
            <a:endParaRPr lang="en-US"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1556982" y="1600200"/>
            <a:ext cx="6034617" cy="4525963"/>
          </a:xfrm>
          <a:prstGeom prst="rect">
            <a:avLst/>
          </a:prstGeom>
          <a:noFill/>
          <a:ln w="9525">
            <a:noFill/>
            <a:miter lim="800000"/>
            <a:headEnd/>
            <a:tailEnd/>
          </a:ln>
        </p:spPr>
      </p:pic>
      <p:sp>
        <p:nvSpPr>
          <p:cNvPr id="6" name="Rectangle 5"/>
          <p:cNvSpPr/>
          <p:nvPr/>
        </p:nvSpPr>
        <p:spPr>
          <a:xfrm>
            <a:off x="2361063" y="4162567"/>
            <a:ext cx="4299044" cy="941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Currently Unable To Maintain Std Menus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Interdivision Trading</a:t>
            </a:r>
            <a:endParaRPr lang="en-US"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LSB</a:t>
            </a:r>
            <a:endParaRPr lang="en-US" dirty="0"/>
          </a:p>
        </p:txBody>
      </p:sp>
      <p:pic>
        <p:nvPicPr>
          <p:cNvPr id="10242" name="Picture 2"/>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Taxes</a:t>
            </a:r>
            <a:endParaRPr lang="en-US" dirty="0"/>
          </a:p>
        </p:txBody>
      </p:sp>
      <p:pic>
        <p:nvPicPr>
          <p:cNvPr id="13314" name="Picture 2"/>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Additional Tasks</a:t>
            </a:r>
            <a:endParaRPr lang="en-US" dirty="0"/>
          </a:p>
        </p:txBody>
      </p:sp>
      <p:pic>
        <p:nvPicPr>
          <p:cNvPr id="11266" name="Picture 2"/>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a:ln w="9525">
            <a:noFill/>
            <a:miter lim="800000"/>
            <a:headEnd/>
            <a:tailEnd/>
          </a:ln>
        </p:spPr>
      </p:pic>
      <p:sp>
        <p:nvSpPr>
          <p:cNvPr id="6" name="TextBox 5"/>
          <p:cNvSpPr txBox="1"/>
          <p:nvPr/>
        </p:nvSpPr>
        <p:spPr>
          <a:xfrm>
            <a:off x="751765" y="4184176"/>
            <a:ext cx="4724400" cy="1569660"/>
          </a:xfrm>
          <a:prstGeom prst="rect">
            <a:avLst/>
          </a:prstGeom>
          <a:solidFill>
            <a:srgbClr val="FFFF00"/>
          </a:solidFill>
        </p:spPr>
        <p:txBody>
          <a:bodyPr wrap="square" rtlCol="0">
            <a:spAutoFit/>
          </a:bodyPr>
          <a:lstStyle/>
          <a:p>
            <a:r>
              <a:rPr lang="en-US" sz="1600" dirty="0" smtClean="0"/>
              <a:t>AM5U0Z      Additional Tasks	Business Entities</a:t>
            </a:r>
          </a:p>
          <a:p>
            <a:r>
              <a:rPr lang="en-US" sz="1600" dirty="0" smtClean="0"/>
              <a:t>AM5U1Z      Additional Tasks	A/R</a:t>
            </a:r>
          </a:p>
          <a:p>
            <a:r>
              <a:rPr lang="en-US" sz="1600" dirty="0" smtClean="0"/>
              <a:t>AM5U3Z      Additional Tasks	A/P	</a:t>
            </a:r>
          </a:p>
          <a:p>
            <a:r>
              <a:rPr lang="en-US" sz="1600" dirty="0" smtClean="0"/>
              <a:t>AM5U5Z      Additional Tasks	G/L</a:t>
            </a:r>
          </a:p>
          <a:p>
            <a:r>
              <a:rPr lang="en-US" sz="1600" dirty="0" smtClean="0"/>
              <a:t>AM5U6Z      Additional Tasks	IFM Codes</a:t>
            </a:r>
          </a:p>
          <a:p>
            <a:endParaRPr lang="en-US" sz="1600" dirty="0"/>
          </a:p>
        </p:txBody>
      </p:sp>
      <p:sp>
        <p:nvSpPr>
          <p:cNvPr id="7" name="Oval 6"/>
          <p:cNvSpPr/>
          <p:nvPr/>
        </p:nvSpPr>
        <p:spPr>
          <a:xfrm>
            <a:off x="4544704" y="2988860"/>
            <a:ext cx="3111690" cy="887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Use CAS Menu Maintenance</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IFM IDF</a:t>
            </a:r>
            <a:endParaRPr lang="en-US" dirty="0"/>
          </a:p>
        </p:txBody>
      </p:sp>
      <p:sp>
        <p:nvSpPr>
          <p:cNvPr id="4" name="Slide Number Placeholder 3"/>
          <p:cNvSpPr>
            <a:spLocks noGrp="1"/>
          </p:cNvSpPr>
          <p:nvPr>
            <p:ph type="sldNum" sz="quarter" idx="12"/>
          </p:nvPr>
        </p:nvSpPr>
        <p:spPr/>
        <p:txBody>
          <a:bodyPr/>
          <a:lstStyle/>
          <a:p>
            <a:fld id="{DE1EF3E0-3D09-4B11-8AF1-44781B481DB3}" type="slidenum">
              <a:rPr lang="en-US" smtClean="0"/>
              <a:pPr/>
              <a:t>27</a:t>
            </a:fld>
            <a:endParaRPr lang="en-US"/>
          </a:p>
        </p:txBody>
      </p:sp>
      <p:pic>
        <p:nvPicPr>
          <p:cNvPr id="5" name="Content Placeholder 4"/>
          <p:cNvPicPr>
            <a:picLocks noGrp="1"/>
          </p:cNvPicPr>
          <p:nvPr>
            <p:ph idx="1"/>
          </p:nvPr>
        </p:nvPicPr>
        <p:blipFill>
          <a:blip r:embed="rId2" cstate="print"/>
          <a:srcRect/>
          <a:stretch>
            <a:fillRect/>
          </a:stretch>
        </p:blipFill>
        <p:spPr bwMode="auto">
          <a:xfrm>
            <a:off x="1064525" y="1066800"/>
            <a:ext cx="6045959" cy="48699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Organizational changes</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DE1EF3E0-3D09-4B11-8AF1-44781B481DB3}"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Where are things used?</a:t>
            </a:r>
          </a:p>
        </p:txBody>
      </p:sp>
      <p:pic>
        <p:nvPicPr>
          <p:cNvPr id="34819" name="Picture 10"/>
          <p:cNvPicPr>
            <a:picLocks noChangeAspect="1" noChangeArrowheads="1"/>
          </p:cNvPicPr>
          <p:nvPr/>
        </p:nvPicPr>
        <p:blipFill>
          <a:blip r:embed="rId2" cstate="print"/>
          <a:srcRect/>
          <a:stretch>
            <a:fillRect/>
          </a:stretch>
        </p:blipFill>
        <p:spPr bwMode="auto">
          <a:xfrm>
            <a:off x="6080125" y="1095375"/>
            <a:ext cx="2887663" cy="5057775"/>
          </a:xfrm>
          <a:prstGeom prst="rect">
            <a:avLst/>
          </a:prstGeom>
          <a:noFill/>
          <a:ln w="9525">
            <a:noFill/>
            <a:miter lim="800000"/>
            <a:headEnd/>
            <a:tailEnd/>
          </a:ln>
        </p:spPr>
      </p:pic>
      <p:pic>
        <p:nvPicPr>
          <p:cNvPr id="34820" name="Picture 11"/>
          <p:cNvPicPr>
            <a:picLocks noChangeAspect="1" noChangeArrowheads="1"/>
          </p:cNvPicPr>
          <p:nvPr/>
        </p:nvPicPr>
        <p:blipFill>
          <a:blip r:embed="rId3" cstate="print"/>
          <a:srcRect/>
          <a:stretch>
            <a:fillRect/>
          </a:stretch>
        </p:blipFill>
        <p:spPr bwMode="auto">
          <a:xfrm>
            <a:off x="3443288" y="1095375"/>
            <a:ext cx="2447925" cy="2147888"/>
          </a:xfrm>
          <a:prstGeom prst="rect">
            <a:avLst/>
          </a:prstGeom>
          <a:noFill/>
          <a:ln w="9525">
            <a:noFill/>
            <a:miter lim="800000"/>
            <a:headEnd/>
            <a:tailEnd/>
          </a:ln>
        </p:spPr>
      </p:pic>
      <p:pic>
        <p:nvPicPr>
          <p:cNvPr id="34821" name="Picture 12"/>
          <p:cNvPicPr>
            <a:picLocks noChangeAspect="1" noChangeArrowheads="1"/>
          </p:cNvPicPr>
          <p:nvPr/>
        </p:nvPicPr>
        <p:blipFill>
          <a:blip r:embed="rId4" cstate="print"/>
          <a:srcRect/>
          <a:stretch>
            <a:fillRect/>
          </a:stretch>
        </p:blipFill>
        <p:spPr bwMode="auto">
          <a:xfrm>
            <a:off x="442913" y="1095375"/>
            <a:ext cx="2795587" cy="38465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User Interface</a:t>
            </a:r>
            <a:endParaRPr lang="en-US" dirty="0"/>
          </a:p>
        </p:txBody>
      </p:sp>
      <p:sp>
        <p:nvSpPr>
          <p:cNvPr id="4" name="Slide Number Placeholder 3"/>
          <p:cNvSpPr>
            <a:spLocks noGrp="1"/>
          </p:cNvSpPr>
          <p:nvPr>
            <p:ph type="sldNum" sz="quarter" idx="12"/>
          </p:nvPr>
        </p:nvSpPr>
        <p:spPr/>
        <p:txBody>
          <a:bodyPr/>
          <a:lstStyle/>
          <a:p>
            <a:fld id="{DE1EF3E0-3D09-4B11-8AF1-44781B481DB3}" type="slidenum">
              <a:rPr lang="en-US" smtClean="0"/>
              <a:pPr/>
              <a:t>3</a:t>
            </a:fld>
            <a:endParaRPr lang="en-US"/>
          </a:p>
        </p:txBody>
      </p:sp>
      <p:pic>
        <p:nvPicPr>
          <p:cNvPr id="225282" name="Picture 2"/>
          <p:cNvPicPr>
            <a:picLocks noChangeAspect="1" noChangeArrowheads="1"/>
          </p:cNvPicPr>
          <p:nvPr/>
        </p:nvPicPr>
        <p:blipFill>
          <a:blip r:embed="rId2" cstate="print"/>
          <a:srcRect/>
          <a:stretch>
            <a:fillRect/>
          </a:stretch>
        </p:blipFill>
        <p:spPr bwMode="auto">
          <a:xfrm>
            <a:off x="327547" y="948519"/>
            <a:ext cx="6550925" cy="49131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dirty="0" smtClean="0"/>
              <a:t>Better Organization</a:t>
            </a:r>
          </a:p>
        </p:txBody>
      </p:sp>
      <p:sp>
        <p:nvSpPr>
          <p:cNvPr id="35843" name="Rectangle 3"/>
          <p:cNvSpPr>
            <a:spLocks noGrp="1" noChangeArrowheads="1"/>
          </p:cNvSpPr>
          <p:nvPr>
            <p:ph idx="1"/>
          </p:nvPr>
        </p:nvSpPr>
        <p:spPr>
          <a:xfrm>
            <a:off x="228600" y="1143000"/>
            <a:ext cx="8610600" cy="5715000"/>
          </a:xfrm>
        </p:spPr>
        <p:txBody>
          <a:bodyPr/>
          <a:lstStyle/>
          <a:p>
            <a:pPr eaLnBrk="1" hangingPunct="1"/>
            <a:r>
              <a:rPr lang="en-US" dirty="0" smtClean="0"/>
              <a:t>Ledgers Card Shows AR Ledger</a:t>
            </a:r>
          </a:p>
          <a:p>
            <a:pPr eaLnBrk="1" hangingPunct="1"/>
            <a:r>
              <a:rPr lang="en-US" dirty="0" smtClean="0"/>
              <a:t>From AR Ledger Show AR Transactions</a:t>
            </a:r>
          </a:p>
        </p:txBody>
      </p:sp>
      <p:pic>
        <p:nvPicPr>
          <p:cNvPr id="35844" name="Picture 4"/>
          <p:cNvPicPr>
            <a:picLocks noChangeAspect="1" noChangeArrowheads="1"/>
          </p:cNvPicPr>
          <p:nvPr/>
        </p:nvPicPr>
        <p:blipFill>
          <a:blip r:embed="rId2" cstate="print"/>
          <a:srcRect r="28574" b="51706"/>
          <a:stretch>
            <a:fillRect/>
          </a:stretch>
        </p:blipFill>
        <p:spPr bwMode="auto">
          <a:xfrm>
            <a:off x="625475" y="2381250"/>
            <a:ext cx="8232775" cy="38512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t>Security</a:t>
            </a:r>
          </a:p>
        </p:txBody>
      </p:sp>
      <p:sp>
        <p:nvSpPr>
          <p:cNvPr id="36867" name="Rectangle 6"/>
          <p:cNvSpPr>
            <a:spLocks noGrp="1" noChangeArrowheads="1"/>
          </p:cNvSpPr>
          <p:nvPr>
            <p:ph idx="1"/>
          </p:nvPr>
        </p:nvSpPr>
        <p:spPr>
          <a:xfrm>
            <a:off x="300038" y="1143000"/>
            <a:ext cx="8610600" cy="5715000"/>
          </a:xfrm>
        </p:spPr>
        <p:txBody>
          <a:bodyPr/>
          <a:lstStyle/>
          <a:p>
            <a:pPr eaLnBrk="1" hangingPunct="1"/>
            <a:r>
              <a:rPr lang="en-US" dirty="0" smtClean="0"/>
              <a:t>Level II Powerlink Functions Moved to regular CAS security (not special IFM security)</a:t>
            </a:r>
          </a:p>
          <a:p>
            <a:pPr lvl="1" eaLnBrk="1" hangingPunct="1"/>
            <a:r>
              <a:rPr lang="en-US" dirty="0" smtClean="0"/>
              <a:t>Task/sub-task</a:t>
            </a:r>
          </a:p>
          <a:p>
            <a:pPr lvl="1" eaLnBrk="1" hangingPunct="1"/>
            <a:r>
              <a:rPr lang="en-US" dirty="0" smtClean="0"/>
              <a:t>Field security </a:t>
            </a:r>
          </a:p>
          <a:p>
            <a:pPr eaLnBrk="1" hangingPunct="1"/>
            <a:r>
              <a:rPr lang="en-US" dirty="0" smtClean="0"/>
              <a:t>Applies to client only</a:t>
            </a:r>
          </a:p>
          <a:p>
            <a:pPr eaLnBrk="1" hangingPunct="1"/>
            <a:r>
              <a:rPr lang="en-US" dirty="0" smtClean="0"/>
              <a:t>Easier to use and understand</a:t>
            </a:r>
          </a:p>
          <a:p>
            <a:pPr eaLnBrk="1" hangingPunct="1"/>
            <a:r>
              <a:rPr lang="en-US" dirty="0" smtClean="0"/>
              <a:t>Will all default to “Locked”</a:t>
            </a:r>
          </a:p>
          <a:p>
            <a:pPr eaLnBrk="1" hangingPunct="1"/>
            <a:endParaRPr lang="en-US" dirty="0" smtClean="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IFM Field level security</a:t>
            </a:r>
          </a:p>
        </p:txBody>
      </p:sp>
      <p:pic>
        <p:nvPicPr>
          <p:cNvPr id="37891" name="Picture 3"/>
          <p:cNvPicPr>
            <a:picLocks noChangeAspect="1" noChangeArrowheads="1"/>
          </p:cNvPicPr>
          <p:nvPr/>
        </p:nvPicPr>
        <p:blipFill>
          <a:blip r:embed="rId2" cstate="print"/>
          <a:srcRect r="11537" b="11966"/>
          <a:stretch>
            <a:fillRect/>
          </a:stretch>
        </p:blipFill>
        <p:spPr bwMode="auto">
          <a:xfrm>
            <a:off x="442913" y="1095375"/>
            <a:ext cx="8350250" cy="5173663"/>
          </a:xfrm>
          <a:prstGeom prst="rect">
            <a:avLst/>
          </a:prstGeom>
          <a:noFill/>
          <a:ln w="9525">
            <a:noFill/>
            <a:miter lim="800000"/>
            <a:headEnd/>
            <a:tailEnd/>
          </a:ln>
        </p:spPr>
      </p:pic>
      <p:sp>
        <p:nvSpPr>
          <p:cNvPr id="819204" name="Rectangle 4"/>
          <p:cNvSpPr>
            <a:spLocks noChangeArrowheads="1"/>
          </p:cNvSpPr>
          <p:nvPr/>
        </p:nvSpPr>
        <p:spPr bwMode="auto">
          <a:xfrm>
            <a:off x="5699125" y="2681288"/>
            <a:ext cx="2846388" cy="1196975"/>
          </a:xfrm>
          <a:prstGeom prst="rect">
            <a:avLst/>
          </a:prstGeom>
          <a:solidFill>
            <a:schemeClr val="bg1"/>
          </a:solidFill>
          <a:ln w="9525" algn="ctr">
            <a:solidFill>
              <a:schemeClr val="tx1"/>
            </a:solidFill>
            <a:miter lim="800000"/>
            <a:headEnd/>
            <a:tailEnd/>
          </a:ln>
        </p:spPr>
        <p:txBody>
          <a:bodyPr anchor="ctr">
            <a:spAutoFit/>
          </a:bodyPr>
          <a:lstStyle/>
          <a:p>
            <a:pPr marL="290513" indent="-290513">
              <a:buFontTx/>
              <a:buChar char="•"/>
            </a:pPr>
            <a:r>
              <a:rPr lang="en-US">
                <a:solidFill>
                  <a:schemeClr val="tx2"/>
                </a:solidFill>
              </a:rPr>
              <a:t>Applies across all IDF objects</a:t>
            </a:r>
          </a:p>
          <a:p>
            <a:pPr marL="290513" indent="-290513">
              <a:buFontTx/>
              <a:buChar char="•"/>
            </a:pPr>
            <a:endParaRPr lang="en-US">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19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0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t>Auto-Content Security</a:t>
            </a:r>
          </a:p>
        </p:txBody>
      </p:sp>
      <p:sp>
        <p:nvSpPr>
          <p:cNvPr id="38915" name="Rectangle 3"/>
          <p:cNvSpPr>
            <a:spLocks noGrp="1" noChangeArrowheads="1"/>
          </p:cNvSpPr>
          <p:nvPr>
            <p:ph idx="1"/>
          </p:nvPr>
        </p:nvSpPr>
        <p:spPr>
          <a:xfrm>
            <a:off x="457200" y="1371600"/>
            <a:ext cx="4946650" cy="4876800"/>
          </a:xfrm>
        </p:spPr>
        <p:txBody>
          <a:bodyPr/>
          <a:lstStyle/>
          <a:p>
            <a:pPr eaLnBrk="1" hangingPunct="1"/>
            <a:r>
              <a:rPr lang="en-US" smtClean="0"/>
              <a:t>Easy to authorize to AR, AP…</a:t>
            </a:r>
          </a:p>
          <a:p>
            <a:pPr eaLnBrk="1" hangingPunct="1"/>
            <a:r>
              <a:rPr lang="en-US" smtClean="0"/>
              <a:t>Applies across all objects</a:t>
            </a:r>
          </a:p>
          <a:p>
            <a:pPr eaLnBrk="1" hangingPunct="1"/>
            <a:r>
              <a:rPr lang="en-US" smtClean="0"/>
              <a:t>Does not require Enterprise Integrator</a:t>
            </a:r>
          </a:p>
          <a:p>
            <a:pPr eaLnBrk="1" hangingPunct="1"/>
            <a:endParaRPr lang="en-US" smtClean="0"/>
          </a:p>
        </p:txBody>
      </p:sp>
      <p:pic>
        <p:nvPicPr>
          <p:cNvPr id="38916" name="Picture 4"/>
          <p:cNvPicPr>
            <a:picLocks noChangeAspect="1" noChangeArrowheads="1"/>
          </p:cNvPicPr>
          <p:nvPr/>
        </p:nvPicPr>
        <p:blipFill>
          <a:blip r:embed="rId2" cstate="print"/>
          <a:srcRect r="33995"/>
          <a:stretch>
            <a:fillRect/>
          </a:stretch>
        </p:blipFill>
        <p:spPr bwMode="auto">
          <a:xfrm>
            <a:off x="5641975" y="1095375"/>
            <a:ext cx="3270250" cy="4805363"/>
          </a:xfrm>
          <a:prstGeom prst="rect">
            <a:avLst/>
          </a:prstGeom>
          <a:noFill/>
          <a:ln w="9525">
            <a:noFill/>
            <a:miter lim="800000"/>
            <a:headEnd/>
            <a:tailEnd/>
          </a:ln>
        </p:spPr>
      </p:pic>
      <p:pic>
        <p:nvPicPr>
          <p:cNvPr id="38917" name="Picture 5"/>
          <p:cNvPicPr>
            <a:picLocks noChangeAspect="1" noChangeArrowheads="1"/>
          </p:cNvPicPr>
          <p:nvPr/>
        </p:nvPicPr>
        <p:blipFill>
          <a:blip r:embed="rId3" cstate="print"/>
          <a:srcRect b="15103"/>
          <a:stretch>
            <a:fillRect/>
          </a:stretch>
        </p:blipFill>
        <p:spPr bwMode="auto">
          <a:xfrm>
            <a:off x="2663825" y="3265488"/>
            <a:ext cx="3702050" cy="3016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t>Separation of duties</a:t>
            </a:r>
          </a:p>
        </p:txBody>
      </p:sp>
      <p:sp>
        <p:nvSpPr>
          <p:cNvPr id="39939" name="Rectangle 3"/>
          <p:cNvSpPr>
            <a:spLocks noGrp="1" noChangeArrowheads="1"/>
          </p:cNvSpPr>
          <p:nvPr>
            <p:ph idx="1"/>
          </p:nvPr>
        </p:nvSpPr>
        <p:spPr>
          <a:xfrm>
            <a:off x="533400" y="954088"/>
            <a:ext cx="8610600" cy="5715000"/>
          </a:xfrm>
        </p:spPr>
        <p:txBody>
          <a:bodyPr/>
          <a:lstStyle/>
          <a:p>
            <a:pPr eaLnBrk="1" hangingPunct="1"/>
            <a:r>
              <a:rPr lang="en-US" smtClean="0"/>
              <a:t>Payments vs. PO’s</a:t>
            </a:r>
          </a:p>
          <a:p>
            <a:pPr eaLnBrk="1" hangingPunct="1"/>
            <a:r>
              <a:rPr lang="en-US" smtClean="0"/>
              <a:t>Allow, suspend</a:t>
            </a:r>
          </a:p>
          <a:p>
            <a:pPr eaLnBrk="1" hangingPunct="1"/>
            <a:r>
              <a:rPr lang="en-US" smtClean="0"/>
              <a:t>With or without entity</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Maintenance</a:t>
            </a:r>
            <a:endParaRPr lang="en-US" dirty="0"/>
          </a:p>
        </p:txBody>
      </p:sp>
      <p:sp>
        <p:nvSpPr>
          <p:cNvPr id="8" name="Subtitle 7"/>
          <p:cNvSpPr>
            <a:spLocks noGrp="1"/>
          </p:cNvSpPr>
          <p:nvPr>
            <p:ph type="subTitle" idx="1"/>
          </p:nvPr>
        </p:nvSpPr>
        <p:spPr/>
        <p:txBody>
          <a:bodyPr/>
          <a:lstStyle/>
          <a:p>
            <a:r>
              <a:rPr lang="en-US" dirty="0" smtClean="0"/>
              <a:t>IFM Entities</a:t>
            </a:r>
          </a:p>
          <a:p>
            <a:r>
              <a:rPr lang="en-US" dirty="0" smtClean="0"/>
              <a:t>Customers / Vendors</a:t>
            </a:r>
            <a:endParaRPr lang="en-US" dirty="0"/>
          </a:p>
        </p:txBody>
      </p:sp>
      <p:sp>
        <p:nvSpPr>
          <p:cNvPr id="4" name="Slide Number Placeholder 3"/>
          <p:cNvSpPr>
            <a:spLocks noGrp="1"/>
          </p:cNvSpPr>
          <p:nvPr>
            <p:ph type="sldNum" sz="quarter" idx="4294967295"/>
          </p:nvPr>
        </p:nvSpPr>
        <p:spPr>
          <a:xfrm>
            <a:off x="8284190" y="6247168"/>
            <a:ext cx="545911" cy="365125"/>
          </a:xfrm>
          <a:prstGeom prst="rect">
            <a:avLst/>
          </a:prstGeom>
        </p:spPr>
        <p:txBody>
          <a:bodyPr/>
          <a:lstStyle/>
          <a:p>
            <a:fld id="{DE1EF3E0-3D09-4B11-8AF1-44781B481DB3}" type="slidenum">
              <a:rPr lang="en-US" smtClean="0"/>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The Family Of Entity-related Objects And Code Files Is Now Maintainable</a:t>
            </a:r>
            <a:endParaRPr lang="en-US" sz="3200" dirty="0"/>
          </a:p>
        </p:txBody>
      </p:sp>
      <p:sp>
        <p:nvSpPr>
          <p:cNvPr id="5" name="Content Placeholder 4"/>
          <p:cNvSpPr>
            <a:spLocks noGrp="1"/>
          </p:cNvSpPr>
          <p:nvPr>
            <p:ph sz="half" idx="1"/>
          </p:nvPr>
        </p:nvSpPr>
        <p:spPr/>
        <p:txBody>
          <a:bodyPr>
            <a:normAutofit lnSpcReduction="10000"/>
          </a:bodyPr>
          <a:lstStyle/>
          <a:p>
            <a:pPr lvl="0"/>
            <a:r>
              <a:rPr lang="en-US" dirty="0" smtClean="0"/>
              <a:t>Entities </a:t>
            </a:r>
          </a:p>
          <a:p>
            <a:pPr lvl="0"/>
            <a:r>
              <a:rPr lang="en-US" dirty="0" smtClean="0"/>
              <a:t>Entity Revision </a:t>
            </a:r>
          </a:p>
          <a:p>
            <a:pPr lvl="0"/>
            <a:r>
              <a:rPr lang="en-US" dirty="0" smtClean="0"/>
              <a:t>Personal Accounts </a:t>
            </a:r>
          </a:p>
          <a:p>
            <a:pPr lvl="0"/>
            <a:r>
              <a:rPr lang="en-US" dirty="0" smtClean="0"/>
              <a:t>Personal Account Revision</a:t>
            </a:r>
          </a:p>
          <a:p>
            <a:pPr lvl="0"/>
            <a:r>
              <a:rPr lang="en-US" dirty="0" smtClean="0"/>
              <a:t>Entity Contacts </a:t>
            </a:r>
          </a:p>
          <a:p>
            <a:pPr lvl="0"/>
            <a:r>
              <a:rPr lang="en-US" dirty="0" smtClean="0"/>
              <a:t>Entity Aliases </a:t>
            </a:r>
          </a:p>
          <a:p>
            <a:pPr lvl="0"/>
            <a:r>
              <a:rPr lang="en-US" dirty="0" smtClean="0"/>
              <a:t>Entity Groups </a:t>
            </a:r>
          </a:p>
          <a:p>
            <a:pPr lvl="0"/>
            <a:r>
              <a:rPr lang="en-US" dirty="0" smtClean="0"/>
              <a:t>Entity Tax Identifiers</a:t>
            </a:r>
          </a:p>
          <a:p>
            <a:endParaRPr lang="en-US" dirty="0"/>
          </a:p>
        </p:txBody>
      </p:sp>
      <p:sp>
        <p:nvSpPr>
          <p:cNvPr id="6" name="Content Placeholder 5"/>
          <p:cNvSpPr>
            <a:spLocks noGrp="1"/>
          </p:cNvSpPr>
          <p:nvPr>
            <p:ph sz="half" idx="2"/>
          </p:nvPr>
        </p:nvSpPr>
        <p:spPr/>
        <p:txBody>
          <a:bodyPr>
            <a:normAutofit lnSpcReduction="10000"/>
          </a:bodyPr>
          <a:lstStyle/>
          <a:p>
            <a:pPr lvl="0"/>
            <a:r>
              <a:rPr lang="en-US" dirty="0" smtClean="0"/>
              <a:t>Entity Bank Account Revisions. </a:t>
            </a:r>
          </a:p>
          <a:p>
            <a:pPr lvl="0"/>
            <a:r>
              <a:rPr lang="en-US" dirty="0" smtClean="0"/>
              <a:t>Banks</a:t>
            </a:r>
          </a:p>
          <a:p>
            <a:pPr lvl="0"/>
            <a:r>
              <a:rPr lang="en-US" dirty="0" smtClean="0"/>
              <a:t>Tax Cities</a:t>
            </a:r>
          </a:p>
          <a:p>
            <a:pPr lvl="0"/>
            <a:r>
              <a:rPr lang="en-US" dirty="0" smtClean="0"/>
              <a:t>Tax Counties </a:t>
            </a:r>
          </a:p>
          <a:p>
            <a:pPr lvl="0"/>
            <a:r>
              <a:rPr lang="en-US" dirty="0" smtClean="0"/>
              <a:t>Personal Account Statuses</a:t>
            </a:r>
          </a:p>
          <a:p>
            <a:pPr lvl="0"/>
            <a:r>
              <a:rPr lang="en-US" dirty="0" smtClean="0"/>
              <a:t>Collection Statuses</a:t>
            </a:r>
          </a:p>
          <a:p>
            <a:pPr lvl="0"/>
            <a:r>
              <a:rPr lang="en-US" dirty="0" smtClean="0"/>
              <a:t>Regions </a:t>
            </a:r>
          </a:p>
          <a:p>
            <a:pPr lvl="0">
              <a:buNone/>
            </a:pPr>
            <a:endParaRPr lang="en-US" dirty="0"/>
          </a:p>
        </p:txBody>
      </p:sp>
      <p:sp>
        <p:nvSpPr>
          <p:cNvPr id="4" name="Slide Number Placeholder 3"/>
          <p:cNvSpPr>
            <a:spLocks noGrp="1"/>
          </p:cNvSpPr>
          <p:nvPr>
            <p:ph type="sldNum" sz="quarter" idx="12"/>
          </p:nvPr>
        </p:nvSpPr>
        <p:spPr>
          <a:xfrm>
            <a:off x="8065826" y="6356350"/>
            <a:ext cx="620973" cy="365125"/>
          </a:xfrm>
        </p:spPr>
        <p:txBody>
          <a:bodyPr/>
          <a:lstStyle/>
          <a:p>
            <a:fld id="{DE1EF3E0-3D09-4B11-8AF1-44781B481DB3}" type="slidenum">
              <a:rPr lang="en-US" smtClean="0"/>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Maintenance</a:t>
            </a:r>
            <a:endParaRPr lang="en-US" dirty="0"/>
          </a:p>
        </p:txBody>
      </p:sp>
      <p:sp>
        <p:nvSpPr>
          <p:cNvPr id="7" name="Content Placeholder 6"/>
          <p:cNvSpPr>
            <a:spLocks noGrp="1"/>
          </p:cNvSpPr>
          <p:nvPr>
            <p:ph idx="1"/>
          </p:nvPr>
        </p:nvSpPr>
        <p:spPr/>
        <p:txBody>
          <a:bodyPr/>
          <a:lstStyle/>
          <a:p>
            <a:r>
              <a:rPr lang="en-US" dirty="0" smtClean="0"/>
              <a:t>New database attributes in Customer, Vendor, and Entity records include </a:t>
            </a:r>
          </a:p>
          <a:p>
            <a:pPr lvl="1"/>
            <a:r>
              <a:rPr lang="en-US" dirty="0" smtClean="0"/>
              <a:t>E-mail Addresses </a:t>
            </a:r>
          </a:p>
          <a:p>
            <a:pPr lvl="1"/>
            <a:r>
              <a:rPr lang="en-US" dirty="0" smtClean="0"/>
              <a:t>Mobile Phone Numbers</a:t>
            </a:r>
          </a:p>
          <a:p>
            <a:pPr lvl="1"/>
            <a:r>
              <a:rPr lang="en-US" dirty="0" smtClean="0"/>
              <a:t>Web Addresses</a:t>
            </a:r>
            <a:endParaRPr lang="en-US" dirty="0"/>
          </a:p>
        </p:txBody>
      </p:sp>
      <p:sp>
        <p:nvSpPr>
          <p:cNvPr id="5" name="Slide Number Placeholder 4"/>
          <p:cNvSpPr>
            <a:spLocks noGrp="1"/>
          </p:cNvSpPr>
          <p:nvPr>
            <p:ph type="sldNum" sz="quarter" idx="12"/>
          </p:nvPr>
        </p:nvSpPr>
        <p:spPr/>
        <p:txBody>
          <a:bodyPr/>
          <a:lstStyle/>
          <a:p>
            <a:fld id="{DE1EF3E0-3D09-4B11-8AF1-44781B481DB3}"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Entity Maintenance</a:t>
            </a:r>
            <a:endParaRPr lang="en-US" dirty="0"/>
          </a:p>
        </p:txBody>
      </p:sp>
      <p:sp>
        <p:nvSpPr>
          <p:cNvPr id="6" name="Subtitle 5"/>
          <p:cNvSpPr>
            <a:spLocks noGrp="1"/>
          </p:cNvSpPr>
          <p:nvPr>
            <p:ph type="subTitle" idx="1"/>
          </p:nvPr>
        </p:nvSpPr>
        <p:spPr/>
        <p:txBody>
          <a:bodyPr/>
          <a:lstStyle/>
          <a:p>
            <a:r>
              <a:rPr lang="en-US" dirty="0" smtClean="0"/>
              <a:t>XA PowerLink</a:t>
            </a:r>
            <a:endParaRPr lang="en-US" dirty="0"/>
          </a:p>
        </p:txBody>
      </p:sp>
      <p:sp>
        <p:nvSpPr>
          <p:cNvPr id="4" name="Slide Number Placeholder 3"/>
          <p:cNvSpPr>
            <a:spLocks noGrp="1"/>
          </p:cNvSpPr>
          <p:nvPr>
            <p:ph type="sldNum" sz="quarter" idx="4294967295"/>
          </p:nvPr>
        </p:nvSpPr>
        <p:spPr>
          <a:xfrm>
            <a:off x="8550275" y="6356350"/>
            <a:ext cx="593725" cy="365125"/>
          </a:xfrm>
          <a:prstGeom prst="rect">
            <a:avLst/>
          </a:prstGeom>
        </p:spPr>
        <p:txBody>
          <a:bodyPr/>
          <a:lstStyle/>
          <a:p>
            <a:fld id="{DE1EF3E0-3D09-4B11-8AF1-44781B481DB3}"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Entity Setup Comparison</a:t>
            </a:r>
            <a:endParaRPr lang="en-US" dirty="0"/>
          </a:p>
        </p:txBody>
      </p:sp>
      <p:sp>
        <p:nvSpPr>
          <p:cNvPr id="5" name="Text Placeholder 4"/>
          <p:cNvSpPr>
            <a:spLocks noGrp="1"/>
          </p:cNvSpPr>
          <p:nvPr>
            <p:ph type="body" idx="1"/>
          </p:nvPr>
        </p:nvSpPr>
        <p:spPr/>
        <p:txBody>
          <a:bodyPr/>
          <a:lstStyle/>
          <a:p>
            <a:r>
              <a:rPr lang="en-US" dirty="0" smtClean="0"/>
              <a:t>Green Screen</a:t>
            </a:r>
            <a:endParaRPr lang="en-US" dirty="0"/>
          </a:p>
        </p:txBody>
      </p:sp>
      <p:sp>
        <p:nvSpPr>
          <p:cNvPr id="6" name="Content Placeholder 5"/>
          <p:cNvSpPr>
            <a:spLocks noGrp="1"/>
          </p:cNvSpPr>
          <p:nvPr>
            <p:ph sz="half" idx="2"/>
          </p:nvPr>
        </p:nvSpPr>
        <p:spPr/>
        <p:txBody>
          <a:bodyPr/>
          <a:lstStyle/>
          <a:p>
            <a:r>
              <a:rPr lang="en-US" dirty="0" smtClean="0"/>
              <a:t>11 Screens</a:t>
            </a:r>
          </a:p>
          <a:p>
            <a:pPr lvl="1"/>
            <a:r>
              <a:rPr lang="en-US" dirty="0" smtClean="0"/>
              <a:t>Entity</a:t>
            </a:r>
          </a:p>
          <a:p>
            <a:pPr lvl="1"/>
            <a:r>
              <a:rPr lang="en-US" dirty="0" smtClean="0"/>
              <a:t>Entity Data (2)</a:t>
            </a:r>
          </a:p>
          <a:p>
            <a:pPr lvl="1"/>
            <a:r>
              <a:rPr lang="en-US" dirty="0" smtClean="0"/>
              <a:t>Contact</a:t>
            </a:r>
          </a:p>
          <a:p>
            <a:pPr lvl="1"/>
            <a:r>
              <a:rPr lang="en-US" dirty="0" smtClean="0"/>
              <a:t>Personal Account</a:t>
            </a:r>
          </a:p>
          <a:p>
            <a:pPr lvl="1"/>
            <a:r>
              <a:rPr lang="en-US" dirty="0" smtClean="0"/>
              <a:t>Personal Account data (2)</a:t>
            </a:r>
          </a:p>
          <a:p>
            <a:pPr lvl="1"/>
            <a:r>
              <a:rPr lang="en-US" dirty="0" smtClean="0"/>
              <a:t>Customer 4 </a:t>
            </a:r>
          </a:p>
          <a:p>
            <a:endParaRPr lang="en-US" dirty="0" smtClean="0"/>
          </a:p>
          <a:p>
            <a:r>
              <a:rPr lang="en-US" dirty="0" smtClean="0"/>
              <a:t>System Driven</a:t>
            </a:r>
          </a:p>
        </p:txBody>
      </p:sp>
      <p:sp>
        <p:nvSpPr>
          <p:cNvPr id="7" name="Text Placeholder 6"/>
          <p:cNvSpPr>
            <a:spLocks noGrp="1"/>
          </p:cNvSpPr>
          <p:nvPr>
            <p:ph type="body" sz="quarter" idx="3"/>
          </p:nvPr>
        </p:nvSpPr>
        <p:spPr/>
        <p:txBody>
          <a:bodyPr/>
          <a:lstStyle/>
          <a:p>
            <a:r>
              <a:rPr lang="en-US" dirty="0" smtClean="0"/>
              <a:t>PowerLink</a:t>
            </a:r>
            <a:endParaRPr lang="en-US" dirty="0"/>
          </a:p>
        </p:txBody>
      </p:sp>
      <p:sp>
        <p:nvSpPr>
          <p:cNvPr id="8" name="Content Placeholder 7"/>
          <p:cNvSpPr>
            <a:spLocks noGrp="1"/>
          </p:cNvSpPr>
          <p:nvPr>
            <p:ph sz="quarter" idx="4"/>
          </p:nvPr>
        </p:nvSpPr>
        <p:spPr/>
        <p:txBody>
          <a:bodyPr>
            <a:normAutofit lnSpcReduction="10000"/>
          </a:bodyPr>
          <a:lstStyle/>
          <a:p>
            <a:r>
              <a:rPr lang="en-US" dirty="0" smtClean="0"/>
              <a:t>6 Screens</a:t>
            </a:r>
          </a:p>
          <a:p>
            <a:pPr lvl="1"/>
            <a:r>
              <a:rPr lang="en-US" dirty="0" smtClean="0"/>
              <a:t>Entity </a:t>
            </a:r>
          </a:p>
          <a:p>
            <a:pPr lvl="1"/>
            <a:r>
              <a:rPr lang="en-US" dirty="0" smtClean="0"/>
              <a:t>Personal Account</a:t>
            </a:r>
          </a:p>
          <a:p>
            <a:pPr lvl="1"/>
            <a:r>
              <a:rPr lang="en-US" dirty="0" smtClean="0"/>
              <a:t>Customer (4)</a:t>
            </a:r>
          </a:p>
          <a:p>
            <a:endParaRPr lang="en-US" dirty="0" smtClean="0"/>
          </a:p>
          <a:p>
            <a:endParaRPr lang="en-US" dirty="0" smtClean="0"/>
          </a:p>
          <a:p>
            <a:endParaRPr lang="en-US" dirty="0" smtClean="0"/>
          </a:p>
          <a:p>
            <a:endParaRPr lang="en-US" dirty="0" smtClean="0"/>
          </a:p>
          <a:p>
            <a:r>
              <a:rPr lang="en-US" dirty="0" smtClean="0"/>
              <a:t>User Choice</a:t>
            </a:r>
            <a:endParaRPr lang="en-US" dirty="0"/>
          </a:p>
        </p:txBody>
      </p:sp>
      <p:sp>
        <p:nvSpPr>
          <p:cNvPr id="4" name="Slide Number Placeholder 3"/>
          <p:cNvSpPr>
            <a:spLocks noGrp="1"/>
          </p:cNvSpPr>
          <p:nvPr>
            <p:ph type="sldNum" sz="quarter" idx="12"/>
          </p:nvPr>
        </p:nvSpPr>
        <p:spPr/>
        <p:txBody>
          <a:bodyPr/>
          <a:lstStyle/>
          <a:p>
            <a:fld id="{DE1EF3E0-3D09-4B11-8AF1-44781B481DB3}"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type="title"/>
          </p:nvPr>
        </p:nvSpPr>
        <p:spPr/>
        <p:txBody>
          <a:bodyPr/>
          <a:lstStyle/>
          <a:p>
            <a:pPr eaLnBrk="1" hangingPunct="1"/>
            <a:r>
              <a:rPr lang="en-US" dirty="0" smtClean="0"/>
              <a:t>IFM User interface</a:t>
            </a:r>
          </a:p>
        </p:txBody>
      </p:sp>
      <p:pic>
        <p:nvPicPr>
          <p:cNvPr id="5" name="Picture 4"/>
          <p:cNvPicPr/>
          <p:nvPr/>
        </p:nvPicPr>
        <p:blipFill>
          <a:blip r:embed="rId2" cstate="print"/>
          <a:srcRect/>
          <a:stretch>
            <a:fillRect/>
          </a:stretch>
        </p:blipFill>
        <p:spPr bwMode="auto">
          <a:xfrm>
            <a:off x="818866" y="1200149"/>
            <a:ext cx="6724934" cy="480486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Entity Maintenance</a:t>
            </a:r>
            <a:endParaRPr lang="en-US" dirty="0"/>
          </a:p>
        </p:txBody>
      </p:sp>
      <p:sp>
        <p:nvSpPr>
          <p:cNvPr id="4" name="Slide Number Placeholder 3"/>
          <p:cNvSpPr>
            <a:spLocks noGrp="1"/>
          </p:cNvSpPr>
          <p:nvPr>
            <p:ph type="sldNum" sz="quarter" idx="12"/>
          </p:nvPr>
        </p:nvSpPr>
        <p:spPr/>
        <p:txBody>
          <a:bodyPr/>
          <a:lstStyle/>
          <a:p>
            <a:fld id="{DE1EF3E0-3D09-4B11-8AF1-44781B481DB3}" type="slidenum">
              <a:rPr lang="en-US" smtClean="0"/>
              <a:pPr/>
              <a:t>40</a:t>
            </a:fld>
            <a:endParaRPr lang="en-US"/>
          </a:p>
        </p:txBody>
      </p:sp>
      <p:pic>
        <p:nvPicPr>
          <p:cNvPr id="450562" name="Picture 2"/>
          <p:cNvPicPr>
            <a:picLocks noGrp="1" noChangeAspect="1" noChangeArrowheads="1"/>
          </p:cNvPicPr>
          <p:nvPr>
            <p:ph idx="1"/>
          </p:nvPr>
        </p:nvPicPr>
        <p:blipFill>
          <a:blip r:embed="rId2" cstate="print"/>
          <a:srcRect/>
          <a:stretch>
            <a:fillRect/>
          </a:stretch>
        </p:blipFill>
        <p:spPr bwMode="auto">
          <a:xfrm>
            <a:off x="1338262" y="1066800"/>
            <a:ext cx="6467475" cy="36957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fontScale="90000"/>
          </a:bodyPr>
          <a:lstStyle/>
          <a:p>
            <a:pPr eaLnBrk="1" hangingPunct="1"/>
            <a:r>
              <a:rPr lang="en-US" smtClean="0"/>
              <a:t>ERP XA Entity Maintenance: Create customer</a:t>
            </a:r>
          </a:p>
        </p:txBody>
      </p:sp>
      <p:pic>
        <p:nvPicPr>
          <p:cNvPr id="41987" name="Picture 3"/>
          <p:cNvPicPr>
            <a:picLocks noChangeAspect="1" noChangeArrowheads="1"/>
          </p:cNvPicPr>
          <p:nvPr/>
        </p:nvPicPr>
        <p:blipFill>
          <a:blip r:embed="rId2" cstate="print"/>
          <a:srcRect/>
          <a:stretch>
            <a:fillRect/>
          </a:stretch>
        </p:blipFill>
        <p:spPr bwMode="auto">
          <a:xfrm>
            <a:off x="587375" y="1236663"/>
            <a:ext cx="6667500" cy="3667125"/>
          </a:xfrm>
          <a:prstGeom prst="rect">
            <a:avLst/>
          </a:prstGeom>
          <a:noFill/>
          <a:ln w="9525" algn="ctr">
            <a:noFill/>
            <a:miter lim="800000"/>
            <a:headEnd/>
            <a:tailEnd/>
          </a:ln>
        </p:spPr>
      </p:pic>
      <p:sp>
        <p:nvSpPr>
          <p:cNvPr id="631812" name="AutoShape 4"/>
          <p:cNvSpPr>
            <a:spLocks noChangeArrowheads="1"/>
          </p:cNvSpPr>
          <p:nvPr/>
        </p:nvSpPr>
        <p:spPr bwMode="auto">
          <a:xfrm rot="2047020">
            <a:off x="4945063" y="2112963"/>
            <a:ext cx="536575" cy="315912"/>
          </a:xfrm>
          <a:prstGeom prst="leftArrow">
            <a:avLst>
              <a:gd name="adj1" fmla="val 48991"/>
              <a:gd name="adj2" fmla="val 69481"/>
            </a:avLst>
          </a:prstGeom>
          <a:solidFill>
            <a:schemeClr val="tx2"/>
          </a:solidFill>
          <a:ln w="9525" algn="ctr">
            <a:solidFill>
              <a:schemeClr val="tx1"/>
            </a:solidFill>
            <a:miter lim="800000"/>
            <a:headEnd/>
            <a:tailEnd/>
          </a:ln>
        </p:spPr>
        <p:txBody>
          <a:bodyPr anchor="ctr">
            <a:spAutoFit/>
          </a:bodyPr>
          <a:lstStyle/>
          <a:p>
            <a:endParaRPr lang="en-US"/>
          </a:p>
        </p:txBody>
      </p:sp>
      <p:sp>
        <p:nvSpPr>
          <p:cNvPr id="631813" name="Rectangle 5"/>
          <p:cNvSpPr>
            <a:spLocks noChangeArrowheads="1"/>
          </p:cNvSpPr>
          <p:nvPr/>
        </p:nvSpPr>
        <p:spPr bwMode="auto">
          <a:xfrm>
            <a:off x="5632450" y="2379663"/>
            <a:ext cx="2058988" cy="466725"/>
          </a:xfrm>
          <a:prstGeom prst="rect">
            <a:avLst/>
          </a:prstGeom>
          <a:solidFill>
            <a:schemeClr val="bg1"/>
          </a:solidFill>
          <a:ln w="9525" algn="ctr">
            <a:solidFill>
              <a:schemeClr val="tx1"/>
            </a:solidFill>
            <a:miter lim="800000"/>
            <a:headEnd/>
            <a:tailEnd/>
          </a:ln>
        </p:spPr>
        <p:txBody>
          <a:bodyPr wrap="none" anchor="ctr">
            <a:spAutoFit/>
          </a:bodyPr>
          <a:lstStyle/>
          <a:p>
            <a:r>
              <a:rPr lang="en-US">
                <a:solidFill>
                  <a:schemeClr val="tx2"/>
                </a:solidFill>
              </a:rPr>
              <a:t>Click “Create”</a:t>
            </a:r>
          </a:p>
        </p:txBody>
      </p:sp>
      <p:sp>
        <p:nvSpPr>
          <p:cNvPr id="631814" name="AutoShape 6"/>
          <p:cNvSpPr>
            <a:spLocks noChangeArrowheads="1"/>
          </p:cNvSpPr>
          <p:nvPr/>
        </p:nvSpPr>
        <p:spPr bwMode="auto">
          <a:xfrm>
            <a:off x="4586288" y="1741488"/>
            <a:ext cx="333375" cy="333375"/>
          </a:xfrm>
          <a:prstGeom prst="roundRect">
            <a:avLst>
              <a:gd name="adj" fmla="val 16667"/>
            </a:avLst>
          </a:prstGeom>
          <a:noFill/>
          <a:ln w="38100" algn="ctr">
            <a:solidFill>
              <a:schemeClr val="tx2"/>
            </a:solidFill>
            <a:round/>
            <a:headEnd/>
            <a:tailEnd/>
          </a:ln>
        </p:spPr>
        <p:txBody>
          <a:bodyPr anchor="ctr">
            <a:spAutoFit/>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18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18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318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1812" grpId="0" animBg="1"/>
      <p:bldP spid="631813" grpId="0" animBg="1"/>
      <p:bldP spid="63181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
          <p:cNvPicPr>
            <a:picLocks noChangeAspect="1" noChangeArrowheads="1"/>
          </p:cNvPicPr>
          <p:nvPr/>
        </p:nvPicPr>
        <p:blipFill>
          <a:blip r:embed="rId2" cstate="print"/>
          <a:srcRect/>
          <a:stretch>
            <a:fillRect/>
          </a:stretch>
        </p:blipFill>
        <p:spPr bwMode="auto">
          <a:xfrm>
            <a:off x="587375" y="1236663"/>
            <a:ext cx="6667500" cy="3667125"/>
          </a:xfrm>
          <a:prstGeom prst="rect">
            <a:avLst/>
          </a:prstGeom>
          <a:noFill/>
          <a:ln w="9525" algn="ctr">
            <a:noFill/>
            <a:miter lim="800000"/>
            <a:headEnd/>
            <a:tailEnd/>
          </a:ln>
        </p:spPr>
      </p:pic>
      <p:pic>
        <p:nvPicPr>
          <p:cNvPr id="43011" name="Picture 12"/>
          <p:cNvPicPr>
            <a:picLocks noChangeAspect="1" noChangeArrowheads="1"/>
          </p:cNvPicPr>
          <p:nvPr/>
        </p:nvPicPr>
        <p:blipFill>
          <a:blip r:embed="rId3" cstate="print"/>
          <a:srcRect/>
          <a:stretch>
            <a:fillRect/>
          </a:stretch>
        </p:blipFill>
        <p:spPr bwMode="auto">
          <a:xfrm>
            <a:off x="1952625" y="1657350"/>
            <a:ext cx="3810000" cy="3276600"/>
          </a:xfrm>
          <a:prstGeom prst="rect">
            <a:avLst/>
          </a:prstGeom>
          <a:noFill/>
          <a:ln w="9525">
            <a:noFill/>
            <a:miter lim="800000"/>
            <a:headEnd/>
            <a:tailEnd/>
          </a:ln>
        </p:spPr>
      </p:pic>
      <p:sp>
        <p:nvSpPr>
          <p:cNvPr id="43012" name="Rectangle 2"/>
          <p:cNvSpPr>
            <a:spLocks noGrp="1" noChangeArrowheads="1"/>
          </p:cNvSpPr>
          <p:nvPr>
            <p:ph type="title"/>
          </p:nvPr>
        </p:nvSpPr>
        <p:spPr/>
        <p:txBody>
          <a:bodyPr>
            <a:normAutofit fontScale="90000"/>
          </a:bodyPr>
          <a:lstStyle/>
          <a:p>
            <a:pPr eaLnBrk="1" hangingPunct="1"/>
            <a:r>
              <a:rPr lang="en-US" dirty="0" smtClean="0"/>
              <a:t>ERP XA Entity Maintenance: Create customer</a:t>
            </a:r>
          </a:p>
        </p:txBody>
      </p:sp>
      <p:sp>
        <p:nvSpPr>
          <p:cNvPr id="638984" name="Rectangle 8"/>
          <p:cNvSpPr>
            <a:spLocks noChangeArrowheads="1"/>
          </p:cNvSpPr>
          <p:nvPr/>
        </p:nvSpPr>
        <p:spPr bwMode="auto">
          <a:xfrm>
            <a:off x="5699125" y="2316163"/>
            <a:ext cx="2352675" cy="1927225"/>
          </a:xfrm>
          <a:prstGeom prst="rect">
            <a:avLst/>
          </a:prstGeom>
          <a:solidFill>
            <a:schemeClr val="bg1"/>
          </a:solidFill>
          <a:ln w="9525" algn="ctr">
            <a:solidFill>
              <a:schemeClr val="tx1"/>
            </a:solidFill>
            <a:miter lim="800000"/>
            <a:headEnd/>
            <a:tailEnd/>
          </a:ln>
        </p:spPr>
        <p:txBody>
          <a:bodyPr anchor="ctr">
            <a:spAutoFit/>
          </a:bodyPr>
          <a:lstStyle/>
          <a:p>
            <a:pPr>
              <a:buFontTx/>
              <a:buChar char="•"/>
            </a:pPr>
            <a:r>
              <a:rPr lang="en-US">
                <a:solidFill>
                  <a:schemeClr val="tx2"/>
                </a:solidFill>
              </a:rPr>
              <a:t>  Company</a:t>
            </a:r>
          </a:p>
          <a:p>
            <a:pPr>
              <a:buFontTx/>
              <a:buChar char="•"/>
            </a:pPr>
            <a:r>
              <a:rPr lang="en-US">
                <a:solidFill>
                  <a:schemeClr val="tx2"/>
                </a:solidFill>
              </a:rPr>
              <a:t>  Customer ID</a:t>
            </a:r>
          </a:p>
          <a:p>
            <a:pPr>
              <a:buFontTx/>
              <a:buChar char="•"/>
            </a:pPr>
            <a:r>
              <a:rPr lang="en-US">
                <a:solidFill>
                  <a:schemeClr val="tx2"/>
                </a:solidFill>
              </a:rPr>
              <a:t>  Sales rep</a:t>
            </a:r>
          </a:p>
          <a:p>
            <a:pPr>
              <a:buFontTx/>
              <a:buChar char="•"/>
            </a:pPr>
            <a:r>
              <a:rPr lang="en-US">
                <a:solidFill>
                  <a:schemeClr val="tx2"/>
                </a:solidFill>
              </a:rPr>
              <a:t>  Entity</a:t>
            </a:r>
          </a:p>
          <a:p>
            <a:pPr>
              <a:buFontTx/>
              <a:buChar char="•"/>
            </a:pPr>
            <a:r>
              <a:rPr lang="en-US">
                <a:solidFill>
                  <a:schemeClr val="tx2"/>
                </a:solidFill>
              </a:rPr>
              <a:t>  Ledger</a:t>
            </a:r>
          </a:p>
        </p:txBody>
      </p:sp>
      <p:sp>
        <p:nvSpPr>
          <p:cNvPr id="638985" name="AutoShape 9"/>
          <p:cNvSpPr>
            <a:spLocks noChangeArrowheads="1"/>
          </p:cNvSpPr>
          <p:nvPr/>
        </p:nvSpPr>
        <p:spPr bwMode="auto">
          <a:xfrm>
            <a:off x="5040313" y="3127375"/>
            <a:ext cx="536575" cy="315913"/>
          </a:xfrm>
          <a:prstGeom prst="leftArrow">
            <a:avLst>
              <a:gd name="adj1" fmla="val 51759"/>
              <a:gd name="adj2" fmla="val 73869"/>
            </a:avLst>
          </a:prstGeom>
          <a:solidFill>
            <a:schemeClr val="tx2"/>
          </a:solidFill>
          <a:ln w="9525" algn="ctr">
            <a:solidFill>
              <a:schemeClr val="tx1"/>
            </a:solidFill>
            <a:miter lim="800000"/>
            <a:headEnd/>
            <a:tailEnd/>
          </a:ln>
        </p:spPr>
        <p:txBody>
          <a:bodyPr anchor="ctr">
            <a:spAutoFit/>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898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89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984" grpId="0" animBg="1"/>
      <p:bldP spid="6389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fontScale="90000"/>
          </a:bodyPr>
          <a:lstStyle/>
          <a:p>
            <a:pPr eaLnBrk="1" hangingPunct="1"/>
            <a:r>
              <a:rPr lang="en-US" smtClean="0"/>
              <a:t>ERP XA Entity Maintenance: Create customer</a:t>
            </a:r>
          </a:p>
        </p:txBody>
      </p:sp>
      <p:pic>
        <p:nvPicPr>
          <p:cNvPr id="44035" name="Picture 3"/>
          <p:cNvPicPr>
            <a:picLocks noChangeAspect="1" noChangeArrowheads="1"/>
          </p:cNvPicPr>
          <p:nvPr/>
        </p:nvPicPr>
        <p:blipFill>
          <a:blip r:embed="rId2" cstate="print"/>
          <a:srcRect/>
          <a:stretch>
            <a:fillRect/>
          </a:stretch>
        </p:blipFill>
        <p:spPr bwMode="auto">
          <a:xfrm>
            <a:off x="587375" y="1236663"/>
            <a:ext cx="6667500" cy="3667125"/>
          </a:xfrm>
          <a:prstGeom prst="rect">
            <a:avLst/>
          </a:prstGeom>
          <a:noFill/>
          <a:ln w="9525" algn="ctr">
            <a:noFill/>
            <a:miter lim="800000"/>
            <a:headEnd/>
            <a:tailEnd/>
          </a:ln>
        </p:spPr>
      </p:pic>
      <p:grpSp>
        <p:nvGrpSpPr>
          <p:cNvPr id="44036" name="Group 4"/>
          <p:cNvGrpSpPr>
            <a:grpSpLocks/>
          </p:cNvGrpSpPr>
          <p:nvPr/>
        </p:nvGrpSpPr>
        <p:grpSpPr bwMode="auto">
          <a:xfrm>
            <a:off x="1954213" y="1660525"/>
            <a:ext cx="3810000" cy="3276600"/>
            <a:chOff x="864" y="1152"/>
            <a:chExt cx="2400" cy="2064"/>
          </a:xfrm>
        </p:grpSpPr>
        <p:pic>
          <p:nvPicPr>
            <p:cNvPr id="44043" name="Picture 5"/>
            <p:cNvPicPr>
              <a:picLocks noChangeAspect="1" noChangeArrowheads="1"/>
            </p:cNvPicPr>
            <p:nvPr/>
          </p:nvPicPr>
          <p:blipFill>
            <a:blip r:embed="rId3" cstate="print"/>
            <a:srcRect/>
            <a:stretch>
              <a:fillRect/>
            </a:stretch>
          </p:blipFill>
          <p:spPr bwMode="auto">
            <a:xfrm>
              <a:off x="864" y="1152"/>
              <a:ext cx="2400" cy="2064"/>
            </a:xfrm>
            <a:prstGeom prst="rect">
              <a:avLst/>
            </a:prstGeom>
            <a:noFill/>
            <a:ln w="9525" algn="ctr">
              <a:noFill/>
              <a:miter lim="800000"/>
              <a:headEnd/>
              <a:tailEnd/>
            </a:ln>
          </p:spPr>
        </p:pic>
        <p:pic>
          <p:nvPicPr>
            <p:cNvPr id="44044" name="Picture 6"/>
            <p:cNvPicPr>
              <a:picLocks noChangeAspect="1" noChangeArrowheads="1"/>
            </p:cNvPicPr>
            <p:nvPr/>
          </p:nvPicPr>
          <p:blipFill>
            <a:blip r:embed="rId4" cstate="print"/>
            <a:srcRect l="70000" t="51163" r="2000" b="32558"/>
            <a:stretch>
              <a:fillRect/>
            </a:stretch>
          </p:blipFill>
          <p:spPr bwMode="auto">
            <a:xfrm>
              <a:off x="2400" y="2208"/>
              <a:ext cx="672" cy="336"/>
            </a:xfrm>
            <a:prstGeom prst="rect">
              <a:avLst/>
            </a:prstGeom>
            <a:noFill/>
            <a:ln w="9525" algn="ctr">
              <a:noFill/>
              <a:miter lim="800000"/>
              <a:headEnd/>
              <a:tailEnd/>
            </a:ln>
          </p:spPr>
        </p:pic>
        <p:pic>
          <p:nvPicPr>
            <p:cNvPr id="44045" name="Picture 7"/>
            <p:cNvPicPr>
              <a:picLocks noChangeAspect="1" noChangeArrowheads="1"/>
            </p:cNvPicPr>
            <p:nvPr/>
          </p:nvPicPr>
          <p:blipFill>
            <a:blip r:embed="rId4" cstate="print"/>
            <a:srcRect l="70000" t="37209" r="14000" b="53490"/>
            <a:stretch>
              <a:fillRect/>
            </a:stretch>
          </p:blipFill>
          <p:spPr bwMode="auto">
            <a:xfrm>
              <a:off x="2400" y="1920"/>
              <a:ext cx="384" cy="192"/>
            </a:xfrm>
            <a:prstGeom prst="rect">
              <a:avLst/>
            </a:prstGeom>
            <a:noFill/>
            <a:ln w="9525" algn="ctr">
              <a:noFill/>
              <a:miter lim="800000"/>
              <a:headEnd/>
              <a:tailEnd/>
            </a:ln>
          </p:spPr>
        </p:pic>
      </p:grpSp>
      <p:grpSp>
        <p:nvGrpSpPr>
          <p:cNvPr id="44037" name="Group 8"/>
          <p:cNvGrpSpPr>
            <a:grpSpLocks/>
          </p:cNvGrpSpPr>
          <p:nvPr/>
        </p:nvGrpSpPr>
        <p:grpSpPr bwMode="auto">
          <a:xfrm>
            <a:off x="559557" y="477672"/>
            <a:ext cx="8378067" cy="6348578"/>
            <a:chOff x="470" y="144"/>
            <a:chExt cx="5280" cy="4176"/>
          </a:xfrm>
        </p:grpSpPr>
        <p:pic>
          <p:nvPicPr>
            <p:cNvPr id="44041" name="Picture 9"/>
            <p:cNvPicPr>
              <a:picLocks noChangeAspect="1" noChangeArrowheads="1"/>
            </p:cNvPicPr>
            <p:nvPr/>
          </p:nvPicPr>
          <p:blipFill>
            <a:blip r:embed="rId5" cstate="print"/>
            <a:srcRect/>
            <a:stretch>
              <a:fillRect/>
            </a:stretch>
          </p:blipFill>
          <p:spPr bwMode="auto">
            <a:xfrm>
              <a:off x="470" y="144"/>
              <a:ext cx="5280" cy="4176"/>
            </a:xfrm>
            <a:prstGeom prst="rect">
              <a:avLst/>
            </a:prstGeom>
            <a:noFill/>
            <a:ln w="9525" algn="ctr">
              <a:noFill/>
              <a:miter lim="800000"/>
              <a:headEnd/>
              <a:tailEnd/>
            </a:ln>
          </p:spPr>
        </p:pic>
        <p:pic>
          <p:nvPicPr>
            <p:cNvPr id="44042" name="Picture 10"/>
            <p:cNvPicPr>
              <a:picLocks noChangeAspect="1" noChangeArrowheads="1"/>
            </p:cNvPicPr>
            <p:nvPr/>
          </p:nvPicPr>
          <p:blipFill>
            <a:blip r:embed="rId6" cstate="print"/>
            <a:srcRect l="2728" t="62643" r="5455" b="20116"/>
            <a:stretch>
              <a:fillRect/>
            </a:stretch>
          </p:blipFill>
          <p:spPr bwMode="auto">
            <a:xfrm>
              <a:off x="614" y="2774"/>
              <a:ext cx="4848" cy="720"/>
            </a:xfrm>
            <a:prstGeom prst="rect">
              <a:avLst/>
            </a:prstGeom>
            <a:noFill/>
            <a:ln w="9525" algn="ctr">
              <a:noFill/>
              <a:miter lim="800000"/>
              <a:headEnd/>
              <a:tailEnd/>
            </a:ln>
          </p:spPr>
        </p:pic>
      </p:grpSp>
      <p:sp>
        <p:nvSpPr>
          <p:cNvPr id="636939" name="AutoShape 11"/>
          <p:cNvSpPr>
            <a:spLocks noChangeArrowheads="1"/>
          </p:cNvSpPr>
          <p:nvPr/>
        </p:nvSpPr>
        <p:spPr bwMode="auto">
          <a:xfrm rot="-3160469">
            <a:off x="1854994" y="5664994"/>
            <a:ext cx="536575" cy="315913"/>
          </a:xfrm>
          <a:prstGeom prst="leftArrow">
            <a:avLst>
              <a:gd name="adj1" fmla="val 49750"/>
              <a:gd name="adj2" fmla="val 66831"/>
            </a:avLst>
          </a:prstGeom>
          <a:solidFill>
            <a:schemeClr val="tx2"/>
          </a:solidFill>
          <a:ln w="9525" algn="ctr">
            <a:solidFill>
              <a:schemeClr val="tx1"/>
            </a:solidFill>
            <a:miter lim="800000"/>
            <a:headEnd/>
            <a:tailEnd/>
          </a:ln>
        </p:spPr>
        <p:txBody>
          <a:bodyPr anchor="ctr">
            <a:spAutoFit/>
          </a:bodyPr>
          <a:lstStyle/>
          <a:p>
            <a:endParaRPr lang="en-US"/>
          </a:p>
        </p:txBody>
      </p:sp>
      <p:sp>
        <p:nvSpPr>
          <p:cNvPr id="636940" name="Rectangle 12"/>
          <p:cNvSpPr>
            <a:spLocks noChangeArrowheads="1"/>
          </p:cNvSpPr>
          <p:nvPr/>
        </p:nvSpPr>
        <p:spPr bwMode="auto">
          <a:xfrm>
            <a:off x="2371725" y="4921250"/>
            <a:ext cx="4667250" cy="466725"/>
          </a:xfrm>
          <a:prstGeom prst="rect">
            <a:avLst/>
          </a:prstGeom>
          <a:solidFill>
            <a:schemeClr val="bg1"/>
          </a:solidFill>
          <a:ln w="9525" algn="ctr">
            <a:solidFill>
              <a:schemeClr val="tx1"/>
            </a:solidFill>
            <a:miter lim="800000"/>
            <a:headEnd/>
            <a:tailEnd/>
          </a:ln>
        </p:spPr>
        <p:txBody>
          <a:bodyPr wrap="none" anchor="ctr">
            <a:spAutoFit/>
          </a:bodyPr>
          <a:lstStyle/>
          <a:p>
            <a:r>
              <a:rPr lang="en-US">
                <a:solidFill>
                  <a:schemeClr val="tx2"/>
                </a:solidFill>
              </a:rPr>
              <a:t>Click “Create” to create customer</a:t>
            </a:r>
          </a:p>
        </p:txBody>
      </p:sp>
      <p:sp>
        <p:nvSpPr>
          <p:cNvPr id="636941" name="AutoShape 13"/>
          <p:cNvSpPr>
            <a:spLocks noChangeArrowheads="1"/>
          </p:cNvSpPr>
          <p:nvPr/>
        </p:nvSpPr>
        <p:spPr bwMode="auto">
          <a:xfrm>
            <a:off x="606425" y="6219825"/>
            <a:ext cx="1274763" cy="288925"/>
          </a:xfrm>
          <a:prstGeom prst="roundRect">
            <a:avLst>
              <a:gd name="adj" fmla="val 20588"/>
            </a:avLst>
          </a:prstGeom>
          <a:noFill/>
          <a:ln w="38100" algn="ctr">
            <a:solidFill>
              <a:schemeClr val="tx2"/>
            </a:solidFill>
            <a:round/>
            <a:headEnd/>
            <a:tailEnd/>
          </a:ln>
        </p:spPr>
        <p:txBody>
          <a:bodyPr anchor="ctr">
            <a:spAutoFit/>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69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69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369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6939" grpId="0" animBg="1"/>
      <p:bldP spid="636940" grpId="0" animBg="1"/>
      <p:bldP spid="63694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smtClean="0"/>
              <a:t>ERP XA Entity Maintenance</a:t>
            </a:r>
          </a:p>
        </p:txBody>
      </p:sp>
      <p:sp>
        <p:nvSpPr>
          <p:cNvPr id="45059" name="Rectangle 3"/>
          <p:cNvSpPr>
            <a:spLocks noGrp="1" noChangeArrowheads="1"/>
          </p:cNvSpPr>
          <p:nvPr>
            <p:ph idx="1"/>
          </p:nvPr>
        </p:nvSpPr>
        <p:spPr>
          <a:xfrm>
            <a:off x="533400" y="1347788"/>
            <a:ext cx="8610600" cy="5715000"/>
          </a:xfrm>
        </p:spPr>
        <p:txBody>
          <a:bodyPr/>
          <a:lstStyle/>
          <a:p>
            <a:pPr eaLnBrk="1" hangingPunct="1"/>
            <a:r>
              <a:rPr lang="en-US" smtClean="0"/>
              <a:t>Auto-synchronize with Entity</a:t>
            </a:r>
          </a:p>
          <a:p>
            <a:pPr lvl="1" eaLnBrk="1" hangingPunct="1"/>
            <a:r>
              <a:rPr lang="en-US" smtClean="0"/>
              <a:t>Address, contact</a:t>
            </a:r>
          </a:p>
          <a:p>
            <a:pPr lvl="1" eaLnBrk="1" hangingPunct="1"/>
            <a:r>
              <a:rPr lang="en-US" smtClean="0"/>
              <a:t>Same for Vendor</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cstate="print"/>
          <a:srcRect/>
          <a:stretch>
            <a:fillRect/>
          </a:stretch>
        </p:blipFill>
        <p:spPr bwMode="auto">
          <a:xfrm>
            <a:off x="596900" y="1241425"/>
            <a:ext cx="6667500" cy="3667125"/>
          </a:xfrm>
          <a:prstGeom prst="rect">
            <a:avLst/>
          </a:prstGeom>
          <a:noFill/>
          <a:ln w="9525" algn="ctr">
            <a:noFill/>
            <a:miter lim="800000"/>
            <a:headEnd/>
            <a:tailEnd/>
          </a:ln>
        </p:spPr>
      </p:pic>
      <p:sp>
        <p:nvSpPr>
          <p:cNvPr id="46083" name="Rectangle 3"/>
          <p:cNvSpPr>
            <a:spLocks noGrp="1" noChangeArrowheads="1"/>
          </p:cNvSpPr>
          <p:nvPr>
            <p:ph type="title"/>
          </p:nvPr>
        </p:nvSpPr>
        <p:spPr/>
        <p:txBody>
          <a:bodyPr>
            <a:normAutofit fontScale="90000"/>
          </a:bodyPr>
          <a:lstStyle/>
          <a:p>
            <a:pPr eaLnBrk="1" hangingPunct="1"/>
            <a:r>
              <a:rPr lang="en-US" smtClean="0"/>
              <a:t>ERP XA Entity Maintenance: Create customer</a:t>
            </a:r>
          </a:p>
        </p:txBody>
      </p:sp>
      <p:sp>
        <p:nvSpPr>
          <p:cNvPr id="637956" name="Rectangle 4"/>
          <p:cNvSpPr>
            <a:spLocks noChangeArrowheads="1"/>
          </p:cNvSpPr>
          <p:nvPr/>
        </p:nvSpPr>
        <p:spPr bwMode="auto">
          <a:xfrm>
            <a:off x="2359025" y="3022600"/>
            <a:ext cx="2717800" cy="466725"/>
          </a:xfrm>
          <a:prstGeom prst="rect">
            <a:avLst/>
          </a:prstGeom>
          <a:solidFill>
            <a:schemeClr val="bg1"/>
          </a:solidFill>
          <a:ln w="9525" algn="ctr">
            <a:solidFill>
              <a:schemeClr val="tx1"/>
            </a:solidFill>
            <a:miter lim="800000"/>
            <a:headEnd/>
            <a:tailEnd/>
          </a:ln>
        </p:spPr>
        <p:txBody>
          <a:bodyPr anchor="ctr">
            <a:spAutoFit/>
          </a:bodyPr>
          <a:lstStyle/>
          <a:p>
            <a:r>
              <a:rPr lang="en-US">
                <a:solidFill>
                  <a:schemeClr val="tx2"/>
                </a:solidFill>
              </a:rPr>
              <a:t>Customer created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79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795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cstate="print"/>
          <a:srcRect/>
          <a:stretch>
            <a:fillRect/>
          </a:stretch>
        </p:blipFill>
        <p:spPr bwMode="auto">
          <a:xfrm>
            <a:off x="587375" y="1236663"/>
            <a:ext cx="6667500" cy="3667125"/>
          </a:xfrm>
          <a:prstGeom prst="rect">
            <a:avLst/>
          </a:prstGeom>
          <a:noFill/>
          <a:ln w="9525" algn="ctr">
            <a:noFill/>
            <a:miter lim="800000"/>
            <a:headEnd/>
            <a:tailEnd/>
          </a:ln>
        </p:spPr>
      </p:pic>
      <p:pic>
        <p:nvPicPr>
          <p:cNvPr id="48131" name="Picture 8"/>
          <p:cNvPicPr>
            <a:picLocks noChangeAspect="1" noChangeArrowheads="1"/>
          </p:cNvPicPr>
          <p:nvPr/>
        </p:nvPicPr>
        <p:blipFill>
          <a:blip r:embed="rId3" cstate="print"/>
          <a:srcRect/>
          <a:stretch>
            <a:fillRect/>
          </a:stretch>
        </p:blipFill>
        <p:spPr bwMode="auto">
          <a:xfrm>
            <a:off x="1952625" y="1657350"/>
            <a:ext cx="3810000" cy="3276600"/>
          </a:xfrm>
          <a:prstGeom prst="rect">
            <a:avLst/>
          </a:prstGeom>
          <a:noFill/>
          <a:ln w="9525">
            <a:noFill/>
            <a:miter lim="800000"/>
            <a:headEnd/>
            <a:tailEnd/>
          </a:ln>
        </p:spPr>
      </p:pic>
      <p:sp>
        <p:nvSpPr>
          <p:cNvPr id="48132" name="Rectangle 4"/>
          <p:cNvSpPr>
            <a:spLocks noGrp="1" noChangeArrowheads="1"/>
          </p:cNvSpPr>
          <p:nvPr>
            <p:ph type="title"/>
          </p:nvPr>
        </p:nvSpPr>
        <p:spPr/>
        <p:txBody>
          <a:bodyPr>
            <a:normAutofit fontScale="90000"/>
          </a:bodyPr>
          <a:lstStyle/>
          <a:p>
            <a:pPr eaLnBrk="1" hangingPunct="1"/>
            <a:r>
              <a:rPr lang="en-US" smtClean="0"/>
              <a:t>ERP XA Entity Maintenance: Create customer</a:t>
            </a:r>
          </a:p>
        </p:txBody>
      </p:sp>
      <p:sp>
        <p:nvSpPr>
          <p:cNvPr id="48133" name="Rectangle 5"/>
          <p:cNvSpPr>
            <a:spLocks noChangeArrowheads="1"/>
          </p:cNvSpPr>
          <p:nvPr/>
        </p:nvSpPr>
        <p:spPr bwMode="auto">
          <a:xfrm>
            <a:off x="5499100" y="2601913"/>
            <a:ext cx="2838450" cy="831850"/>
          </a:xfrm>
          <a:prstGeom prst="rect">
            <a:avLst/>
          </a:prstGeom>
          <a:solidFill>
            <a:schemeClr val="bg1"/>
          </a:solidFill>
          <a:ln w="9525" algn="ctr">
            <a:solidFill>
              <a:schemeClr val="tx1"/>
            </a:solidFill>
            <a:miter lim="800000"/>
            <a:headEnd/>
            <a:tailEnd/>
          </a:ln>
        </p:spPr>
        <p:txBody>
          <a:bodyPr anchor="ctr">
            <a:spAutoFit/>
          </a:bodyPr>
          <a:lstStyle/>
          <a:p>
            <a:r>
              <a:rPr lang="en-US">
                <a:solidFill>
                  <a:schemeClr val="tx2"/>
                </a:solidFill>
              </a:rPr>
              <a:t>Option to key in customer number</a:t>
            </a:r>
          </a:p>
        </p:txBody>
      </p:sp>
      <p:sp>
        <p:nvSpPr>
          <p:cNvPr id="48134" name="AutoShape 6"/>
          <p:cNvSpPr>
            <a:spLocks noChangeArrowheads="1"/>
          </p:cNvSpPr>
          <p:nvPr/>
        </p:nvSpPr>
        <p:spPr bwMode="auto">
          <a:xfrm>
            <a:off x="4754563" y="2851150"/>
            <a:ext cx="536575" cy="315913"/>
          </a:xfrm>
          <a:prstGeom prst="leftArrow">
            <a:avLst>
              <a:gd name="adj1" fmla="val 51759"/>
              <a:gd name="adj2" fmla="val 73869"/>
            </a:avLst>
          </a:prstGeom>
          <a:solidFill>
            <a:schemeClr val="tx2"/>
          </a:solidFill>
          <a:ln w="9525" algn="ctr">
            <a:solidFill>
              <a:schemeClr val="tx1"/>
            </a:solidFill>
            <a:miter lim="800000"/>
            <a:headEnd/>
            <a:tailEnd/>
          </a:ln>
        </p:spPr>
        <p:txBody>
          <a:bodyPr anchor="ctr">
            <a:spAutoFit/>
          </a:bodyPr>
          <a:lstStyle/>
          <a:p>
            <a:endParaRPr lang="en-US"/>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fontScale="90000"/>
          </a:bodyPr>
          <a:lstStyle/>
          <a:p>
            <a:pPr eaLnBrk="1" hangingPunct="1"/>
            <a:r>
              <a:rPr lang="en-US" smtClean="0"/>
              <a:t>ERP XA Entity Maintenance: Create customer</a:t>
            </a:r>
          </a:p>
        </p:txBody>
      </p:sp>
      <p:pic>
        <p:nvPicPr>
          <p:cNvPr id="49155" name="Picture 3"/>
          <p:cNvPicPr>
            <a:picLocks noChangeAspect="1" noChangeArrowheads="1"/>
          </p:cNvPicPr>
          <p:nvPr/>
        </p:nvPicPr>
        <p:blipFill>
          <a:blip r:embed="rId2" cstate="print"/>
          <a:srcRect/>
          <a:stretch>
            <a:fillRect/>
          </a:stretch>
        </p:blipFill>
        <p:spPr bwMode="auto">
          <a:xfrm>
            <a:off x="587375" y="1236663"/>
            <a:ext cx="6667500" cy="3667125"/>
          </a:xfrm>
          <a:prstGeom prst="rect">
            <a:avLst/>
          </a:prstGeom>
          <a:noFill/>
          <a:ln w="9525" algn="ctr">
            <a:noFill/>
            <a:miter lim="800000"/>
            <a:headEnd/>
            <a:tailEnd/>
          </a:ln>
        </p:spPr>
      </p:pic>
      <p:sp>
        <p:nvSpPr>
          <p:cNvPr id="49156" name="AutoShape 4"/>
          <p:cNvSpPr>
            <a:spLocks noChangeArrowheads="1"/>
          </p:cNvSpPr>
          <p:nvPr/>
        </p:nvSpPr>
        <p:spPr bwMode="auto">
          <a:xfrm rot="2047020">
            <a:off x="4945063" y="2112963"/>
            <a:ext cx="536575" cy="315912"/>
          </a:xfrm>
          <a:prstGeom prst="leftArrow">
            <a:avLst>
              <a:gd name="adj1" fmla="val 48991"/>
              <a:gd name="adj2" fmla="val 69481"/>
            </a:avLst>
          </a:prstGeom>
          <a:solidFill>
            <a:schemeClr val="tx2"/>
          </a:solidFill>
          <a:ln w="9525" algn="ctr">
            <a:solidFill>
              <a:schemeClr val="tx1"/>
            </a:solidFill>
            <a:miter lim="800000"/>
            <a:headEnd/>
            <a:tailEnd/>
          </a:ln>
        </p:spPr>
        <p:txBody>
          <a:bodyPr anchor="ctr">
            <a:spAutoFit/>
          </a:bodyPr>
          <a:lstStyle/>
          <a:p>
            <a:endParaRPr lang="en-US"/>
          </a:p>
        </p:txBody>
      </p:sp>
      <p:sp>
        <p:nvSpPr>
          <p:cNvPr id="49157" name="Rectangle 5"/>
          <p:cNvSpPr>
            <a:spLocks noChangeArrowheads="1"/>
          </p:cNvSpPr>
          <p:nvPr/>
        </p:nvSpPr>
        <p:spPr bwMode="auto">
          <a:xfrm>
            <a:off x="5632450" y="2379663"/>
            <a:ext cx="2058988" cy="466725"/>
          </a:xfrm>
          <a:prstGeom prst="rect">
            <a:avLst/>
          </a:prstGeom>
          <a:solidFill>
            <a:schemeClr val="bg1"/>
          </a:solidFill>
          <a:ln w="9525" algn="ctr">
            <a:solidFill>
              <a:schemeClr val="tx1"/>
            </a:solidFill>
            <a:miter lim="800000"/>
            <a:headEnd/>
            <a:tailEnd/>
          </a:ln>
        </p:spPr>
        <p:txBody>
          <a:bodyPr wrap="none" anchor="ctr">
            <a:spAutoFit/>
          </a:bodyPr>
          <a:lstStyle/>
          <a:p>
            <a:r>
              <a:rPr lang="en-US">
                <a:solidFill>
                  <a:schemeClr val="tx2"/>
                </a:solidFill>
              </a:rPr>
              <a:t>Click “Create”</a:t>
            </a:r>
          </a:p>
        </p:txBody>
      </p:sp>
      <p:sp>
        <p:nvSpPr>
          <p:cNvPr id="49158" name="AutoShape 6"/>
          <p:cNvSpPr>
            <a:spLocks noChangeArrowheads="1"/>
          </p:cNvSpPr>
          <p:nvPr/>
        </p:nvSpPr>
        <p:spPr bwMode="auto">
          <a:xfrm>
            <a:off x="4586288" y="1741488"/>
            <a:ext cx="333375" cy="333375"/>
          </a:xfrm>
          <a:prstGeom prst="roundRect">
            <a:avLst>
              <a:gd name="adj" fmla="val 16667"/>
            </a:avLst>
          </a:prstGeom>
          <a:noFill/>
          <a:ln w="38100" algn="ctr">
            <a:solidFill>
              <a:schemeClr val="tx2"/>
            </a:solidFill>
            <a:round/>
            <a:headEnd/>
            <a:tailEnd/>
          </a:ln>
        </p:spPr>
        <p:txBody>
          <a:bodyPr anchor="ctr">
            <a:spAutoFit/>
          </a:bodyPr>
          <a:lstStyle/>
          <a:p>
            <a:endParaRPr lang="en-US"/>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fontScale="90000"/>
          </a:bodyPr>
          <a:lstStyle/>
          <a:p>
            <a:pPr eaLnBrk="1" hangingPunct="1"/>
            <a:r>
              <a:rPr lang="en-US" smtClean="0"/>
              <a:t>ERP XA Entity Maintenance: Create customer</a:t>
            </a:r>
          </a:p>
        </p:txBody>
      </p:sp>
      <p:pic>
        <p:nvPicPr>
          <p:cNvPr id="50179" name="Picture 3"/>
          <p:cNvPicPr>
            <a:picLocks noChangeAspect="1" noChangeArrowheads="1"/>
          </p:cNvPicPr>
          <p:nvPr/>
        </p:nvPicPr>
        <p:blipFill>
          <a:blip r:embed="rId2" cstate="print"/>
          <a:srcRect/>
          <a:stretch>
            <a:fillRect/>
          </a:stretch>
        </p:blipFill>
        <p:spPr bwMode="auto">
          <a:xfrm>
            <a:off x="587375" y="1236663"/>
            <a:ext cx="6667500" cy="3667125"/>
          </a:xfrm>
          <a:prstGeom prst="rect">
            <a:avLst/>
          </a:prstGeom>
          <a:noFill/>
          <a:ln w="9525" algn="ctr">
            <a:noFill/>
            <a:miter lim="800000"/>
            <a:headEnd/>
            <a:tailEnd/>
          </a:ln>
        </p:spPr>
      </p:pic>
      <p:grpSp>
        <p:nvGrpSpPr>
          <p:cNvPr id="50180" name="Group 6"/>
          <p:cNvGrpSpPr>
            <a:grpSpLocks/>
          </p:cNvGrpSpPr>
          <p:nvPr/>
        </p:nvGrpSpPr>
        <p:grpSpPr bwMode="auto">
          <a:xfrm>
            <a:off x="1954213" y="1660525"/>
            <a:ext cx="3810000" cy="3276600"/>
            <a:chOff x="864" y="1152"/>
            <a:chExt cx="2400" cy="2064"/>
          </a:xfrm>
        </p:grpSpPr>
        <p:pic>
          <p:nvPicPr>
            <p:cNvPr id="50183" name="Picture 7"/>
            <p:cNvPicPr>
              <a:picLocks noChangeAspect="1" noChangeArrowheads="1"/>
            </p:cNvPicPr>
            <p:nvPr/>
          </p:nvPicPr>
          <p:blipFill>
            <a:blip r:embed="rId3" cstate="print"/>
            <a:srcRect/>
            <a:stretch>
              <a:fillRect/>
            </a:stretch>
          </p:blipFill>
          <p:spPr bwMode="auto">
            <a:xfrm>
              <a:off x="864" y="1152"/>
              <a:ext cx="2400" cy="2064"/>
            </a:xfrm>
            <a:prstGeom prst="rect">
              <a:avLst/>
            </a:prstGeom>
            <a:noFill/>
            <a:ln w="9525" algn="ctr">
              <a:noFill/>
              <a:miter lim="800000"/>
              <a:headEnd/>
              <a:tailEnd/>
            </a:ln>
          </p:spPr>
        </p:pic>
        <p:pic>
          <p:nvPicPr>
            <p:cNvPr id="50184" name="Picture 8"/>
            <p:cNvPicPr>
              <a:picLocks noChangeAspect="1" noChangeArrowheads="1"/>
            </p:cNvPicPr>
            <p:nvPr/>
          </p:nvPicPr>
          <p:blipFill>
            <a:blip r:embed="rId4" cstate="print"/>
            <a:srcRect l="70000" t="51163" r="2000" b="32558"/>
            <a:stretch>
              <a:fillRect/>
            </a:stretch>
          </p:blipFill>
          <p:spPr bwMode="auto">
            <a:xfrm>
              <a:off x="2400" y="2208"/>
              <a:ext cx="672" cy="336"/>
            </a:xfrm>
            <a:prstGeom prst="rect">
              <a:avLst/>
            </a:prstGeom>
            <a:noFill/>
            <a:ln w="9525" algn="ctr">
              <a:noFill/>
              <a:miter lim="800000"/>
              <a:headEnd/>
              <a:tailEnd/>
            </a:ln>
          </p:spPr>
        </p:pic>
        <p:pic>
          <p:nvPicPr>
            <p:cNvPr id="50185" name="Picture 9"/>
            <p:cNvPicPr>
              <a:picLocks noChangeAspect="1" noChangeArrowheads="1"/>
            </p:cNvPicPr>
            <p:nvPr/>
          </p:nvPicPr>
          <p:blipFill>
            <a:blip r:embed="rId4" cstate="print"/>
            <a:srcRect l="70000" t="37209" r="14000" b="53490"/>
            <a:stretch>
              <a:fillRect/>
            </a:stretch>
          </p:blipFill>
          <p:spPr bwMode="auto">
            <a:xfrm>
              <a:off x="2400" y="1920"/>
              <a:ext cx="384" cy="192"/>
            </a:xfrm>
            <a:prstGeom prst="rect">
              <a:avLst/>
            </a:prstGeom>
            <a:noFill/>
            <a:ln w="9525" algn="ctr">
              <a:noFill/>
              <a:miter lim="800000"/>
              <a:headEnd/>
              <a:tailEnd/>
            </a:ln>
          </p:spPr>
        </p:pic>
      </p:grpSp>
      <p:sp>
        <p:nvSpPr>
          <p:cNvPr id="50181" name="Rectangle 10"/>
          <p:cNvSpPr>
            <a:spLocks noChangeArrowheads="1"/>
          </p:cNvSpPr>
          <p:nvPr/>
        </p:nvSpPr>
        <p:spPr bwMode="auto">
          <a:xfrm>
            <a:off x="5699125" y="2316163"/>
            <a:ext cx="2352675" cy="1927225"/>
          </a:xfrm>
          <a:prstGeom prst="rect">
            <a:avLst/>
          </a:prstGeom>
          <a:solidFill>
            <a:schemeClr val="bg1"/>
          </a:solidFill>
          <a:ln w="9525" algn="ctr">
            <a:solidFill>
              <a:schemeClr val="tx1"/>
            </a:solidFill>
            <a:miter lim="800000"/>
            <a:headEnd/>
            <a:tailEnd/>
          </a:ln>
        </p:spPr>
        <p:txBody>
          <a:bodyPr anchor="ctr">
            <a:spAutoFit/>
          </a:bodyPr>
          <a:lstStyle/>
          <a:p>
            <a:pPr>
              <a:buFontTx/>
              <a:buChar char="•"/>
            </a:pPr>
            <a:r>
              <a:rPr lang="en-US">
                <a:solidFill>
                  <a:schemeClr val="tx2"/>
                </a:solidFill>
              </a:rPr>
              <a:t>  Company</a:t>
            </a:r>
          </a:p>
          <a:p>
            <a:pPr>
              <a:buFontTx/>
              <a:buChar char="•"/>
            </a:pPr>
            <a:r>
              <a:rPr lang="en-US">
                <a:solidFill>
                  <a:schemeClr val="tx2"/>
                </a:solidFill>
              </a:rPr>
              <a:t>  Customer ID</a:t>
            </a:r>
          </a:p>
          <a:p>
            <a:pPr>
              <a:buFontTx/>
              <a:buChar char="•"/>
            </a:pPr>
            <a:r>
              <a:rPr lang="en-US">
                <a:solidFill>
                  <a:schemeClr val="tx2"/>
                </a:solidFill>
              </a:rPr>
              <a:t>  Sales rep</a:t>
            </a:r>
          </a:p>
          <a:p>
            <a:pPr>
              <a:buFontTx/>
              <a:buChar char="•"/>
            </a:pPr>
            <a:r>
              <a:rPr lang="en-US">
                <a:solidFill>
                  <a:schemeClr val="tx2"/>
                </a:solidFill>
              </a:rPr>
              <a:t>  Entity</a:t>
            </a:r>
          </a:p>
          <a:p>
            <a:pPr>
              <a:buFontTx/>
              <a:buChar char="•"/>
            </a:pPr>
            <a:r>
              <a:rPr lang="en-US">
                <a:solidFill>
                  <a:schemeClr val="tx2"/>
                </a:solidFill>
              </a:rPr>
              <a:t>  Ledger</a:t>
            </a:r>
          </a:p>
        </p:txBody>
      </p:sp>
      <p:sp>
        <p:nvSpPr>
          <p:cNvPr id="50182" name="AutoShape 11"/>
          <p:cNvSpPr>
            <a:spLocks noChangeArrowheads="1"/>
          </p:cNvSpPr>
          <p:nvPr/>
        </p:nvSpPr>
        <p:spPr bwMode="auto">
          <a:xfrm>
            <a:off x="5040313" y="3127375"/>
            <a:ext cx="536575" cy="315913"/>
          </a:xfrm>
          <a:prstGeom prst="leftArrow">
            <a:avLst>
              <a:gd name="adj1" fmla="val 51759"/>
              <a:gd name="adj2" fmla="val 73869"/>
            </a:avLst>
          </a:prstGeom>
          <a:solidFill>
            <a:schemeClr val="tx2"/>
          </a:solidFill>
          <a:ln w="9525" algn="ctr">
            <a:solidFill>
              <a:schemeClr val="tx1"/>
            </a:solidFill>
            <a:miter lim="800000"/>
            <a:headEnd/>
            <a:tailEnd/>
          </a:ln>
        </p:spPr>
        <p:txBody>
          <a:bodyPr anchor="ctr">
            <a:spAutoFit/>
          </a:bodyPr>
          <a:lstStyle/>
          <a:p>
            <a:endParaRPr lang="en-US"/>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fontScale="90000"/>
          </a:bodyPr>
          <a:lstStyle/>
          <a:p>
            <a:pPr eaLnBrk="1" hangingPunct="1"/>
            <a:r>
              <a:rPr lang="en-US" smtClean="0"/>
              <a:t>ERP XA Entity Maintenance: Create customer</a:t>
            </a:r>
          </a:p>
        </p:txBody>
      </p:sp>
      <p:pic>
        <p:nvPicPr>
          <p:cNvPr id="51203" name="Picture 3"/>
          <p:cNvPicPr>
            <a:picLocks noChangeAspect="1" noChangeArrowheads="1"/>
          </p:cNvPicPr>
          <p:nvPr/>
        </p:nvPicPr>
        <p:blipFill>
          <a:blip r:embed="rId2" cstate="print"/>
          <a:srcRect/>
          <a:stretch>
            <a:fillRect/>
          </a:stretch>
        </p:blipFill>
        <p:spPr bwMode="auto">
          <a:xfrm>
            <a:off x="587375" y="1236663"/>
            <a:ext cx="6667500" cy="3667125"/>
          </a:xfrm>
          <a:prstGeom prst="rect">
            <a:avLst/>
          </a:prstGeom>
          <a:noFill/>
          <a:ln w="9525" algn="ctr">
            <a:noFill/>
            <a:miter lim="800000"/>
            <a:headEnd/>
            <a:tailEnd/>
          </a:ln>
        </p:spPr>
      </p:pic>
      <p:grpSp>
        <p:nvGrpSpPr>
          <p:cNvPr id="51204" name="Group 4"/>
          <p:cNvGrpSpPr>
            <a:grpSpLocks/>
          </p:cNvGrpSpPr>
          <p:nvPr/>
        </p:nvGrpSpPr>
        <p:grpSpPr bwMode="auto">
          <a:xfrm>
            <a:off x="1954213" y="1660525"/>
            <a:ext cx="3810000" cy="3276600"/>
            <a:chOff x="864" y="1152"/>
            <a:chExt cx="2400" cy="2064"/>
          </a:xfrm>
        </p:grpSpPr>
        <p:pic>
          <p:nvPicPr>
            <p:cNvPr id="51208" name="Picture 5"/>
            <p:cNvPicPr>
              <a:picLocks noChangeAspect="1" noChangeArrowheads="1"/>
            </p:cNvPicPr>
            <p:nvPr/>
          </p:nvPicPr>
          <p:blipFill>
            <a:blip r:embed="rId3" cstate="print"/>
            <a:srcRect/>
            <a:stretch>
              <a:fillRect/>
            </a:stretch>
          </p:blipFill>
          <p:spPr bwMode="auto">
            <a:xfrm>
              <a:off x="864" y="1152"/>
              <a:ext cx="2400" cy="2064"/>
            </a:xfrm>
            <a:prstGeom prst="rect">
              <a:avLst/>
            </a:prstGeom>
            <a:noFill/>
            <a:ln w="9525" algn="ctr">
              <a:noFill/>
              <a:miter lim="800000"/>
              <a:headEnd/>
              <a:tailEnd/>
            </a:ln>
          </p:spPr>
        </p:pic>
        <p:pic>
          <p:nvPicPr>
            <p:cNvPr id="51209" name="Picture 6"/>
            <p:cNvPicPr>
              <a:picLocks noChangeAspect="1" noChangeArrowheads="1"/>
            </p:cNvPicPr>
            <p:nvPr/>
          </p:nvPicPr>
          <p:blipFill>
            <a:blip r:embed="rId4" cstate="print"/>
            <a:srcRect l="70000" t="51163" r="2000" b="32558"/>
            <a:stretch>
              <a:fillRect/>
            </a:stretch>
          </p:blipFill>
          <p:spPr bwMode="auto">
            <a:xfrm>
              <a:off x="2400" y="2208"/>
              <a:ext cx="672" cy="336"/>
            </a:xfrm>
            <a:prstGeom prst="rect">
              <a:avLst/>
            </a:prstGeom>
            <a:noFill/>
            <a:ln w="9525" algn="ctr">
              <a:noFill/>
              <a:miter lim="800000"/>
              <a:headEnd/>
              <a:tailEnd/>
            </a:ln>
          </p:spPr>
        </p:pic>
        <p:pic>
          <p:nvPicPr>
            <p:cNvPr id="51210" name="Picture 7"/>
            <p:cNvPicPr>
              <a:picLocks noChangeAspect="1" noChangeArrowheads="1"/>
            </p:cNvPicPr>
            <p:nvPr/>
          </p:nvPicPr>
          <p:blipFill>
            <a:blip r:embed="rId4" cstate="print"/>
            <a:srcRect l="70000" t="37209" r="14000" b="53490"/>
            <a:stretch>
              <a:fillRect/>
            </a:stretch>
          </p:blipFill>
          <p:spPr bwMode="auto">
            <a:xfrm>
              <a:off x="2400" y="1920"/>
              <a:ext cx="384" cy="192"/>
            </a:xfrm>
            <a:prstGeom prst="rect">
              <a:avLst/>
            </a:prstGeom>
            <a:noFill/>
            <a:ln w="9525" algn="ctr">
              <a:noFill/>
              <a:miter lim="800000"/>
              <a:headEnd/>
              <a:tailEnd/>
            </a:ln>
          </p:spPr>
        </p:pic>
      </p:grpSp>
      <p:pic>
        <p:nvPicPr>
          <p:cNvPr id="51205" name="Picture 10"/>
          <p:cNvPicPr>
            <a:picLocks noChangeAspect="1" noChangeArrowheads="1"/>
          </p:cNvPicPr>
          <p:nvPr/>
        </p:nvPicPr>
        <p:blipFill>
          <a:blip r:embed="rId5" cstate="print"/>
          <a:srcRect/>
          <a:stretch>
            <a:fillRect/>
          </a:stretch>
        </p:blipFill>
        <p:spPr bwMode="auto">
          <a:xfrm>
            <a:off x="2541588" y="2551113"/>
            <a:ext cx="2552700" cy="1209675"/>
          </a:xfrm>
          <a:prstGeom prst="rect">
            <a:avLst/>
          </a:prstGeom>
          <a:noFill/>
          <a:ln w="9525" algn="ctr">
            <a:noFill/>
            <a:miter lim="800000"/>
            <a:headEnd/>
            <a:tailEnd/>
          </a:ln>
        </p:spPr>
      </p:pic>
      <p:sp>
        <p:nvSpPr>
          <p:cNvPr id="623627" name="AutoShape 11"/>
          <p:cNvSpPr>
            <a:spLocks noChangeArrowheads="1"/>
          </p:cNvSpPr>
          <p:nvPr/>
        </p:nvSpPr>
        <p:spPr bwMode="auto">
          <a:xfrm>
            <a:off x="5181600" y="2979738"/>
            <a:ext cx="536575" cy="315912"/>
          </a:xfrm>
          <a:prstGeom prst="leftArrow">
            <a:avLst>
              <a:gd name="adj1" fmla="val 49750"/>
              <a:gd name="adj2" fmla="val 69851"/>
            </a:avLst>
          </a:prstGeom>
          <a:solidFill>
            <a:schemeClr val="tx2"/>
          </a:solidFill>
          <a:ln w="9525" algn="ctr">
            <a:solidFill>
              <a:schemeClr val="tx1"/>
            </a:solidFill>
            <a:miter lim="800000"/>
            <a:headEnd/>
            <a:tailEnd/>
          </a:ln>
        </p:spPr>
        <p:txBody>
          <a:bodyPr anchor="ctr">
            <a:spAutoFit/>
          </a:bodyPr>
          <a:lstStyle/>
          <a:p>
            <a:endParaRPr lang="en-US"/>
          </a:p>
        </p:txBody>
      </p:sp>
      <p:sp>
        <p:nvSpPr>
          <p:cNvPr id="623628" name="Rectangle 12"/>
          <p:cNvSpPr>
            <a:spLocks noChangeArrowheads="1"/>
          </p:cNvSpPr>
          <p:nvPr/>
        </p:nvSpPr>
        <p:spPr bwMode="auto">
          <a:xfrm>
            <a:off x="5984875" y="2730500"/>
            <a:ext cx="2352675" cy="831850"/>
          </a:xfrm>
          <a:prstGeom prst="rect">
            <a:avLst/>
          </a:prstGeom>
          <a:solidFill>
            <a:schemeClr val="bg1"/>
          </a:solidFill>
          <a:ln w="9525" algn="ctr">
            <a:solidFill>
              <a:schemeClr val="tx1"/>
            </a:solidFill>
            <a:miter lim="800000"/>
            <a:headEnd/>
            <a:tailEnd/>
          </a:ln>
        </p:spPr>
        <p:txBody>
          <a:bodyPr anchor="ctr">
            <a:spAutoFit/>
          </a:bodyPr>
          <a:lstStyle/>
          <a:p>
            <a:r>
              <a:rPr lang="en-US">
                <a:solidFill>
                  <a:schemeClr val="tx2"/>
                </a:solidFill>
              </a:rPr>
              <a:t>Option to create entity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36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36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3627" grpId="0" animBg="1"/>
      <p:bldP spid="6236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DE1EF3E0-3D09-4B11-8AF1-44781B481DB3}" type="slidenum">
              <a:rPr lang="en-US" smtClean="0"/>
              <a:pPr/>
              <a:t>5</a:t>
            </a:fld>
            <a:endParaRPr lang="en-US"/>
          </a:p>
        </p:txBody>
      </p:sp>
      <p:pic>
        <p:nvPicPr>
          <p:cNvPr id="4" name="Picture 3"/>
          <p:cNvPicPr/>
          <p:nvPr/>
        </p:nvPicPr>
        <p:blipFill>
          <a:blip r:embed="rId2" cstate="print"/>
          <a:srcRect/>
          <a:stretch>
            <a:fillRect/>
          </a:stretch>
        </p:blipFill>
        <p:spPr bwMode="auto">
          <a:xfrm>
            <a:off x="1600200" y="1200150"/>
            <a:ext cx="5943600" cy="4457700"/>
          </a:xfrm>
          <a:prstGeom prst="rect">
            <a:avLst/>
          </a:prstGeom>
          <a:noFill/>
          <a:ln w="9525">
            <a:noFill/>
            <a:miter lim="800000"/>
            <a:headEnd/>
            <a:tailEnd/>
          </a:ln>
        </p:spPr>
      </p:pic>
      <p:sp>
        <p:nvSpPr>
          <p:cNvPr id="5" name="Rectangle 4"/>
          <p:cNvSpPr/>
          <p:nvPr/>
        </p:nvSpPr>
        <p:spPr>
          <a:xfrm>
            <a:off x="3766782" y="1883391"/>
            <a:ext cx="682388" cy="4776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fontScale="90000"/>
          </a:bodyPr>
          <a:lstStyle/>
          <a:p>
            <a:pPr eaLnBrk="1" hangingPunct="1"/>
            <a:r>
              <a:rPr lang="en-US" smtClean="0"/>
              <a:t>ERP XA Entity Maintenance: Create customer</a:t>
            </a:r>
          </a:p>
        </p:txBody>
      </p:sp>
      <p:pic>
        <p:nvPicPr>
          <p:cNvPr id="52227" name="Picture 3"/>
          <p:cNvPicPr>
            <a:picLocks noChangeAspect="1" noChangeArrowheads="1"/>
          </p:cNvPicPr>
          <p:nvPr/>
        </p:nvPicPr>
        <p:blipFill>
          <a:blip r:embed="rId2" cstate="print"/>
          <a:srcRect/>
          <a:stretch>
            <a:fillRect/>
          </a:stretch>
        </p:blipFill>
        <p:spPr bwMode="auto">
          <a:xfrm>
            <a:off x="587375" y="1236663"/>
            <a:ext cx="6667500" cy="3667125"/>
          </a:xfrm>
          <a:prstGeom prst="rect">
            <a:avLst/>
          </a:prstGeom>
          <a:noFill/>
          <a:ln w="9525" algn="ctr">
            <a:noFill/>
            <a:miter lim="800000"/>
            <a:headEnd/>
            <a:tailEnd/>
          </a:ln>
        </p:spPr>
      </p:pic>
      <p:grpSp>
        <p:nvGrpSpPr>
          <p:cNvPr id="52228" name="Group 4"/>
          <p:cNvGrpSpPr>
            <a:grpSpLocks/>
          </p:cNvGrpSpPr>
          <p:nvPr/>
        </p:nvGrpSpPr>
        <p:grpSpPr bwMode="auto">
          <a:xfrm>
            <a:off x="1954213" y="1660525"/>
            <a:ext cx="3810000" cy="3276600"/>
            <a:chOff x="864" y="1152"/>
            <a:chExt cx="2400" cy="2064"/>
          </a:xfrm>
        </p:grpSpPr>
        <p:pic>
          <p:nvPicPr>
            <p:cNvPr id="52233" name="Picture 5"/>
            <p:cNvPicPr>
              <a:picLocks noChangeAspect="1" noChangeArrowheads="1"/>
            </p:cNvPicPr>
            <p:nvPr/>
          </p:nvPicPr>
          <p:blipFill>
            <a:blip r:embed="rId3" cstate="print"/>
            <a:srcRect/>
            <a:stretch>
              <a:fillRect/>
            </a:stretch>
          </p:blipFill>
          <p:spPr bwMode="auto">
            <a:xfrm>
              <a:off x="864" y="1152"/>
              <a:ext cx="2400" cy="2064"/>
            </a:xfrm>
            <a:prstGeom prst="rect">
              <a:avLst/>
            </a:prstGeom>
            <a:noFill/>
            <a:ln w="9525" algn="ctr">
              <a:noFill/>
              <a:miter lim="800000"/>
              <a:headEnd/>
              <a:tailEnd/>
            </a:ln>
          </p:spPr>
        </p:pic>
        <p:pic>
          <p:nvPicPr>
            <p:cNvPr id="52234" name="Picture 6"/>
            <p:cNvPicPr>
              <a:picLocks noChangeAspect="1" noChangeArrowheads="1"/>
            </p:cNvPicPr>
            <p:nvPr/>
          </p:nvPicPr>
          <p:blipFill>
            <a:blip r:embed="rId4" cstate="print"/>
            <a:srcRect l="70000" t="51163" r="2000" b="32558"/>
            <a:stretch>
              <a:fillRect/>
            </a:stretch>
          </p:blipFill>
          <p:spPr bwMode="auto">
            <a:xfrm>
              <a:off x="2400" y="2208"/>
              <a:ext cx="672" cy="336"/>
            </a:xfrm>
            <a:prstGeom prst="rect">
              <a:avLst/>
            </a:prstGeom>
            <a:noFill/>
            <a:ln w="9525" algn="ctr">
              <a:noFill/>
              <a:miter lim="800000"/>
              <a:headEnd/>
              <a:tailEnd/>
            </a:ln>
          </p:spPr>
        </p:pic>
        <p:pic>
          <p:nvPicPr>
            <p:cNvPr id="52235" name="Picture 7"/>
            <p:cNvPicPr>
              <a:picLocks noChangeAspect="1" noChangeArrowheads="1"/>
            </p:cNvPicPr>
            <p:nvPr/>
          </p:nvPicPr>
          <p:blipFill>
            <a:blip r:embed="rId4" cstate="print"/>
            <a:srcRect l="70000" t="37209" r="14000" b="53490"/>
            <a:stretch>
              <a:fillRect/>
            </a:stretch>
          </p:blipFill>
          <p:spPr bwMode="auto">
            <a:xfrm>
              <a:off x="2400" y="1920"/>
              <a:ext cx="384" cy="192"/>
            </a:xfrm>
            <a:prstGeom prst="rect">
              <a:avLst/>
            </a:prstGeom>
            <a:noFill/>
            <a:ln w="9525" algn="ctr">
              <a:noFill/>
              <a:miter lim="800000"/>
              <a:headEnd/>
              <a:tailEnd/>
            </a:ln>
          </p:spPr>
        </p:pic>
      </p:grpSp>
      <p:pic>
        <p:nvPicPr>
          <p:cNvPr id="52229" name="Picture 8"/>
          <p:cNvPicPr>
            <a:picLocks noChangeAspect="1" noChangeArrowheads="1"/>
          </p:cNvPicPr>
          <p:nvPr/>
        </p:nvPicPr>
        <p:blipFill>
          <a:blip r:embed="rId5" cstate="print"/>
          <a:srcRect/>
          <a:stretch>
            <a:fillRect/>
          </a:stretch>
        </p:blipFill>
        <p:spPr bwMode="auto">
          <a:xfrm>
            <a:off x="2541588" y="2551113"/>
            <a:ext cx="2552700" cy="1209675"/>
          </a:xfrm>
          <a:prstGeom prst="rect">
            <a:avLst/>
          </a:prstGeom>
          <a:noFill/>
          <a:ln w="9525" algn="ctr">
            <a:noFill/>
            <a:miter lim="800000"/>
            <a:headEnd/>
            <a:tailEnd/>
          </a:ln>
        </p:spPr>
      </p:pic>
      <p:pic>
        <p:nvPicPr>
          <p:cNvPr id="52230" name="Picture 11"/>
          <p:cNvPicPr>
            <a:picLocks noChangeAspect="1" noChangeArrowheads="1"/>
          </p:cNvPicPr>
          <p:nvPr/>
        </p:nvPicPr>
        <p:blipFill>
          <a:blip r:embed="rId6" cstate="print"/>
          <a:srcRect/>
          <a:stretch>
            <a:fillRect/>
          </a:stretch>
        </p:blipFill>
        <p:spPr bwMode="auto">
          <a:xfrm>
            <a:off x="2339975" y="2076450"/>
            <a:ext cx="3857625" cy="4229100"/>
          </a:xfrm>
          <a:prstGeom prst="rect">
            <a:avLst/>
          </a:prstGeom>
          <a:noFill/>
          <a:ln w="9525" algn="ctr">
            <a:noFill/>
            <a:miter lim="800000"/>
            <a:headEnd/>
            <a:tailEnd/>
          </a:ln>
        </p:spPr>
      </p:pic>
      <p:sp>
        <p:nvSpPr>
          <p:cNvPr id="624652" name="Rectangle 12"/>
          <p:cNvSpPr>
            <a:spLocks noChangeArrowheads="1"/>
          </p:cNvSpPr>
          <p:nvPr/>
        </p:nvSpPr>
        <p:spPr bwMode="auto">
          <a:xfrm>
            <a:off x="6453188" y="3627438"/>
            <a:ext cx="2352675" cy="466725"/>
          </a:xfrm>
          <a:prstGeom prst="rect">
            <a:avLst/>
          </a:prstGeom>
          <a:solidFill>
            <a:schemeClr val="bg1"/>
          </a:solidFill>
          <a:ln w="9525" algn="ctr">
            <a:solidFill>
              <a:schemeClr val="tx1"/>
            </a:solidFill>
            <a:miter lim="800000"/>
            <a:headEnd/>
            <a:tailEnd/>
          </a:ln>
        </p:spPr>
        <p:txBody>
          <a:bodyPr anchor="ctr">
            <a:spAutoFit/>
          </a:bodyPr>
          <a:lstStyle/>
          <a:p>
            <a:r>
              <a:rPr lang="en-US">
                <a:solidFill>
                  <a:schemeClr val="tx2"/>
                </a:solidFill>
              </a:rPr>
              <a:t>  Entity address</a:t>
            </a:r>
          </a:p>
        </p:txBody>
      </p:sp>
      <p:sp>
        <p:nvSpPr>
          <p:cNvPr id="624653" name="AutoShape 13"/>
          <p:cNvSpPr>
            <a:spLocks noChangeArrowheads="1"/>
          </p:cNvSpPr>
          <p:nvPr/>
        </p:nvSpPr>
        <p:spPr bwMode="auto">
          <a:xfrm>
            <a:off x="5707063" y="3714750"/>
            <a:ext cx="536575" cy="315913"/>
          </a:xfrm>
          <a:prstGeom prst="leftArrow">
            <a:avLst>
              <a:gd name="adj1" fmla="val 52759"/>
              <a:gd name="adj2" fmla="val 65329"/>
            </a:avLst>
          </a:prstGeom>
          <a:solidFill>
            <a:schemeClr val="tx2"/>
          </a:solidFill>
          <a:ln w="9525" algn="ctr">
            <a:solidFill>
              <a:schemeClr val="tx1"/>
            </a:solidFill>
            <a:miter lim="800000"/>
            <a:headEnd/>
            <a:tailEnd/>
          </a:ln>
        </p:spPr>
        <p:txBody>
          <a:bodyPr anchor="ctr">
            <a:spAutoFit/>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46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52" grpId="0" animBg="1"/>
      <p:bldP spid="62465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fontScale="90000"/>
          </a:bodyPr>
          <a:lstStyle/>
          <a:p>
            <a:pPr eaLnBrk="1" hangingPunct="1"/>
            <a:r>
              <a:rPr lang="en-US" smtClean="0"/>
              <a:t>ERP XA Entity Maintenance: Create customer</a:t>
            </a:r>
          </a:p>
        </p:txBody>
      </p:sp>
      <p:pic>
        <p:nvPicPr>
          <p:cNvPr id="53251" name="Picture 3"/>
          <p:cNvPicPr>
            <a:picLocks noChangeAspect="1" noChangeArrowheads="1"/>
          </p:cNvPicPr>
          <p:nvPr/>
        </p:nvPicPr>
        <p:blipFill>
          <a:blip r:embed="rId2" cstate="print"/>
          <a:srcRect/>
          <a:stretch>
            <a:fillRect/>
          </a:stretch>
        </p:blipFill>
        <p:spPr bwMode="auto">
          <a:xfrm>
            <a:off x="587375" y="1236663"/>
            <a:ext cx="6667500" cy="3667125"/>
          </a:xfrm>
          <a:prstGeom prst="rect">
            <a:avLst/>
          </a:prstGeom>
          <a:noFill/>
          <a:ln w="9525" algn="ctr">
            <a:noFill/>
            <a:miter lim="800000"/>
            <a:headEnd/>
            <a:tailEnd/>
          </a:ln>
        </p:spPr>
      </p:pic>
      <p:grpSp>
        <p:nvGrpSpPr>
          <p:cNvPr id="53252" name="Group 4"/>
          <p:cNvGrpSpPr>
            <a:grpSpLocks/>
          </p:cNvGrpSpPr>
          <p:nvPr/>
        </p:nvGrpSpPr>
        <p:grpSpPr bwMode="auto">
          <a:xfrm>
            <a:off x="1954213" y="1660525"/>
            <a:ext cx="3810000" cy="3276600"/>
            <a:chOff x="864" y="1152"/>
            <a:chExt cx="2400" cy="2064"/>
          </a:xfrm>
        </p:grpSpPr>
        <p:pic>
          <p:nvPicPr>
            <p:cNvPr id="53256" name="Picture 5"/>
            <p:cNvPicPr>
              <a:picLocks noChangeAspect="1" noChangeArrowheads="1"/>
            </p:cNvPicPr>
            <p:nvPr/>
          </p:nvPicPr>
          <p:blipFill>
            <a:blip r:embed="rId3" cstate="print"/>
            <a:srcRect/>
            <a:stretch>
              <a:fillRect/>
            </a:stretch>
          </p:blipFill>
          <p:spPr bwMode="auto">
            <a:xfrm>
              <a:off x="864" y="1152"/>
              <a:ext cx="2400" cy="2064"/>
            </a:xfrm>
            <a:prstGeom prst="rect">
              <a:avLst/>
            </a:prstGeom>
            <a:noFill/>
            <a:ln w="9525" algn="ctr">
              <a:noFill/>
              <a:miter lim="800000"/>
              <a:headEnd/>
              <a:tailEnd/>
            </a:ln>
          </p:spPr>
        </p:pic>
        <p:pic>
          <p:nvPicPr>
            <p:cNvPr id="53257" name="Picture 6"/>
            <p:cNvPicPr>
              <a:picLocks noChangeAspect="1" noChangeArrowheads="1"/>
            </p:cNvPicPr>
            <p:nvPr/>
          </p:nvPicPr>
          <p:blipFill>
            <a:blip r:embed="rId4" cstate="print"/>
            <a:srcRect l="70000" t="51163" r="2000" b="32558"/>
            <a:stretch>
              <a:fillRect/>
            </a:stretch>
          </p:blipFill>
          <p:spPr bwMode="auto">
            <a:xfrm>
              <a:off x="2400" y="2208"/>
              <a:ext cx="672" cy="336"/>
            </a:xfrm>
            <a:prstGeom prst="rect">
              <a:avLst/>
            </a:prstGeom>
            <a:noFill/>
            <a:ln w="9525" algn="ctr">
              <a:noFill/>
              <a:miter lim="800000"/>
              <a:headEnd/>
              <a:tailEnd/>
            </a:ln>
          </p:spPr>
        </p:pic>
        <p:pic>
          <p:nvPicPr>
            <p:cNvPr id="53258" name="Picture 7"/>
            <p:cNvPicPr>
              <a:picLocks noChangeAspect="1" noChangeArrowheads="1"/>
            </p:cNvPicPr>
            <p:nvPr/>
          </p:nvPicPr>
          <p:blipFill>
            <a:blip r:embed="rId4" cstate="print"/>
            <a:srcRect l="70000" t="37209" r="14000" b="53490"/>
            <a:stretch>
              <a:fillRect/>
            </a:stretch>
          </p:blipFill>
          <p:spPr bwMode="auto">
            <a:xfrm>
              <a:off x="2400" y="1920"/>
              <a:ext cx="384" cy="192"/>
            </a:xfrm>
            <a:prstGeom prst="rect">
              <a:avLst/>
            </a:prstGeom>
            <a:noFill/>
            <a:ln w="9525" algn="ctr">
              <a:noFill/>
              <a:miter lim="800000"/>
              <a:headEnd/>
              <a:tailEnd/>
            </a:ln>
          </p:spPr>
        </p:pic>
      </p:grpSp>
      <p:sp>
        <p:nvSpPr>
          <p:cNvPr id="53253" name="Rectangle 10"/>
          <p:cNvSpPr>
            <a:spLocks noChangeArrowheads="1"/>
          </p:cNvSpPr>
          <p:nvPr/>
        </p:nvSpPr>
        <p:spPr bwMode="auto">
          <a:xfrm>
            <a:off x="5424488" y="3241675"/>
            <a:ext cx="2352675" cy="466725"/>
          </a:xfrm>
          <a:prstGeom prst="rect">
            <a:avLst/>
          </a:prstGeom>
          <a:solidFill>
            <a:schemeClr val="bg1"/>
          </a:solidFill>
          <a:ln w="9525" algn="ctr">
            <a:solidFill>
              <a:schemeClr val="tx1"/>
            </a:solidFill>
            <a:miter lim="800000"/>
            <a:headEnd/>
            <a:tailEnd/>
          </a:ln>
        </p:spPr>
        <p:txBody>
          <a:bodyPr anchor="ctr">
            <a:spAutoFit/>
          </a:bodyPr>
          <a:lstStyle/>
          <a:p>
            <a:r>
              <a:rPr lang="en-US">
                <a:solidFill>
                  <a:schemeClr val="tx2"/>
                </a:solidFill>
              </a:rPr>
              <a:t>  Entity created</a:t>
            </a:r>
          </a:p>
        </p:txBody>
      </p:sp>
      <p:sp>
        <p:nvSpPr>
          <p:cNvPr id="53254" name="AutoShape 11"/>
          <p:cNvSpPr>
            <a:spLocks noChangeArrowheads="1"/>
          </p:cNvSpPr>
          <p:nvPr/>
        </p:nvSpPr>
        <p:spPr bwMode="auto">
          <a:xfrm>
            <a:off x="4678363" y="3328988"/>
            <a:ext cx="536575" cy="315912"/>
          </a:xfrm>
          <a:prstGeom prst="leftArrow">
            <a:avLst>
              <a:gd name="adj1" fmla="val 52759"/>
              <a:gd name="adj2" fmla="val 65329"/>
            </a:avLst>
          </a:prstGeom>
          <a:solidFill>
            <a:schemeClr val="tx2"/>
          </a:solidFill>
          <a:ln w="9525" algn="ctr">
            <a:solidFill>
              <a:schemeClr val="tx1"/>
            </a:solidFill>
            <a:miter lim="800000"/>
            <a:headEnd/>
            <a:tailEnd/>
          </a:ln>
        </p:spPr>
        <p:txBody>
          <a:bodyPr anchor="ctr">
            <a:spAutoFit/>
          </a:bodyPr>
          <a:lstStyle/>
          <a:p>
            <a:endParaRPr lang="en-US"/>
          </a:p>
        </p:txBody>
      </p:sp>
      <p:sp>
        <p:nvSpPr>
          <p:cNvPr id="53255" name="AutoShape 12"/>
          <p:cNvSpPr>
            <a:spLocks noChangeArrowheads="1"/>
          </p:cNvSpPr>
          <p:nvPr/>
        </p:nvSpPr>
        <p:spPr bwMode="auto">
          <a:xfrm>
            <a:off x="3324225" y="3338513"/>
            <a:ext cx="1087438" cy="290512"/>
          </a:xfrm>
          <a:prstGeom prst="roundRect">
            <a:avLst>
              <a:gd name="adj" fmla="val 16667"/>
            </a:avLst>
          </a:prstGeom>
          <a:noFill/>
          <a:ln w="38100" algn="ctr">
            <a:solidFill>
              <a:schemeClr val="tx2"/>
            </a:solidFill>
            <a:round/>
            <a:headEnd/>
            <a:tailEnd/>
          </a:ln>
        </p:spPr>
        <p:txBody>
          <a:bodyPr wrap="none" anchor="ctr">
            <a:spAutoFit/>
          </a:bodyPr>
          <a:lstStyle/>
          <a:p>
            <a:endParaRPr lang="en-US"/>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fontScale="90000"/>
          </a:bodyPr>
          <a:lstStyle/>
          <a:p>
            <a:pPr eaLnBrk="1" hangingPunct="1"/>
            <a:r>
              <a:rPr lang="en-US" smtClean="0"/>
              <a:t>ERP XA Entity Maintenance: Create customer</a:t>
            </a:r>
          </a:p>
        </p:txBody>
      </p:sp>
      <p:pic>
        <p:nvPicPr>
          <p:cNvPr id="54275" name="Picture 3"/>
          <p:cNvPicPr>
            <a:picLocks noChangeAspect="1" noChangeArrowheads="1"/>
          </p:cNvPicPr>
          <p:nvPr/>
        </p:nvPicPr>
        <p:blipFill>
          <a:blip r:embed="rId2" cstate="print"/>
          <a:srcRect/>
          <a:stretch>
            <a:fillRect/>
          </a:stretch>
        </p:blipFill>
        <p:spPr bwMode="auto">
          <a:xfrm>
            <a:off x="587375" y="1236663"/>
            <a:ext cx="6667500" cy="3667125"/>
          </a:xfrm>
          <a:prstGeom prst="rect">
            <a:avLst/>
          </a:prstGeom>
          <a:noFill/>
          <a:ln w="9525" algn="ctr">
            <a:noFill/>
            <a:miter lim="800000"/>
            <a:headEnd/>
            <a:tailEnd/>
          </a:ln>
        </p:spPr>
      </p:pic>
      <p:grpSp>
        <p:nvGrpSpPr>
          <p:cNvPr id="54276" name="Group 4"/>
          <p:cNvGrpSpPr>
            <a:grpSpLocks/>
          </p:cNvGrpSpPr>
          <p:nvPr/>
        </p:nvGrpSpPr>
        <p:grpSpPr bwMode="auto">
          <a:xfrm>
            <a:off x="1954213" y="1660525"/>
            <a:ext cx="3810000" cy="3276600"/>
            <a:chOff x="864" y="1152"/>
            <a:chExt cx="2400" cy="2064"/>
          </a:xfrm>
        </p:grpSpPr>
        <p:pic>
          <p:nvPicPr>
            <p:cNvPr id="54283" name="Picture 5"/>
            <p:cNvPicPr>
              <a:picLocks noChangeAspect="1" noChangeArrowheads="1"/>
            </p:cNvPicPr>
            <p:nvPr/>
          </p:nvPicPr>
          <p:blipFill>
            <a:blip r:embed="rId3" cstate="print"/>
            <a:srcRect/>
            <a:stretch>
              <a:fillRect/>
            </a:stretch>
          </p:blipFill>
          <p:spPr bwMode="auto">
            <a:xfrm>
              <a:off x="864" y="1152"/>
              <a:ext cx="2400" cy="2064"/>
            </a:xfrm>
            <a:prstGeom prst="rect">
              <a:avLst/>
            </a:prstGeom>
            <a:noFill/>
            <a:ln w="9525" algn="ctr">
              <a:noFill/>
              <a:miter lim="800000"/>
              <a:headEnd/>
              <a:tailEnd/>
            </a:ln>
          </p:spPr>
        </p:pic>
        <p:pic>
          <p:nvPicPr>
            <p:cNvPr id="54284" name="Picture 6"/>
            <p:cNvPicPr>
              <a:picLocks noChangeAspect="1" noChangeArrowheads="1"/>
            </p:cNvPicPr>
            <p:nvPr/>
          </p:nvPicPr>
          <p:blipFill>
            <a:blip r:embed="rId4" cstate="print"/>
            <a:srcRect l="70000" t="51163" r="2000" b="32558"/>
            <a:stretch>
              <a:fillRect/>
            </a:stretch>
          </p:blipFill>
          <p:spPr bwMode="auto">
            <a:xfrm>
              <a:off x="2400" y="2208"/>
              <a:ext cx="672" cy="336"/>
            </a:xfrm>
            <a:prstGeom prst="rect">
              <a:avLst/>
            </a:prstGeom>
            <a:noFill/>
            <a:ln w="9525" algn="ctr">
              <a:noFill/>
              <a:miter lim="800000"/>
              <a:headEnd/>
              <a:tailEnd/>
            </a:ln>
          </p:spPr>
        </p:pic>
        <p:pic>
          <p:nvPicPr>
            <p:cNvPr id="54285" name="Picture 7"/>
            <p:cNvPicPr>
              <a:picLocks noChangeAspect="1" noChangeArrowheads="1"/>
            </p:cNvPicPr>
            <p:nvPr/>
          </p:nvPicPr>
          <p:blipFill>
            <a:blip r:embed="rId4" cstate="print"/>
            <a:srcRect l="70000" t="37209" r="14000" b="53490"/>
            <a:stretch>
              <a:fillRect/>
            </a:stretch>
          </p:blipFill>
          <p:spPr bwMode="auto">
            <a:xfrm>
              <a:off x="2400" y="1920"/>
              <a:ext cx="384" cy="192"/>
            </a:xfrm>
            <a:prstGeom prst="rect">
              <a:avLst/>
            </a:prstGeom>
            <a:noFill/>
            <a:ln w="9525" algn="ctr">
              <a:noFill/>
              <a:miter lim="800000"/>
              <a:headEnd/>
              <a:tailEnd/>
            </a:ln>
          </p:spPr>
        </p:pic>
      </p:grpSp>
      <p:grpSp>
        <p:nvGrpSpPr>
          <p:cNvPr id="54277" name="Group 9"/>
          <p:cNvGrpSpPr>
            <a:grpSpLocks/>
          </p:cNvGrpSpPr>
          <p:nvPr/>
        </p:nvGrpSpPr>
        <p:grpSpPr bwMode="auto">
          <a:xfrm>
            <a:off x="555625" y="196850"/>
            <a:ext cx="8382000" cy="6629400"/>
            <a:chOff x="470" y="144"/>
            <a:chExt cx="5280" cy="4176"/>
          </a:xfrm>
        </p:grpSpPr>
        <p:pic>
          <p:nvPicPr>
            <p:cNvPr id="54281" name="Picture 10"/>
            <p:cNvPicPr>
              <a:picLocks noChangeAspect="1" noChangeArrowheads="1"/>
            </p:cNvPicPr>
            <p:nvPr/>
          </p:nvPicPr>
          <p:blipFill>
            <a:blip r:embed="rId5" cstate="print"/>
            <a:srcRect/>
            <a:stretch>
              <a:fillRect/>
            </a:stretch>
          </p:blipFill>
          <p:spPr bwMode="auto">
            <a:xfrm>
              <a:off x="470" y="144"/>
              <a:ext cx="5280" cy="4176"/>
            </a:xfrm>
            <a:prstGeom prst="rect">
              <a:avLst/>
            </a:prstGeom>
            <a:noFill/>
            <a:ln w="9525" algn="ctr">
              <a:noFill/>
              <a:miter lim="800000"/>
              <a:headEnd/>
              <a:tailEnd/>
            </a:ln>
          </p:spPr>
        </p:pic>
        <p:pic>
          <p:nvPicPr>
            <p:cNvPr id="54282" name="Picture 11"/>
            <p:cNvPicPr>
              <a:picLocks noChangeAspect="1" noChangeArrowheads="1"/>
            </p:cNvPicPr>
            <p:nvPr/>
          </p:nvPicPr>
          <p:blipFill>
            <a:blip r:embed="rId6" cstate="print"/>
            <a:srcRect l="2728" t="62643" r="5455" b="20116"/>
            <a:stretch>
              <a:fillRect/>
            </a:stretch>
          </p:blipFill>
          <p:spPr bwMode="auto">
            <a:xfrm>
              <a:off x="614" y="2774"/>
              <a:ext cx="4848" cy="720"/>
            </a:xfrm>
            <a:prstGeom prst="rect">
              <a:avLst/>
            </a:prstGeom>
            <a:noFill/>
            <a:ln w="9525" algn="ctr">
              <a:noFill/>
              <a:miter lim="800000"/>
              <a:headEnd/>
              <a:tailEnd/>
            </a:ln>
          </p:spPr>
        </p:pic>
      </p:grpSp>
      <p:sp>
        <p:nvSpPr>
          <p:cNvPr id="54278" name="AutoShape 12"/>
          <p:cNvSpPr>
            <a:spLocks noChangeArrowheads="1"/>
          </p:cNvSpPr>
          <p:nvPr/>
        </p:nvSpPr>
        <p:spPr bwMode="auto">
          <a:xfrm rot="-3160469">
            <a:off x="1854994" y="5664994"/>
            <a:ext cx="536575" cy="315913"/>
          </a:xfrm>
          <a:prstGeom prst="leftArrow">
            <a:avLst>
              <a:gd name="adj1" fmla="val 49750"/>
              <a:gd name="adj2" fmla="val 66831"/>
            </a:avLst>
          </a:prstGeom>
          <a:solidFill>
            <a:schemeClr val="tx2"/>
          </a:solidFill>
          <a:ln w="9525" algn="ctr">
            <a:solidFill>
              <a:schemeClr val="tx1"/>
            </a:solidFill>
            <a:miter lim="800000"/>
            <a:headEnd/>
            <a:tailEnd/>
          </a:ln>
        </p:spPr>
        <p:txBody>
          <a:bodyPr anchor="ctr">
            <a:spAutoFit/>
          </a:bodyPr>
          <a:lstStyle/>
          <a:p>
            <a:endParaRPr lang="en-US"/>
          </a:p>
        </p:txBody>
      </p:sp>
      <p:sp>
        <p:nvSpPr>
          <p:cNvPr id="54279" name="Rectangle 13"/>
          <p:cNvSpPr>
            <a:spLocks noChangeArrowheads="1"/>
          </p:cNvSpPr>
          <p:nvPr/>
        </p:nvSpPr>
        <p:spPr bwMode="auto">
          <a:xfrm>
            <a:off x="2371725" y="4921250"/>
            <a:ext cx="4667250" cy="466725"/>
          </a:xfrm>
          <a:prstGeom prst="rect">
            <a:avLst/>
          </a:prstGeom>
          <a:solidFill>
            <a:schemeClr val="bg1"/>
          </a:solidFill>
          <a:ln w="9525" algn="ctr">
            <a:solidFill>
              <a:schemeClr val="tx1"/>
            </a:solidFill>
            <a:miter lim="800000"/>
            <a:headEnd/>
            <a:tailEnd/>
          </a:ln>
        </p:spPr>
        <p:txBody>
          <a:bodyPr wrap="none" anchor="ctr">
            <a:spAutoFit/>
          </a:bodyPr>
          <a:lstStyle/>
          <a:p>
            <a:r>
              <a:rPr lang="en-US">
                <a:solidFill>
                  <a:schemeClr val="tx2"/>
                </a:solidFill>
              </a:rPr>
              <a:t>Click “Create” to create customer</a:t>
            </a:r>
          </a:p>
        </p:txBody>
      </p:sp>
      <p:sp>
        <p:nvSpPr>
          <p:cNvPr id="54280" name="AutoShape 14"/>
          <p:cNvSpPr>
            <a:spLocks noChangeArrowheads="1"/>
          </p:cNvSpPr>
          <p:nvPr/>
        </p:nvSpPr>
        <p:spPr bwMode="auto">
          <a:xfrm>
            <a:off x="606425" y="6219825"/>
            <a:ext cx="1274763" cy="288925"/>
          </a:xfrm>
          <a:prstGeom prst="roundRect">
            <a:avLst>
              <a:gd name="adj" fmla="val 20588"/>
            </a:avLst>
          </a:prstGeom>
          <a:noFill/>
          <a:ln w="38100" algn="ctr">
            <a:solidFill>
              <a:schemeClr val="tx2"/>
            </a:solidFill>
            <a:round/>
            <a:headEnd/>
            <a:tailEnd/>
          </a:ln>
        </p:spPr>
        <p:txBody>
          <a:bodyPr anchor="ctr">
            <a:spAutoFit/>
          </a:bodyPr>
          <a:lstStyle/>
          <a:p>
            <a:endParaRPr lang="en-US"/>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3"/>
          <p:cNvPicPr>
            <a:picLocks noChangeAspect="1" noChangeArrowheads="1"/>
          </p:cNvPicPr>
          <p:nvPr/>
        </p:nvPicPr>
        <p:blipFill>
          <a:blip r:embed="rId2" cstate="print"/>
          <a:srcRect/>
          <a:stretch>
            <a:fillRect/>
          </a:stretch>
        </p:blipFill>
        <p:spPr bwMode="auto">
          <a:xfrm>
            <a:off x="596900" y="1241425"/>
            <a:ext cx="6667500" cy="3667125"/>
          </a:xfrm>
          <a:prstGeom prst="rect">
            <a:avLst/>
          </a:prstGeom>
          <a:noFill/>
          <a:ln w="9525" algn="ctr">
            <a:noFill/>
            <a:miter lim="800000"/>
            <a:headEnd/>
            <a:tailEnd/>
          </a:ln>
        </p:spPr>
      </p:pic>
      <p:sp>
        <p:nvSpPr>
          <p:cNvPr id="55299" name="Rectangle 2"/>
          <p:cNvSpPr>
            <a:spLocks noGrp="1" noChangeArrowheads="1"/>
          </p:cNvSpPr>
          <p:nvPr>
            <p:ph type="title"/>
          </p:nvPr>
        </p:nvSpPr>
        <p:spPr/>
        <p:txBody>
          <a:bodyPr>
            <a:normAutofit fontScale="90000"/>
          </a:bodyPr>
          <a:lstStyle/>
          <a:p>
            <a:pPr eaLnBrk="1" hangingPunct="1"/>
            <a:r>
              <a:rPr lang="en-US" smtClean="0"/>
              <a:t>ERP XA Entity Maintenance: Create customer</a:t>
            </a:r>
          </a:p>
        </p:txBody>
      </p:sp>
      <p:sp>
        <p:nvSpPr>
          <p:cNvPr id="55300" name="Rectangle 14"/>
          <p:cNvSpPr>
            <a:spLocks noChangeArrowheads="1"/>
          </p:cNvSpPr>
          <p:nvPr/>
        </p:nvSpPr>
        <p:spPr bwMode="auto">
          <a:xfrm>
            <a:off x="1604963" y="3022600"/>
            <a:ext cx="4152900" cy="466725"/>
          </a:xfrm>
          <a:prstGeom prst="rect">
            <a:avLst/>
          </a:prstGeom>
          <a:solidFill>
            <a:schemeClr val="bg1"/>
          </a:solidFill>
          <a:ln w="9525" algn="ctr">
            <a:solidFill>
              <a:schemeClr val="tx1"/>
            </a:solidFill>
            <a:miter lim="800000"/>
            <a:headEnd/>
            <a:tailEnd/>
          </a:ln>
        </p:spPr>
        <p:txBody>
          <a:bodyPr anchor="ctr">
            <a:spAutoFit/>
          </a:bodyPr>
          <a:lstStyle/>
          <a:p>
            <a:r>
              <a:rPr lang="en-US">
                <a:solidFill>
                  <a:schemeClr val="tx2"/>
                </a:solidFill>
              </a:rPr>
              <a:t>Customer and Entity created</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ormAutofit fontScale="90000"/>
          </a:bodyPr>
          <a:lstStyle/>
          <a:p>
            <a:pPr eaLnBrk="1" hangingPunct="1"/>
            <a:r>
              <a:rPr lang="en-US" smtClean="0"/>
              <a:t>ERP XA Entity Maintenance: Create customer</a:t>
            </a:r>
          </a:p>
        </p:txBody>
      </p:sp>
      <p:pic>
        <p:nvPicPr>
          <p:cNvPr id="56323" name="Picture 3"/>
          <p:cNvPicPr>
            <a:picLocks noChangeAspect="1" noChangeArrowheads="1"/>
          </p:cNvPicPr>
          <p:nvPr/>
        </p:nvPicPr>
        <p:blipFill>
          <a:blip r:embed="rId2" cstate="print"/>
          <a:srcRect/>
          <a:stretch>
            <a:fillRect/>
          </a:stretch>
        </p:blipFill>
        <p:spPr bwMode="auto">
          <a:xfrm>
            <a:off x="587375" y="1236663"/>
            <a:ext cx="6667500" cy="3667125"/>
          </a:xfrm>
          <a:prstGeom prst="rect">
            <a:avLst/>
          </a:prstGeom>
          <a:noFill/>
          <a:ln w="9525" algn="ctr">
            <a:noFill/>
            <a:miter lim="800000"/>
            <a:headEnd/>
            <a:tailEnd/>
          </a:ln>
        </p:spPr>
      </p:pic>
      <p:sp>
        <p:nvSpPr>
          <p:cNvPr id="56324" name="AutoShape 4"/>
          <p:cNvSpPr>
            <a:spLocks noChangeArrowheads="1"/>
          </p:cNvSpPr>
          <p:nvPr/>
        </p:nvSpPr>
        <p:spPr bwMode="auto">
          <a:xfrm rot="2047020">
            <a:off x="4945063" y="2112963"/>
            <a:ext cx="536575" cy="315912"/>
          </a:xfrm>
          <a:prstGeom prst="leftArrow">
            <a:avLst>
              <a:gd name="adj1" fmla="val 48991"/>
              <a:gd name="adj2" fmla="val 69481"/>
            </a:avLst>
          </a:prstGeom>
          <a:solidFill>
            <a:schemeClr val="tx2"/>
          </a:solidFill>
          <a:ln w="9525" algn="ctr">
            <a:solidFill>
              <a:schemeClr val="tx1"/>
            </a:solidFill>
            <a:miter lim="800000"/>
            <a:headEnd/>
            <a:tailEnd/>
          </a:ln>
        </p:spPr>
        <p:txBody>
          <a:bodyPr anchor="ctr">
            <a:spAutoFit/>
          </a:bodyPr>
          <a:lstStyle/>
          <a:p>
            <a:endParaRPr lang="en-US"/>
          </a:p>
        </p:txBody>
      </p:sp>
      <p:sp>
        <p:nvSpPr>
          <p:cNvPr id="56325" name="Rectangle 5"/>
          <p:cNvSpPr>
            <a:spLocks noChangeArrowheads="1"/>
          </p:cNvSpPr>
          <p:nvPr/>
        </p:nvSpPr>
        <p:spPr bwMode="auto">
          <a:xfrm>
            <a:off x="5632450" y="2379663"/>
            <a:ext cx="2058988" cy="466725"/>
          </a:xfrm>
          <a:prstGeom prst="rect">
            <a:avLst/>
          </a:prstGeom>
          <a:solidFill>
            <a:schemeClr val="bg1"/>
          </a:solidFill>
          <a:ln w="9525" algn="ctr">
            <a:solidFill>
              <a:schemeClr val="tx1"/>
            </a:solidFill>
            <a:miter lim="800000"/>
            <a:headEnd/>
            <a:tailEnd/>
          </a:ln>
        </p:spPr>
        <p:txBody>
          <a:bodyPr wrap="none" anchor="ctr">
            <a:spAutoFit/>
          </a:bodyPr>
          <a:lstStyle/>
          <a:p>
            <a:r>
              <a:rPr lang="en-US">
                <a:solidFill>
                  <a:schemeClr val="tx2"/>
                </a:solidFill>
              </a:rPr>
              <a:t>Click “Create”</a:t>
            </a:r>
          </a:p>
        </p:txBody>
      </p:sp>
      <p:sp>
        <p:nvSpPr>
          <p:cNvPr id="56326" name="AutoShape 6"/>
          <p:cNvSpPr>
            <a:spLocks noChangeArrowheads="1"/>
          </p:cNvSpPr>
          <p:nvPr/>
        </p:nvSpPr>
        <p:spPr bwMode="auto">
          <a:xfrm>
            <a:off x="4586288" y="1741488"/>
            <a:ext cx="333375" cy="333375"/>
          </a:xfrm>
          <a:prstGeom prst="roundRect">
            <a:avLst>
              <a:gd name="adj" fmla="val 16667"/>
            </a:avLst>
          </a:prstGeom>
          <a:noFill/>
          <a:ln w="38100" algn="ctr">
            <a:solidFill>
              <a:schemeClr val="tx2"/>
            </a:solidFill>
            <a:round/>
            <a:headEnd/>
            <a:tailEnd/>
          </a:ln>
        </p:spPr>
        <p:txBody>
          <a:bodyPr anchor="ctr">
            <a:spAutoFit/>
          </a:bodyPr>
          <a:lstStyle/>
          <a:p>
            <a:endParaRPr lang="en-US"/>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fontScale="90000"/>
          </a:bodyPr>
          <a:lstStyle/>
          <a:p>
            <a:pPr eaLnBrk="1" hangingPunct="1"/>
            <a:r>
              <a:rPr lang="en-US" smtClean="0"/>
              <a:t>ERP XA Entity Maintenance: Create customer</a:t>
            </a:r>
          </a:p>
        </p:txBody>
      </p:sp>
      <p:pic>
        <p:nvPicPr>
          <p:cNvPr id="57347" name="Picture 3"/>
          <p:cNvPicPr>
            <a:picLocks noChangeAspect="1" noChangeArrowheads="1"/>
          </p:cNvPicPr>
          <p:nvPr/>
        </p:nvPicPr>
        <p:blipFill>
          <a:blip r:embed="rId2" cstate="print"/>
          <a:srcRect/>
          <a:stretch>
            <a:fillRect/>
          </a:stretch>
        </p:blipFill>
        <p:spPr bwMode="auto">
          <a:xfrm>
            <a:off x="587375" y="1236663"/>
            <a:ext cx="6667500" cy="3667125"/>
          </a:xfrm>
          <a:prstGeom prst="rect">
            <a:avLst/>
          </a:prstGeom>
          <a:noFill/>
          <a:ln w="9525" algn="ctr">
            <a:noFill/>
            <a:miter lim="800000"/>
            <a:headEnd/>
            <a:tailEnd/>
          </a:ln>
        </p:spPr>
      </p:pic>
      <p:grpSp>
        <p:nvGrpSpPr>
          <p:cNvPr id="57348" name="Group 4"/>
          <p:cNvGrpSpPr>
            <a:grpSpLocks/>
          </p:cNvGrpSpPr>
          <p:nvPr/>
        </p:nvGrpSpPr>
        <p:grpSpPr bwMode="auto">
          <a:xfrm>
            <a:off x="1954213" y="1660525"/>
            <a:ext cx="3810000" cy="3276600"/>
            <a:chOff x="864" y="1152"/>
            <a:chExt cx="2400" cy="2064"/>
          </a:xfrm>
        </p:grpSpPr>
        <p:pic>
          <p:nvPicPr>
            <p:cNvPr id="57351" name="Picture 5"/>
            <p:cNvPicPr>
              <a:picLocks noChangeAspect="1" noChangeArrowheads="1"/>
            </p:cNvPicPr>
            <p:nvPr/>
          </p:nvPicPr>
          <p:blipFill>
            <a:blip r:embed="rId3" cstate="print"/>
            <a:srcRect/>
            <a:stretch>
              <a:fillRect/>
            </a:stretch>
          </p:blipFill>
          <p:spPr bwMode="auto">
            <a:xfrm>
              <a:off x="864" y="1152"/>
              <a:ext cx="2400" cy="2064"/>
            </a:xfrm>
            <a:prstGeom prst="rect">
              <a:avLst/>
            </a:prstGeom>
            <a:noFill/>
            <a:ln w="9525" algn="ctr">
              <a:noFill/>
              <a:miter lim="800000"/>
              <a:headEnd/>
              <a:tailEnd/>
            </a:ln>
          </p:spPr>
        </p:pic>
        <p:pic>
          <p:nvPicPr>
            <p:cNvPr id="57352" name="Picture 6"/>
            <p:cNvPicPr>
              <a:picLocks noChangeAspect="1" noChangeArrowheads="1"/>
            </p:cNvPicPr>
            <p:nvPr/>
          </p:nvPicPr>
          <p:blipFill>
            <a:blip r:embed="rId4" cstate="print"/>
            <a:srcRect l="70000" t="51163" r="2000" b="32558"/>
            <a:stretch>
              <a:fillRect/>
            </a:stretch>
          </p:blipFill>
          <p:spPr bwMode="auto">
            <a:xfrm>
              <a:off x="2400" y="2208"/>
              <a:ext cx="672" cy="336"/>
            </a:xfrm>
            <a:prstGeom prst="rect">
              <a:avLst/>
            </a:prstGeom>
            <a:noFill/>
            <a:ln w="9525" algn="ctr">
              <a:noFill/>
              <a:miter lim="800000"/>
              <a:headEnd/>
              <a:tailEnd/>
            </a:ln>
          </p:spPr>
        </p:pic>
        <p:pic>
          <p:nvPicPr>
            <p:cNvPr id="57353" name="Picture 7"/>
            <p:cNvPicPr>
              <a:picLocks noChangeAspect="1" noChangeArrowheads="1"/>
            </p:cNvPicPr>
            <p:nvPr/>
          </p:nvPicPr>
          <p:blipFill>
            <a:blip r:embed="rId4" cstate="print"/>
            <a:srcRect l="70000" t="37209" r="14000" b="53490"/>
            <a:stretch>
              <a:fillRect/>
            </a:stretch>
          </p:blipFill>
          <p:spPr bwMode="auto">
            <a:xfrm>
              <a:off x="2400" y="1920"/>
              <a:ext cx="384" cy="192"/>
            </a:xfrm>
            <a:prstGeom prst="rect">
              <a:avLst/>
            </a:prstGeom>
            <a:noFill/>
            <a:ln w="9525" algn="ctr">
              <a:noFill/>
              <a:miter lim="800000"/>
              <a:headEnd/>
              <a:tailEnd/>
            </a:ln>
          </p:spPr>
        </p:pic>
      </p:grpSp>
      <p:sp>
        <p:nvSpPr>
          <p:cNvPr id="57349" name="Rectangle 8"/>
          <p:cNvSpPr>
            <a:spLocks noChangeArrowheads="1"/>
          </p:cNvSpPr>
          <p:nvPr/>
        </p:nvSpPr>
        <p:spPr bwMode="auto">
          <a:xfrm>
            <a:off x="5699125" y="2316163"/>
            <a:ext cx="2352675" cy="1927225"/>
          </a:xfrm>
          <a:prstGeom prst="rect">
            <a:avLst/>
          </a:prstGeom>
          <a:solidFill>
            <a:schemeClr val="bg1"/>
          </a:solidFill>
          <a:ln w="9525" algn="ctr">
            <a:solidFill>
              <a:schemeClr val="tx1"/>
            </a:solidFill>
            <a:miter lim="800000"/>
            <a:headEnd/>
            <a:tailEnd/>
          </a:ln>
        </p:spPr>
        <p:txBody>
          <a:bodyPr anchor="ctr">
            <a:spAutoFit/>
          </a:bodyPr>
          <a:lstStyle/>
          <a:p>
            <a:pPr>
              <a:buFontTx/>
              <a:buChar char="•"/>
            </a:pPr>
            <a:r>
              <a:rPr lang="en-US">
                <a:solidFill>
                  <a:schemeClr val="tx2"/>
                </a:solidFill>
              </a:rPr>
              <a:t>  Company</a:t>
            </a:r>
          </a:p>
          <a:p>
            <a:pPr>
              <a:buFontTx/>
              <a:buChar char="•"/>
            </a:pPr>
            <a:r>
              <a:rPr lang="en-US">
                <a:solidFill>
                  <a:schemeClr val="tx2"/>
                </a:solidFill>
              </a:rPr>
              <a:t>  Customer ID</a:t>
            </a:r>
          </a:p>
          <a:p>
            <a:pPr>
              <a:buFontTx/>
              <a:buChar char="•"/>
            </a:pPr>
            <a:r>
              <a:rPr lang="en-US">
                <a:solidFill>
                  <a:schemeClr val="tx2"/>
                </a:solidFill>
              </a:rPr>
              <a:t>  Sales rep</a:t>
            </a:r>
          </a:p>
          <a:p>
            <a:pPr>
              <a:buFontTx/>
              <a:buChar char="•"/>
            </a:pPr>
            <a:r>
              <a:rPr lang="en-US">
                <a:solidFill>
                  <a:schemeClr val="tx2"/>
                </a:solidFill>
              </a:rPr>
              <a:t>  Entity</a:t>
            </a:r>
          </a:p>
          <a:p>
            <a:pPr>
              <a:buFontTx/>
              <a:buChar char="•"/>
            </a:pPr>
            <a:r>
              <a:rPr lang="en-US">
                <a:solidFill>
                  <a:schemeClr val="tx2"/>
                </a:solidFill>
              </a:rPr>
              <a:t>  Ledger</a:t>
            </a:r>
          </a:p>
        </p:txBody>
      </p:sp>
      <p:sp>
        <p:nvSpPr>
          <p:cNvPr id="57350" name="AutoShape 9"/>
          <p:cNvSpPr>
            <a:spLocks noChangeArrowheads="1"/>
          </p:cNvSpPr>
          <p:nvPr/>
        </p:nvSpPr>
        <p:spPr bwMode="auto">
          <a:xfrm>
            <a:off x="5040313" y="3127375"/>
            <a:ext cx="536575" cy="315913"/>
          </a:xfrm>
          <a:prstGeom prst="leftArrow">
            <a:avLst>
              <a:gd name="adj1" fmla="val 51759"/>
              <a:gd name="adj2" fmla="val 73869"/>
            </a:avLst>
          </a:prstGeom>
          <a:solidFill>
            <a:schemeClr val="tx2"/>
          </a:solidFill>
          <a:ln w="9525" algn="ctr">
            <a:solidFill>
              <a:schemeClr val="tx1"/>
            </a:solidFill>
            <a:miter lim="800000"/>
            <a:headEnd/>
            <a:tailEnd/>
          </a:ln>
        </p:spPr>
        <p:txBody>
          <a:bodyPr anchor="ctr">
            <a:spAutoFit/>
          </a:bodyPr>
          <a:lstStyle/>
          <a:p>
            <a:endParaRPr lang="en-US"/>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rmAutofit fontScale="90000"/>
          </a:bodyPr>
          <a:lstStyle/>
          <a:p>
            <a:pPr eaLnBrk="1" hangingPunct="1"/>
            <a:r>
              <a:rPr lang="en-US" smtClean="0"/>
              <a:t>ERP XA Entity Maintenance: Create customer</a:t>
            </a:r>
          </a:p>
        </p:txBody>
      </p:sp>
      <p:pic>
        <p:nvPicPr>
          <p:cNvPr id="58371" name="Picture 3"/>
          <p:cNvPicPr>
            <a:picLocks noChangeAspect="1" noChangeArrowheads="1"/>
          </p:cNvPicPr>
          <p:nvPr/>
        </p:nvPicPr>
        <p:blipFill>
          <a:blip r:embed="rId2" cstate="print"/>
          <a:srcRect/>
          <a:stretch>
            <a:fillRect/>
          </a:stretch>
        </p:blipFill>
        <p:spPr bwMode="auto">
          <a:xfrm>
            <a:off x="587375" y="1236663"/>
            <a:ext cx="6667500" cy="3667125"/>
          </a:xfrm>
          <a:prstGeom prst="rect">
            <a:avLst/>
          </a:prstGeom>
          <a:noFill/>
          <a:ln w="9525" algn="ctr">
            <a:noFill/>
            <a:miter lim="800000"/>
            <a:headEnd/>
            <a:tailEnd/>
          </a:ln>
        </p:spPr>
      </p:pic>
      <p:grpSp>
        <p:nvGrpSpPr>
          <p:cNvPr id="58372" name="Group 4"/>
          <p:cNvGrpSpPr>
            <a:grpSpLocks/>
          </p:cNvGrpSpPr>
          <p:nvPr/>
        </p:nvGrpSpPr>
        <p:grpSpPr bwMode="auto">
          <a:xfrm>
            <a:off x="1954213" y="1660525"/>
            <a:ext cx="3810000" cy="3276600"/>
            <a:chOff x="864" y="1152"/>
            <a:chExt cx="2400" cy="2064"/>
          </a:xfrm>
        </p:grpSpPr>
        <p:pic>
          <p:nvPicPr>
            <p:cNvPr id="58376" name="Picture 5"/>
            <p:cNvPicPr>
              <a:picLocks noChangeAspect="1" noChangeArrowheads="1"/>
            </p:cNvPicPr>
            <p:nvPr/>
          </p:nvPicPr>
          <p:blipFill>
            <a:blip r:embed="rId3" cstate="print"/>
            <a:srcRect/>
            <a:stretch>
              <a:fillRect/>
            </a:stretch>
          </p:blipFill>
          <p:spPr bwMode="auto">
            <a:xfrm>
              <a:off x="864" y="1152"/>
              <a:ext cx="2400" cy="2064"/>
            </a:xfrm>
            <a:prstGeom prst="rect">
              <a:avLst/>
            </a:prstGeom>
            <a:noFill/>
            <a:ln w="9525" algn="ctr">
              <a:noFill/>
              <a:miter lim="800000"/>
              <a:headEnd/>
              <a:tailEnd/>
            </a:ln>
          </p:spPr>
        </p:pic>
        <p:pic>
          <p:nvPicPr>
            <p:cNvPr id="58377" name="Picture 6"/>
            <p:cNvPicPr>
              <a:picLocks noChangeAspect="1" noChangeArrowheads="1"/>
            </p:cNvPicPr>
            <p:nvPr/>
          </p:nvPicPr>
          <p:blipFill>
            <a:blip r:embed="rId4" cstate="print"/>
            <a:srcRect l="70000" t="51163" r="2000" b="32558"/>
            <a:stretch>
              <a:fillRect/>
            </a:stretch>
          </p:blipFill>
          <p:spPr bwMode="auto">
            <a:xfrm>
              <a:off x="2400" y="2208"/>
              <a:ext cx="672" cy="336"/>
            </a:xfrm>
            <a:prstGeom prst="rect">
              <a:avLst/>
            </a:prstGeom>
            <a:noFill/>
            <a:ln w="9525" algn="ctr">
              <a:noFill/>
              <a:miter lim="800000"/>
              <a:headEnd/>
              <a:tailEnd/>
            </a:ln>
          </p:spPr>
        </p:pic>
        <p:pic>
          <p:nvPicPr>
            <p:cNvPr id="58378" name="Picture 7"/>
            <p:cNvPicPr>
              <a:picLocks noChangeAspect="1" noChangeArrowheads="1"/>
            </p:cNvPicPr>
            <p:nvPr/>
          </p:nvPicPr>
          <p:blipFill>
            <a:blip r:embed="rId4" cstate="print"/>
            <a:srcRect l="70000" t="37209" r="14000" b="53490"/>
            <a:stretch>
              <a:fillRect/>
            </a:stretch>
          </p:blipFill>
          <p:spPr bwMode="auto">
            <a:xfrm>
              <a:off x="2400" y="1920"/>
              <a:ext cx="384" cy="192"/>
            </a:xfrm>
            <a:prstGeom prst="rect">
              <a:avLst/>
            </a:prstGeom>
            <a:noFill/>
            <a:ln w="9525" algn="ctr">
              <a:noFill/>
              <a:miter lim="800000"/>
              <a:headEnd/>
              <a:tailEnd/>
            </a:ln>
          </p:spPr>
        </p:pic>
      </p:grpSp>
      <p:pic>
        <p:nvPicPr>
          <p:cNvPr id="58373" name="Picture 8"/>
          <p:cNvPicPr>
            <a:picLocks noChangeAspect="1" noChangeArrowheads="1"/>
          </p:cNvPicPr>
          <p:nvPr/>
        </p:nvPicPr>
        <p:blipFill>
          <a:blip r:embed="rId5" cstate="print"/>
          <a:srcRect/>
          <a:stretch>
            <a:fillRect/>
          </a:stretch>
        </p:blipFill>
        <p:spPr bwMode="auto">
          <a:xfrm>
            <a:off x="2608263" y="2603500"/>
            <a:ext cx="2552700" cy="1209675"/>
          </a:xfrm>
          <a:prstGeom prst="rect">
            <a:avLst/>
          </a:prstGeom>
          <a:noFill/>
          <a:ln w="9525" algn="ctr">
            <a:noFill/>
            <a:miter lim="800000"/>
            <a:headEnd/>
            <a:tailEnd/>
          </a:ln>
        </p:spPr>
      </p:pic>
      <p:sp>
        <p:nvSpPr>
          <p:cNvPr id="647177" name="AutoShape 9"/>
          <p:cNvSpPr>
            <a:spLocks noChangeArrowheads="1"/>
          </p:cNvSpPr>
          <p:nvPr/>
        </p:nvSpPr>
        <p:spPr bwMode="auto">
          <a:xfrm>
            <a:off x="5381625" y="3051175"/>
            <a:ext cx="536575" cy="315913"/>
          </a:xfrm>
          <a:prstGeom prst="leftArrow">
            <a:avLst>
              <a:gd name="adj1" fmla="val 49750"/>
              <a:gd name="adj2" fmla="val 81913"/>
            </a:avLst>
          </a:prstGeom>
          <a:solidFill>
            <a:schemeClr val="tx2"/>
          </a:solidFill>
          <a:ln w="9525" algn="ctr">
            <a:solidFill>
              <a:schemeClr val="tx1"/>
            </a:solidFill>
            <a:miter lim="800000"/>
            <a:headEnd/>
            <a:tailEnd/>
          </a:ln>
        </p:spPr>
        <p:txBody>
          <a:bodyPr anchor="ctr">
            <a:spAutoFit/>
          </a:bodyPr>
          <a:lstStyle/>
          <a:p>
            <a:endParaRPr lang="en-US"/>
          </a:p>
        </p:txBody>
      </p:sp>
      <p:sp>
        <p:nvSpPr>
          <p:cNvPr id="647178" name="Rectangle 10"/>
          <p:cNvSpPr>
            <a:spLocks noChangeArrowheads="1"/>
          </p:cNvSpPr>
          <p:nvPr/>
        </p:nvSpPr>
        <p:spPr bwMode="auto">
          <a:xfrm>
            <a:off x="6216650" y="2609850"/>
            <a:ext cx="2352675" cy="1196975"/>
          </a:xfrm>
          <a:prstGeom prst="rect">
            <a:avLst/>
          </a:prstGeom>
          <a:solidFill>
            <a:schemeClr val="bg1"/>
          </a:solidFill>
          <a:ln w="9525" algn="ctr">
            <a:solidFill>
              <a:schemeClr val="tx1"/>
            </a:solidFill>
            <a:miter lim="800000"/>
            <a:headEnd/>
            <a:tailEnd/>
          </a:ln>
        </p:spPr>
        <p:txBody>
          <a:bodyPr anchor="ctr">
            <a:spAutoFit/>
          </a:bodyPr>
          <a:lstStyle/>
          <a:p>
            <a:r>
              <a:rPr lang="en-US">
                <a:solidFill>
                  <a:schemeClr val="tx2"/>
                </a:solidFill>
              </a:rPr>
              <a:t>Option to create personal account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71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71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7177" grpId="0" animBg="1"/>
      <p:bldP spid="64717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normAutofit fontScale="90000"/>
          </a:bodyPr>
          <a:lstStyle/>
          <a:p>
            <a:pPr eaLnBrk="1" hangingPunct="1"/>
            <a:r>
              <a:rPr lang="en-US" smtClean="0"/>
              <a:t>ERP XA Entity Maintenance: Create customer</a:t>
            </a:r>
          </a:p>
        </p:txBody>
      </p:sp>
      <p:pic>
        <p:nvPicPr>
          <p:cNvPr id="59395" name="Picture 3"/>
          <p:cNvPicPr>
            <a:picLocks noChangeAspect="1" noChangeArrowheads="1"/>
          </p:cNvPicPr>
          <p:nvPr/>
        </p:nvPicPr>
        <p:blipFill>
          <a:blip r:embed="rId2" cstate="print"/>
          <a:srcRect/>
          <a:stretch>
            <a:fillRect/>
          </a:stretch>
        </p:blipFill>
        <p:spPr bwMode="auto">
          <a:xfrm>
            <a:off x="587375" y="1236663"/>
            <a:ext cx="6667500" cy="3667125"/>
          </a:xfrm>
          <a:prstGeom prst="rect">
            <a:avLst/>
          </a:prstGeom>
          <a:noFill/>
          <a:ln w="9525" algn="ctr">
            <a:noFill/>
            <a:miter lim="800000"/>
            <a:headEnd/>
            <a:tailEnd/>
          </a:ln>
        </p:spPr>
      </p:pic>
      <p:grpSp>
        <p:nvGrpSpPr>
          <p:cNvPr id="59396" name="Group 4"/>
          <p:cNvGrpSpPr>
            <a:grpSpLocks/>
          </p:cNvGrpSpPr>
          <p:nvPr/>
        </p:nvGrpSpPr>
        <p:grpSpPr bwMode="auto">
          <a:xfrm>
            <a:off x="1954213" y="1660525"/>
            <a:ext cx="3810000" cy="3276600"/>
            <a:chOff x="864" y="1152"/>
            <a:chExt cx="2400" cy="2064"/>
          </a:xfrm>
        </p:grpSpPr>
        <p:pic>
          <p:nvPicPr>
            <p:cNvPr id="59402" name="Picture 5"/>
            <p:cNvPicPr>
              <a:picLocks noChangeAspect="1" noChangeArrowheads="1"/>
            </p:cNvPicPr>
            <p:nvPr/>
          </p:nvPicPr>
          <p:blipFill>
            <a:blip r:embed="rId3" cstate="print"/>
            <a:srcRect/>
            <a:stretch>
              <a:fillRect/>
            </a:stretch>
          </p:blipFill>
          <p:spPr bwMode="auto">
            <a:xfrm>
              <a:off x="864" y="1152"/>
              <a:ext cx="2400" cy="2064"/>
            </a:xfrm>
            <a:prstGeom prst="rect">
              <a:avLst/>
            </a:prstGeom>
            <a:noFill/>
            <a:ln w="9525" algn="ctr">
              <a:noFill/>
              <a:miter lim="800000"/>
              <a:headEnd/>
              <a:tailEnd/>
            </a:ln>
          </p:spPr>
        </p:pic>
        <p:pic>
          <p:nvPicPr>
            <p:cNvPr id="59403" name="Picture 6"/>
            <p:cNvPicPr>
              <a:picLocks noChangeAspect="1" noChangeArrowheads="1"/>
            </p:cNvPicPr>
            <p:nvPr/>
          </p:nvPicPr>
          <p:blipFill>
            <a:blip r:embed="rId4" cstate="print"/>
            <a:srcRect l="70000" t="51163" r="2000" b="32558"/>
            <a:stretch>
              <a:fillRect/>
            </a:stretch>
          </p:blipFill>
          <p:spPr bwMode="auto">
            <a:xfrm>
              <a:off x="2400" y="2208"/>
              <a:ext cx="672" cy="336"/>
            </a:xfrm>
            <a:prstGeom prst="rect">
              <a:avLst/>
            </a:prstGeom>
            <a:noFill/>
            <a:ln w="9525" algn="ctr">
              <a:noFill/>
              <a:miter lim="800000"/>
              <a:headEnd/>
              <a:tailEnd/>
            </a:ln>
          </p:spPr>
        </p:pic>
        <p:pic>
          <p:nvPicPr>
            <p:cNvPr id="59404" name="Picture 7"/>
            <p:cNvPicPr>
              <a:picLocks noChangeAspect="1" noChangeArrowheads="1"/>
            </p:cNvPicPr>
            <p:nvPr/>
          </p:nvPicPr>
          <p:blipFill>
            <a:blip r:embed="rId4" cstate="print"/>
            <a:srcRect l="70000" t="37209" r="14000" b="53490"/>
            <a:stretch>
              <a:fillRect/>
            </a:stretch>
          </p:blipFill>
          <p:spPr bwMode="auto">
            <a:xfrm>
              <a:off x="2400" y="1920"/>
              <a:ext cx="384" cy="192"/>
            </a:xfrm>
            <a:prstGeom prst="rect">
              <a:avLst/>
            </a:prstGeom>
            <a:noFill/>
            <a:ln w="9525" algn="ctr">
              <a:noFill/>
              <a:miter lim="800000"/>
              <a:headEnd/>
              <a:tailEnd/>
            </a:ln>
          </p:spPr>
        </p:pic>
      </p:grpSp>
      <p:grpSp>
        <p:nvGrpSpPr>
          <p:cNvPr id="59397" name="Group 8"/>
          <p:cNvGrpSpPr>
            <a:grpSpLocks/>
          </p:cNvGrpSpPr>
          <p:nvPr/>
        </p:nvGrpSpPr>
        <p:grpSpPr bwMode="auto">
          <a:xfrm>
            <a:off x="2138363" y="2044700"/>
            <a:ext cx="3810000" cy="2838450"/>
            <a:chOff x="1104" y="2112"/>
            <a:chExt cx="2400" cy="1788"/>
          </a:xfrm>
        </p:grpSpPr>
        <p:pic>
          <p:nvPicPr>
            <p:cNvPr id="59400" name="Picture 9"/>
            <p:cNvPicPr>
              <a:picLocks noChangeAspect="1" noChangeArrowheads="1"/>
            </p:cNvPicPr>
            <p:nvPr/>
          </p:nvPicPr>
          <p:blipFill>
            <a:blip r:embed="rId5" cstate="print"/>
            <a:srcRect/>
            <a:stretch>
              <a:fillRect/>
            </a:stretch>
          </p:blipFill>
          <p:spPr bwMode="auto">
            <a:xfrm>
              <a:off x="1104" y="2112"/>
              <a:ext cx="2400" cy="1788"/>
            </a:xfrm>
            <a:prstGeom prst="rect">
              <a:avLst/>
            </a:prstGeom>
            <a:noFill/>
            <a:ln w="9525" algn="ctr">
              <a:noFill/>
              <a:miter lim="800000"/>
              <a:headEnd/>
              <a:tailEnd/>
            </a:ln>
          </p:spPr>
        </p:pic>
        <p:pic>
          <p:nvPicPr>
            <p:cNvPr id="59401" name="Picture 10"/>
            <p:cNvPicPr>
              <a:picLocks noChangeAspect="1" noChangeArrowheads="1"/>
            </p:cNvPicPr>
            <p:nvPr/>
          </p:nvPicPr>
          <p:blipFill>
            <a:blip r:embed="rId5" cstate="print"/>
            <a:srcRect l="62000" t="34900" r="6001" b="54362"/>
            <a:stretch>
              <a:fillRect/>
            </a:stretch>
          </p:blipFill>
          <p:spPr bwMode="auto">
            <a:xfrm>
              <a:off x="2322" y="2736"/>
              <a:ext cx="768" cy="192"/>
            </a:xfrm>
            <a:prstGeom prst="rect">
              <a:avLst/>
            </a:prstGeom>
            <a:noFill/>
            <a:ln w="9525" algn="ctr">
              <a:noFill/>
              <a:miter lim="800000"/>
              <a:headEnd/>
              <a:tailEnd/>
            </a:ln>
          </p:spPr>
        </p:pic>
      </p:grpSp>
      <p:sp>
        <p:nvSpPr>
          <p:cNvPr id="648203" name="Rectangle 11"/>
          <p:cNvSpPr>
            <a:spLocks noChangeArrowheads="1"/>
          </p:cNvSpPr>
          <p:nvPr/>
        </p:nvSpPr>
        <p:spPr bwMode="auto">
          <a:xfrm>
            <a:off x="5449888" y="2776538"/>
            <a:ext cx="2887662" cy="1196975"/>
          </a:xfrm>
          <a:prstGeom prst="rect">
            <a:avLst/>
          </a:prstGeom>
          <a:solidFill>
            <a:schemeClr val="bg1"/>
          </a:solidFill>
          <a:ln w="9525" algn="ctr">
            <a:solidFill>
              <a:schemeClr val="tx1"/>
            </a:solidFill>
            <a:miter lim="800000"/>
            <a:headEnd/>
            <a:tailEnd/>
          </a:ln>
        </p:spPr>
        <p:txBody>
          <a:bodyPr anchor="ctr">
            <a:spAutoFit/>
          </a:bodyPr>
          <a:lstStyle/>
          <a:p>
            <a:pPr>
              <a:buFontTx/>
              <a:buChar char="•"/>
            </a:pPr>
            <a:r>
              <a:rPr lang="en-US">
                <a:solidFill>
                  <a:schemeClr val="tx2"/>
                </a:solidFill>
              </a:rPr>
              <a:t>  Entity </a:t>
            </a:r>
          </a:p>
          <a:p>
            <a:pPr>
              <a:buFontTx/>
              <a:buChar char="•"/>
            </a:pPr>
            <a:r>
              <a:rPr lang="en-US">
                <a:solidFill>
                  <a:schemeClr val="tx2"/>
                </a:solidFill>
              </a:rPr>
              <a:t>  Financial Division</a:t>
            </a:r>
          </a:p>
          <a:p>
            <a:pPr>
              <a:buFontTx/>
              <a:buChar char="•"/>
            </a:pPr>
            <a:r>
              <a:rPr lang="en-US">
                <a:solidFill>
                  <a:schemeClr val="tx2"/>
                </a:solidFill>
              </a:rPr>
              <a:t>  Ledger</a:t>
            </a:r>
          </a:p>
        </p:txBody>
      </p:sp>
      <p:sp>
        <p:nvSpPr>
          <p:cNvPr id="648204" name="AutoShape 12"/>
          <p:cNvSpPr>
            <a:spLocks noChangeArrowheads="1"/>
          </p:cNvSpPr>
          <p:nvPr/>
        </p:nvSpPr>
        <p:spPr bwMode="auto">
          <a:xfrm>
            <a:off x="4803775" y="3238500"/>
            <a:ext cx="536575" cy="315913"/>
          </a:xfrm>
          <a:prstGeom prst="leftArrow">
            <a:avLst>
              <a:gd name="adj1" fmla="val 49750"/>
              <a:gd name="adj2" fmla="val 66831"/>
            </a:avLst>
          </a:prstGeom>
          <a:solidFill>
            <a:schemeClr val="tx2"/>
          </a:solidFill>
          <a:ln w="9525" algn="ctr">
            <a:solidFill>
              <a:schemeClr val="tx1"/>
            </a:solidFill>
            <a:miter lim="800000"/>
            <a:headEnd/>
            <a:tailEnd/>
          </a:ln>
        </p:spPr>
        <p:txBody>
          <a:bodyPr anchor="ctr">
            <a:spAutoFit/>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820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8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203" grpId="0" animBg="1"/>
      <p:bldP spid="64820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rmAutofit fontScale="90000"/>
          </a:bodyPr>
          <a:lstStyle/>
          <a:p>
            <a:pPr eaLnBrk="1" hangingPunct="1"/>
            <a:r>
              <a:rPr lang="en-US" smtClean="0"/>
              <a:t>ERP XA Entity Maintenance: Create customer</a:t>
            </a:r>
          </a:p>
        </p:txBody>
      </p:sp>
      <p:pic>
        <p:nvPicPr>
          <p:cNvPr id="60419" name="Picture 3"/>
          <p:cNvPicPr>
            <a:picLocks noChangeAspect="1" noChangeArrowheads="1"/>
          </p:cNvPicPr>
          <p:nvPr/>
        </p:nvPicPr>
        <p:blipFill>
          <a:blip r:embed="rId2" cstate="print"/>
          <a:srcRect/>
          <a:stretch>
            <a:fillRect/>
          </a:stretch>
        </p:blipFill>
        <p:spPr bwMode="auto">
          <a:xfrm>
            <a:off x="587375" y="1236663"/>
            <a:ext cx="6667500" cy="3667125"/>
          </a:xfrm>
          <a:prstGeom prst="rect">
            <a:avLst/>
          </a:prstGeom>
          <a:noFill/>
          <a:ln w="9525" algn="ctr">
            <a:noFill/>
            <a:miter lim="800000"/>
            <a:headEnd/>
            <a:tailEnd/>
          </a:ln>
        </p:spPr>
      </p:pic>
      <p:grpSp>
        <p:nvGrpSpPr>
          <p:cNvPr id="60420" name="Group 4"/>
          <p:cNvGrpSpPr>
            <a:grpSpLocks/>
          </p:cNvGrpSpPr>
          <p:nvPr/>
        </p:nvGrpSpPr>
        <p:grpSpPr bwMode="auto">
          <a:xfrm>
            <a:off x="1954213" y="1660525"/>
            <a:ext cx="3810000" cy="3276600"/>
            <a:chOff x="864" y="1152"/>
            <a:chExt cx="2400" cy="2064"/>
          </a:xfrm>
        </p:grpSpPr>
        <p:pic>
          <p:nvPicPr>
            <p:cNvPr id="60423" name="Picture 5"/>
            <p:cNvPicPr>
              <a:picLocks noChangeAspect="1" noChangeArrowheads="1"/>
            </p:cNvPicPr>
            <p:nvPr/>
          </p:nvPicPr>
          <p:blipFill>
            <a:blip r:embed="rId3" cstate="print"/>
            <a:srcRect/>
            <a:stretch>
              <a:fillRect/>
            </a:stretch>
          </p:blipFill>
          <p:spPr bwMode="auto">
            <a:xfrm>
              <a:off x="864" y="1152"/>
              <a:ext cx="2400" cy="2064"/>
            </a:xfrm>
            <a:prstGeom prst="rect">
              <a:avLst/>
            </a:prstGeom>
            <a:noFill/>
            <a:ln w="9525" algn="ctr">
              <a:noFill/>
              <a:miter lim="800000"/>
              <a:headEnd/>
              <a:tailEnd/>
            </a:ln>
          </p:spPr>
        </p:pic>
        <p:pic>
          <p:nvPicPr>
            <p:cNvPr id="60424" name="Picture 6"/>
            <p:cNvPicPr>
              <a:picLocks noChangeAspect="1" noChangeArrowheads="1"/>
            </p:cNvPicPr>
            <p:nvPr/>
          </p:nvPicPr>
          <p:blipFill>
            <a:blip r:embed="rId4" cstate="print"/>
            <a:srcRect l="70000" t="51163" r="2000" b="32558"/>
            <a:stretch>
              <a:fillRect/>
            </a:stretch>
          </p:blipFill>
          <p:spPr bwMode="auto">
            <a:xfrm>
              <a:off x="2400" y="2208"/>
              <a:ext cx="672" cy="336"/>
            </a:xfrm>
            <a:prstGeom prst="rect">
              <a:avLst/>
            </a:prstGeom>
            <a:noFill/>
            <a:ln w="9525" algn="ctr">
              <a:noFill/>
              <a:miter lim="800000"/>
              <a:headEnd/>
              <a:tailEnd/>
            </a:ln>
          </p:spPr>
        </p:pic>
        <p:pic>
          <p:nvPicPr>
            <p:cNvPr id="60425" name="Picture 7"/>
            <p:cNvPicPr>
              <a:picLocks noChangeAspect="1" noChangeArrowheads="1"/>
            </p:cNvPicPr>
            <p:nvPr/>
          </p:nvPicPr>
          <p:blipFill>
            <a:blip r:embed="rId4" cstate="print"/>
            <a:srcRect l="70000" t="37209" r="14000" b="53490"/>
            <a:stretch>
              <a:fillRect/>
            </a:stretch>
          </p:blipFill>
          <p:spPr bwMode="auto">
            <a:xfrm>
              <a:off x="2400" y="1920"/>
              <a:ext cx="384" cy="192"/>
            </a:xfrm>
            <a:prstGeom prst="rect">
              <a:avLst/>
            </a:prstGeom>
            <a:noFill/>
            <a:ln w="9525" algn="ctr">
              <a:noFill/>
              <a:miter lim="800000"/>
              <a:headEnd/>
              <a:tailEnd/>
            </a:ln>
          </p:spPr>
        </p:pic>
      </p:grpSp>
      <p:sp>
        <p:nvSpPr>
          <p:cNvPr id="60421" name="Rectangle 8"/>
          <p:cNvSpPr>
            <a:spLocks noChangeArrowheads="1"/>
          </p:cNvSpPr>
          <p:nvPr/>
        </p:nvSpPr>
        <p:spPr bwMode="auto">
          <a:xfrm>
            <a:off x="4616450" y="3363913"/>
            <a:ext cx="3684588" cy="466725"/>
          </a:xfrm>
          <a:prstGeom prst="rect">
            <a:avLst/>
          </a:prstGeom>
          <a:solidFill>
            <a:schemeClr val="bg1"/>
          </a:solidFill>
          <a:ln w="9525" algn="ctr">
            <a:solidFill>
              <a:schemeClr val="tx1"/>
            </a:solidFill>
            <a:miter lim="800000"/>
            <a:headEnd/>
            <a:tailEnd/>
          </a:ln>
        </p:spPr>
        <p:txBody>
          <a:bodyPr anchor="ctr">
            <a:spAutoFit/>
          </a:bodyPr>
          <a:lstStyle/>
          <a:p>
            <a:r>
              <a:rPr lang="en-US">
                <a:solidFill>
                  <a:schemeClr val="tx2"/>
                </a:solidFill>
              </a:rPr>
              <a:t>Personal account created</a:t>
            </a:r>
          </a:p>
        </p:txBody>
      </p:sp>
      <p:sp>
        <p:nvSpPr>
          <p:cNvPr id="60422" name="AutoShape 9"/>
          <p:cNvSpPr>
            <a:spLocks noChangeArrowheads="1"/>
          </p:cNvSpPr>
          <p:nvPr/>
        </p:nvSpPr>
        <p:spPr bwMode="auto">
          <a:xfrm>
            <a:off x="3324225" y="3338513"/>
            <a:ext cx="1087438" cy="508000"/>
          </a:xfrm>
          <a:prstGeom prst="roundRect">
            <a:avLst>
              <a:gd name="adj" fmla="val 12190"/>
            </a:avLst>
          </a:prstGeom>
          <a:noFill/>
          <a:ln w="38100" algn="ctr">
            <a:solidFill>
              <a:schemeClr val="tx2"/>
            </a:solidFill>
            <a:round/>
            <a:headEnd/>
            <a:tailEnd/>
          </a:ln>
        </p:spPr>
        <p:txBody>
          <a:bodyPr anchor="ctr">
            <a:spAutoFit/>
          </a:bodyPr>
          <a:lstStyle/>
          <a:p>
            <a:endParaRPr lang="en-US"/>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ormAutofit fontScale="90000"/>
          </a:bodyPr>
          <a:lstStyle/>
          <a:p>
            <a:pPr eaLnBrk="1" hangingPunct="1"/>
            <a:r>
              <a:rPr lang="en-US" smtClean="0"/>
              <a:t>ERP XA Entity Maintenance: Create customer</a:t>
            </a:r>
          </a:p>
        </p:txBody>
      </p:sp>
      <p:pic>
        <p:nvPicPr>
          <p:cNvPr id="61443" name="Picture 3"/>
          <p:cNvPicPr>
            <a:picLocks noChangeAspect="1" noChangeArrowheads="1"/>
          </p:cNvPicPr>
          <p:nvPr/>
        </p:nvPicPr>
        <p:blipFill>
          <a:blip r:embed="rId2" cstate="print"/>
          <a:srcRect/>
          <a:stretch>
            <a:fillRect/>
          </a:stretch>
        </p:blipFill>
        <p:spPr bwMode="auto">
          <a:xfrm>
            <a:off x="587375" y="1236663"/>
            <a:ext cx="6667500" cy="3667125"/>
          </a:xfrm>
          <a:prstGeom prst="rect">
            <a:avLst/>
          </a:prstGeom>
          <a:noFill/>
          <a:ln w="9525" algn="ctr">
            <a:noFill/>
            <a:miter lim="800000"/>
            <a:headEnd/>
            <a:tailEnd/>
          </a:ln>
        </p:spPr>
      </p:pic>
      <p:grpSp>
        <p:nvGrpSpPr>
          <p:cNvPr id="61444" name="Group 4"/>
          <p:cNvGrpSpPr>
            <a:grpSpLocks/>
          </p:cNvGrpSpPr>
          <p:nvPr/>
        </p:nvGrpSpPr>
        <p:grpSpPr bwMode="auto">
          <a:xfrm>
            <a:off x="1954213" y="1660525"/>
            <a:ext cx="3810000" cy="3276600"/>
            <a:chOff x="864" y="1152"/>
            <a:chExt cx="2400" cy="2064"/>
          </a:xfrm>
        </p:grpSpPr>
        <p:pic>
          <p:nvPicPr>
            <p:cNvPr id="61451" name="Picture 5"/>
            <p:cNvPicPr>
              <a:picLocks noChangeAspect="1" noChangeArrowheads="1"/>
            </p:cNvPicPr>
            <p:nvPr/>
          </p:nvPicPr>
          <p:blipFill>
            <a:blip r:embed="rId3" cstate="print"/>
            <a:srcRect/>
            <a:stretch>
              <a:fillRect/>
            </a:stretch>
          </p:blipFill>
          <p:spPr bwMode="auto">
            <a:xfrm>
              <a:off x="864" y="1152"/>
              <a:ext cx="2400" cy="2064"/>
            </a:xfrm>
            <a:prstGeom prst="rect">
              <a:avLst/>
            </a:prstGeom>
            <a:noFill/>
            <a:ln w="9525" algn="ctr">
              <a:noFill/>
              <a:miter lim="800000"/>
              <a:headEnd/>
              <a:tailEnd/>
            </a:ln>
          </p:spPr>
        </p:pic>
        <p:pic>
          <p:nvPicPr>
            <p:cNvPr id="61452" name="Picture 6"/>
            <p:cNvPicPr>
              <a:picLocks noChangeAspect="1" noChangeArrowheads="1"/>
            </p:cNvPicPr>
            <p:nvPr/>
          </p:nvPicPr>
          <p:blipFill>
            <a:blip r:embed="rId4" cstate="print"/>
            <a:srcRect l="70000" t="51163" r="2000" b="32558"/>
            <a:stretch>
              <a:fillRect/>
            </a:stretch>
          </p:blipFill>
          <p:spPr bwMode="auto">
            <a:xfrm>
              <a:off x="2400" y="2208"/>
              <a:ext cx="672" cy="336"/>
            </a:xfrm>
            <a:prstGeom prst="rect">
              <a:avLst/>
            </a:prstGeom>
            <a:noFill/>
            <a:ln w="9525" algn="ctr">
              <a:noFill/>
              <a:miter lim="800000"/>
              <a:headEnd/>
              <a:tailEnd/>
            </a:ln>
          </p:spPr>
        </p:pic>
        <p:pic>
          <p:nvPicPr>
            <p:cNvPr id="61453" name="Picture 7"/>
            <p:cNvPicPr>
              <a:picLocks noChangeAspect="1" noChangeArrowheads="1"/>
            </p:cNvPicPr>
            <p:nvPr/>
          </p:nvPicPr>
          <p:blipFill>
            <a:blip r:embed="rId4" cstate="print"/>
            <a:srcRect l="70000" t="37209" r="14000" b="53490"/>
            <a:stretch>
              <a:fillRect/>
            </a:stretch>
          </p:blipFill>
          <p:spPr bwMode="auto">
            <a:xfrm>
              <a:off x="2400" y="1920"/>
              <a:ext cx="384" cy="192"/>
            </a:xfrm>
            <a:prstGeom prst="rect">
              <a:avLst/>
            </a:prstGeom>
            <a:noFill/>
            <a:ln w="9525" algn="ctr">
              <a:noFill/>
              <a:miter lim="800000"/>
              <a:headEnd/>
              <a:tailEnd/>
            </a:ln>
          </p:spPr>
        </p:pic>
      </p:grpSp>
      <p:grpSp>
        <p:nvGrpSpPr>
          <p:cNvPr id="61445" name="Group 8"/>
          <p:cNvGrpSpPr>
            <a:grpSpLocks/>
          </p:cNvGrpSpPr>
          <p:nvPr/>
        </p:nvGrpSpPr>
        <p:grpSpPr bwMode="auto">
          <a:xfrm>
            <a:off x="1037230" y="1187356"/>
            <a:ext cx="7381780" cy="4970154"/>
            <a:chOff x="470" y="144"/>
            <a:chExt cx="5280" cy="4176"/>
          </a:xfrm>
        </p:grpSpPr>
        <p:pic>
          <p:nvPicPr>
            <p:cNvPr id="61449" name="Picture 9"/>
            <p:cNvPicPr>
              <a:picLocks noChangeAspect="1" noChangeArrowheads="1"/>
            </p:cNvPicPr>
            <p:nvPr/>
          </p:nvPicPr>
          <p:blipFill>
            <a:blip r:embed="rId5" cstate="print"/>
            <a:srcRect/>
            <a:stretch>
              <a:fillRect/>
            </a:stretch>
          </p:blipFill>
          <p:spPr bwMode="auto">
            <a:xfrm>
              <a:off x="470" y="144"/>
              <a:ext cx="5280" cy="4176"/>
            </a:xfrm>
            <a:prstGeom prst="rect">
              <a:avLst/>
            </a:prstGeom>
            <a:noFill/>
            <a:ln w="9525" algn="ctr">
              <a:noFill/>
              <a:miter lim="800000"/>
              <a:headEnd/>
              <a:tailEnd/>
            </a:ln>
          </p:spPr>
        </p:pic>
        <p:pic>
          <p:nvPicPr>
            <p:cNvPr id="61450" name="Picture 10"/>
            <p:cNvPicPr>
              <a:picLocks noChangeAspect="1" noChangeArrowheads="1"/>
            </p:cNvPicPr>
            <p:nvPr/>
          </p:nvPicPr>
          <p:blipFill>
            <a:blip r:embed="rId6" cstate="print"/>
            <a:srcRect l="2728" t="62643" r="5455" b="20116"/>
            <a:stretch>
              <a:fillRect/>
            </a:stretch>
          </p:blipFill>
          <p:spPr bwMode="auto">
            <a:xfrm>
              <a:off x="614" y="2774"/>
              <a:ext cx="4848" cy="720"/>
            </a:xfrm>
            <a:prstGeom prst="rect">
              <a:avLst/>
            </a:prstGeom>
            <a:noFill/>
            <a:ln w="9525" algn="ctr">
              <a:noFill/>
              <a:miter lim="800000"/>
              <a:headEnd/>
              <a:tailEnd/>
            </a:ln>
          </p:spPr>
        </p:pic>
      </p:grpSp>
      <p:sp>
        <p:nvSpPr>
          <p:cNvPr id="61446" name="AutoShape 11"/>
          <p:cNvSpPr>
            <a:spLocks noChangeArrowheads="1"/>
          </p:cNvSpPr>
          <p:nvPr/>
        </p:nvSpPr>
        <p:spPr bwMode="auto">
          <a:xfrm rot="-3160469">
            <a:off x="1854994" y="5664994"/>
            <a:ext cx="536575" cy="315913"/>
          </a:xfrm>
          <a:prstGeom prst="leftArrow">
            <a:avLst>
              <a:gd name="adj1" fmla="val 49750"/>
              <a:gd name="adj2" fmla="val 66831"/>
            </a:avLst>
          </a:prstGeom>
          <a:solidFill>
            <a:schemeClr val="tx2"/>
          </a:solidFill>
          <a:ln w="9525" algn="ctr">
            <a:solidFill>
              <a:schemeClr val="tx1"/>
            </a:solidFill>
            <a:miter lim="800000"/>
            <a:headEnd/>
            <a:tailEnd/>
          </a:ln>
        </p:spPr>
        <p:txBody>
          <a:bodyPr anchor="ctr">
            <a:spAutoFit/>
          </a:bodyPr>
          <a:lstStyle/>
          <a:p>
            <a:endParaRPr lang="en-US"/>
          </a:p>
        </p:txBody>
      </p:sp>
      <p:sp>
        <p:nvSpPr>
          <p:cNvPr id="61447" name="Rectangle 12"/>
          <p:cNvSpPr>
            <a:spLocks noChangeArrowheads="1"/>
          </p:cNvSpPr>
          <p:nvPr/>
        </p:nvSpPr>
        <p:spPr bwMode="auto">
          <a:xfrm>
            <a:off x="2371725" y="4921250"/>
            <a:ext cx="4667250" cy="466725"/>
          </a:xfrm>
          <a:prstGeom prst="rect">
            <a:avLst/>
          </a:prstGeom>
          <a:solidFill>
            <a:schemeClr val="bg1"/>
          </a:solidFill>
          <a:ln w="9525" algn="ctr">
            <a:solidFill>
              <a:schemeClr val="tx1"/>
            </a:solidFill>
            <a:miter lim="800000"/>
            <a:headEnd/>
            <a:tailEnd/>
          </a:ln>
        </p:spPr>
        <p:txBody>
          <a:bodyPr wrap="none" anchor="ctr">
            <a:spAutoFit/>
          </a:bodyPr>
          <a:lstStyle/>
          <a:p>
            <a:r>
              <a:rPr lang="en-US">
                <a:solidFill>
                  <a:schemeClr val="tx2"/>
                </a:solidFill>
              </a:rPr>
              <a:t>Click “Create” to create customer</a:t>
            </a:r>
          </a:p>
        </p:txBody>
      </p:sp>
      <p:sp>
        <p:nvSpPr>
          <p:cNvPr id="61448" name="AutoShape 13"/>
          <p:cNvSpPr>
            <a:spLocks noChangeArrowheads="1"/>
          </p:cNvSpPr>
          <p:nvPr/>
        </p:nvSpPr>
        <p:spPr bwMode="auto">
          <a:xfrm>
            <a:off x="606425" y="6219825"/>
            <a:ext cx="1274763" cy="288925"/>
          </a:xfrm>
          <a:prstGeom prst="roundRect">
            <a:avLst>
              <a:gd name="adj" fmla="val 20588"/>
            </a:avLst>
          </a:prstGeom>
          <a:noFill/>
          <a:ln w="38100" algn="ctr">
            <a:solidFill>
              <a:schemeClr val="tx2"/>
            </a:solidFill>
            <a:round/>
            <a:headEnd/>
            <a:tailEnd/>
          </a:ln>
        </p:spPr>
        <p:txBody>
          <a:bodyPr anchor="ctr">
            <a:spAutoFit/>
          </a:bodyPr>
          <a:lstStyle/>
          <a:p>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Ledgers</a:t>
            </a:r>
            <a:endParaRPr lang="en-US" dirty="0"/>
          </a:p>
        </p:txBody>
      </p:sp>
      <p:pic>
        <p:nvPicPr>
          <p:cNvPr id="4099" name="Picture 3"/>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cstate="print"/>
          <a:srcRect/>
          <a:stretch>
            <a:fillRect/>
          </a:stretch>
        </p:blipFill>
        <p:spPr bwMode="auto">
          <a:xfrm>
            <a:off x="596900" y="1241425"/>
            <a:ext cx="6667500" cy="3667125"/>
          </a:xfrm>
          <a:prstGeom prst="rect">
            <a:avLst/>
          </a:prstGeom>
          <a:noFill/>
          <a:ln w="9525" algn="ctr">
            <a:noFill/>
            <a:miter lim="800000"/>
            <a:headEnd/>
            <a:tailEnd/>
          </a:ln>
        </p:spPr>
      </p:pic>
      <p:sp>
        <p:nvSpPr>
          <p:cNvPr id="62467" name="Rectangle 3"/>
          <p:cNvSpPr>
            <a:spLocks noGrp="1" noChangeArrowheads="1"/>
          </p:cNvSpPr>
          <p:nvPr>
            <p:ph type="title"/>
          </p:nvPr>
        </p:nvSpPr>
        <p:spPr/>
        <p:txBody>
          <a:bodyPr>
            <a:normAutofit fontScale="90000"/>
          </a:bodyPr>
          <a:lstStyle/>
          <a:p>
            <a:pPr eaLnBrk="1" hangingPunct="1"/>
            <a:r>
              <a:rPr lang="en-US" smtClean="0"/>
              <a:t>ERP XA Entity Maintenance: Create customer</a:t>
            </a:r>
          </a:p>
        </p:txBody>
      </p:sp>
      <p:sp>
        <p:nvSpPr>
          <p:cNvPr id="62468" name="Rectangle 4"/>
          <p:cNvSpPr>
            <a:spLocks noChangeArrowheads="1"/>
          </p:cNvSpPr>
          <p:nvPr/>
        </p:nvSpPr>
        <p:spPr bwMode="auto">
          <a:xfrm>
            <a:off x="1052513" y="3022600"/>
            <a:ext cx="5808662" cy="466725"/>
          </a:xfrm>
          <a:prstGeom prst="rect">
            <a:avLst/>
          </a:prstGeom>
          <a:solidFill>
            <a:schemeClr val="bg1"/>
          </a:solidFill>
          <a:ln w="9525" algn="ctr">
            <a:solidFill>
              <a:schemeClr val="tx1"/>
            </a:solidFill>
            <a:miter lim="800000"/>
            <a:headEnd/>
            <a:tailEnd/>
          </a:ln>
        </p:spPr>
        <p:txBody>
          <a:bodyPr anchor="ctr">
            <a:spAutoFit/>
          </a:bodyPr>
          <a:lstStyle/>
          <a:p>
            <a:r>
              <a:rPr lang="en-US">
                <a:solidFill>
                  <a:schemeClr val="tx2"/>
                </a:solidFill>
              </a:rPr>
              <a:t>Customer and Personal Account created</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mtClean="0"/>
              <a:t>Copy Customer</a:t>
            </a:r>
          </a:p>
        </p:txBody>
      </p:sp>
      <p:sp>
        <p:nvSpPr>
          <p:cNvPr id="63491" name="Rectangle 3"/>
          <p:cNvSpPr>
            <a:spLocks noGrp="1" noChangeArrowheads="1"/>
          </p:cNvSpPr>
          <p:nvPr>
            <p:ph idx="1"/>
          </p:nvPr>
        </p:nvSpPr>
        <p:spPr/>
        <p:txBody>
          <a:bodyPr>
            <a:normAutofit fontScale="92500" lnSpcReduction="10000"/>
          </a:bodyPr>
          <a:lstStyle/>
          <a:p>
            <a:pPr eaLnBrk="1" hangingPunct="1"/>
            <a:r>
              <a:rPr lang="en-US" smtClean="0"/>
              <a:t>Primary address</a:t>
            </a:r>
          </a:p>
          <a:p>
            <a:pPr eaLnBrk="1" hangingPunct="1"/>
            <a:r>
              <a:rPr lang="en-US" smtClean="0"/>
              <a:t>Ship-to’s</a:t>
            </a:r>
          </a:p>
          <a:p>
            <a:pPr eaLnBrk="1" hangingPunct="1"/>
            <a:r>
              <a:rPr lang="en-US" smtClean="0"/>
              <a:t>User addresses</a:t>
            </a:r>
          </a:p>
          <a:p>
            <a:pPr eaLnBrk="1" hangingPunct="1"/>
            <a:r>
              <a:rPr lang="en-US" smtClean="0"/>
              <a:t>Comments</a:t>
            </a:r>
          </a:p>
          <a:p>
            <a:pPr eaLnBrk="1" hangingPunct="1"/>
            <a:r>
              <a:rPr lang="en-US" smtClean="0"/>
              <a:t>Media selections</a:t>
            </a:r>
          </a:p>
          <a:p>
            <a:pPr eaLnBrk="1" hangingPunct="1"/>
            <a:r>
              <a:rPr lang="en-US" smtClean="0"/>
              <a:t>Customer items</a:t>
            </a:r>
          </a:p>
          <a:p>
            <a:pPr eaLnBrk="1" hangingPunct="1"/>
            <a:r>
              <a:rPr lang="en-US" smtClean="0"/>
              <a:t>Comments</a:t>
            </a:r>
          </a:p>
        </p:txBody>
      </p:sp>
      <p:pic>
        <p:nvPicPr>
          <p:cNvPr id="63492" name="Picture 4"/>
          <p:cNvPicPr>
            <a:picLocks noChangeAspect="1" noChangeArrowheads="1"/>
          </p:cNvPicPr>
          <p:nvPr/>
        </p:nvPicPr>
        <p:blipFill>
          <a:blip r:embed="rId2" cstate="print"/>
          <a:srcRect/>
          <a:stretch>
            <a:fillRect/>
          </a:stretch>
        </p:blipFill>
        <p:spPr bwMode="auto">
          <a:xfrm>
            <a:off x="4175125" y="1152525"/>
            <a:ext cx="3298825" cy="4981575"/>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smtClean="0"/>
              <a:t>Copy vendor</a:t>
            </a:r>
          </a:p>
        </p:txBody>
      </p:sp>
      <p:sp>
        <p:nvSpPr>
          <p:cNvPr id="64515" name="Rectangle 3"/>
          <p:cNvSpPr>
            <a:spLocks noGrp="1" noChangeArrowheads="1"/>
          </p:cNvSpPr>
          <p:nvPr>
            <p:ph idx="1"/>
          </p:nvPr>
        </p:nvSpPr>
        <p:spPr>
          <a:xfrm>
            <a:off x="0" y="1143000"/>
            <a:ext cx="8610600" cy="5715000"/>
          </a:xfrm>
        </p:spPr>
        <p:txBody>
          <a:bodyPr/>
          <a:lstStyle/>
          <a:p>
            <a:pPr eaLnBrk="1" hangingPunct="1"/>
            <a:r>
              <a:rPr lang="en-US" smtClean="0"/>
              <a:t>Templates</a:t>
            </a:r>
          </a:p>
          <a:p>
            <a:pPr eaLnBrk="1" hangingPunct="1"/>
            <a:r>
              <a:rPr lang="en-US" smtClean="0"/>
              <a:t>Copy vendor items</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smtClean="0"/>
              <a:t>Maintain Entity</a:t>
            </a:r>
          </a:p>
        </p:txBody>
      </p:sp>
      <p:pic>
        <p:nvPicPr>
          <p:cNvPr id="65539" name="Picture 6"/>
          <p:cNvPicPr>
            <a:picLocks noChangeAspect="1" noChangeArrowheads="1"/>
          </p:cNvPicPr>
          <p:nvPr/>
        </p:nvPicPr>
        <p:blipFill>
          <a:blip r:embed="rId2" cstate="print"/>
          <a:srcRect/>
          <a:stretch>
            <a:fillRect/>
          </a:stretch>
        </p:blipFill>
        <p:spPr bwMode="auto">
          <a:xfrm>
            <a:off x="1095375" y="1095375"/>
            <a:ext cx="6894513" cy="5170488"/>
          </a:xfrm>
          <a:prstGeom prst="rect">
            <a:avLst/>
          </a:prstGeom>
          <a:noFill/>
          <a:ln w="9525">
            <a:noFill/>
            <a:miter lim="800000"/>
            <a:headEnd/>
            <a:tailEnd/>
          </a:ln>
        </p:spPr>
      </p:pic>
      <p:sp>
        <p:nvSpPr>
          <p:cNvPr id="812039" name="Rectangle 7"/>
          <p:cNvSpPr>
            <a:spLocks noChangeArrowheads="1"/>
          </p:cNvSpPr>
          <p:nvPr/>
        </p:nvSpPr>
        <p:spPr bwMode="auto">
          <a:xfrm>
            <a:off x="5626100" y="2882900"/>
            <a:ext cx="3165475" cy="1927225"/>
          </a:xfrm>
          <a:prstGeom prst="rect">
            <a:avLst/>
          </a:prstGeom>
          <a:solidFill>
            <a:schemeClr val="bg1"/>
          </a:solidFill>
          <a:ln w="9525" algn="ctr">
            <a:solidFill>
              <a:schemeClr val="tx1"/>
            </a:solidFill>
            <a:miter lim="800000"/>
            <a:headEnd/>
            <a:tailEnd/>
          </a:ln>
        </p:spPr>
        <p:txBody>
          <a:bodyPr anchor="ctr">
            <a:spAutoFit/>
          </a:bodyPr>
          <a:lstStyle/>
          <a:p>
            <a:pPr marL="290513" indent="-290513">
              <a:buFontTx/>
              <a:buChar char="•"/>
            </a:pPr>
            <a:r>
              <a:rPr lang="en-US">
                <a:solidFill>
                  <a:schemeClr val="tx2"/>
                </a:solidFill>
              </a:rPr>
              <a:t>Everything in one place</a:t>
            </a:r>
          </a:p>
          <a:p>
            <a:pPr marL="290513" indent="-290513">
              <a:buFontTx/>
              <a:buChar char="•"/>
            </a:pPr>
            <a:r>
              <a:rPr lang="en-US">
                <a:solidFill>
                  <a:schemeClr val="tx2"/>
                </a:solidFill>
              </a:rPr>
              <a:t>Current Revision is automatically updated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120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2039"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smtClean="0"/>
              <a:t>Entity cards</a:t>
            </a:r>
          </a:p>
        </p:txBody>
      </p:sp>
      <p:pic>
        <p:nvPicPr>
          <p:cNvPr id="66563" name="Picture 6"/>
          <p:cNvPicPr>
            <a:picLocks noChangeAspect="1" noChangeArrowheads="1"/>
          </p:cNvPicPr>
          <p:nvPr/>
        </p:nvPicPr>
        <p:blipFill>
          <a:blip r:embed="rId2" cstate="print"/>
          <a:srcRect r="35019" b="22269"/>
          <a:stretch>
            <a:fillRect/>
          </a:stretch>
        </p:blipFill>
        <p:spPr bwMode="auto">
          <a:xfrm>
            <a:off x="455613" y="1095375"/>
            <a:ext cx="8321675" cy="5014913"/>
          </a:xfrm>
          <a:prstGeom prst="rect">
            <a:avLst/>
          </a:prstGeom>
          <a:noFill/>
          <a:ln w="9525">
            <a:noFill/>
            <a:miter lim="800000"/>
            <a:headEnd/>
            <a:tailEnd/>
          </a:ln>
        </p:spPr>
      </p:pic>
      <p:sp>
        <p:nvSpPr>
          <p:cNvPr id="66564" name="Freeform 8"/>
          <p:cNvSpPr>
            <a:spLocks/>
          </p:cNvSpPr>
          <p:nvPr/>
        </p:nvSpPr>
        <p:spPr bwMode="auto">
          <a:xfrm>
            <a:off x="479425" y="1425575"/>
            <a:ext cx="8294688" cy="4687888"/>
          </a:xfrm>
          <a:custGeom>
            <a:avLst/>
            <a:gdLst>
              <a:gd name="T0" fmla="*/ 96 w 96"/>
              <a:gd name="T1" fmla="*/ 0 h 192"/>
              <a:gd name="T2" fmla="*/ 96 w 96"/>
              <a:gd name="T3" fmla="*/ 192 h 192"/>
              <a:gd name="T4" fmla="*/ 0 w 96"/>
              <a:gd name="T5" fmla="*/ 192 h 192"/>
              <a:gd name="T6" fmla="*/ 0 60000 65536"/>
              <a:gd name="T7" fmla="*/ 0 60000 65536"/>
              <a:gd name="T8" fmla="*/ 0 60000 65536"/>
              <a:gd name="T9" fmla="*/ 0 w 96"/>
              <a:gd name="T10" fmla="*/ 0 h 192"/>
              <a:gd name="T11" fmla="*/ 96 w 96"/>
              <a:gd name="T12" fmla="*/ 192 h 192"/>
            </a:gdLst>
            <a:ahLst/>
            <a:cxnLst>
              <a:cxn ang="T6">
                <a:pos x="T0" y="T1"/>
              </a:cxn>
              <a:cxn ang="T7">
                <a:pos x="T2" y="T3"/>
              </a:cxn>
              <a:cxn ang="T8">
                <a:pos x="T4" y="T5"/>
              </a:cxn>
            </a:cxnLst>
            <a:rect l="T9" t="T10" r="T11" b="T12"/>
            <a:pathLst>
              <a:path w="96" h="192">
                <a:moveTo>
                  <a:pt x="96" y="0"/>
                </a:moveTo>
                <a:lnTo>
                  <a:pt x="96" y="192"/>
                </a:lnTo>
                <a:lnTo>
                  <a:pt x="0" y="192"/>
                </a:lnTo>
              </a:path>
            </a:pathLst>
          </a:custGeom>
          <a:noFill/>
          <a:ln w="9525" cap="flat" cmpd="sng">
            <a:solidFill>
              <a:schemeClr val="tx1"/>
            </a:solidFill>
            <a:prstDash val="solid"/>
            <a:round/>
            <a:headEnd/>
            <a:tailEnd/>
          </a:ln>
        </p:spPr>
        <p:txBody>
          <a:bodyPr anchor="ctr">
            <a:spAutoFit/>
          </a:bodyPr>
          <a:lstStyle/>
          <a:p>
            <a:endParaRPr lang="en-US"/>
          </a:p>
        </p:txBody>
      </p:sp>
      <p:sp>
        <p:nvSpPr>
          <p:cNvPr id="815113" name="Rectangle 9"/>
          <p:cNvSpPr>
            <a:spLocks noChangeArrowheads="1"/>
          </p:cNvSpPr>
          <p:nvPr/>
        </p:nvSpPr>
        <p:spPr bwMode="auto">
          <a:xfrm>
            <a:off x="4424363" y="2728913"/>
            <a:ext cx="4486275" cy="2292350"/>
          </a:xfrm>
          <a:prstGeom prst="rect">
            <a:avLst/>
          </a:prstGeom>
          <a:solidFill>
            <a:schemeClr val="bg1"/>
          </a:solidFill>
          <a:ln w="9525" algn="ctr">
            <a:solidFill>
              <a:schemeClr val="tx1"/>
            </a:solidFill>
            <a:miter lim="800000"/>
            <a:headEnd/>
            <a:tailEnd/>
          </a:ln>
        </p:spPr>
        <p:txBody>
          <a:bodyPr anchor="ctr">
            <a:spAutoFit/>
          </a:bodyPr>
          <a:lstStyle/>
          <a:p>
            <a:pPr marL="290513" indent="-290513">
              <a:buFontTx/>
              <a:buChar char="•"/>
            </a:pPr>
            <a:r>
              <a:rPr lang="en-US">
                <a:solidFill>
                  <a:schemeClr val="tx2"/>
                </a:solidFill>
              </a:rPr>
              <a:t>Contacts</a:t>
            </a:r>
          </a:p>
          <a:p>
            <a:pPr marL="290513" indent="-290513">
              <a:buFontTx/>
              <a:buChar char="•"/>
            </a:pPr>
            <a:r>
              <a:rPr lang="en-US">
                <a:solidFill>
                  <a:schemeClr val="tx2"/>
                </a:solidFill>
              </a:rPr>
              <a:t>Addresses</a:t>
            </a:r>
          </a:p>
          <a:p>
            <a:pPr marL="290513" indent="-290513">
              <a:buFontTx/>
              <a:buChar char="•"/>
            </a:pPr>
            <a:r>
              <a:rPr lang="en-US">
                <a:solidFill>
                  <a:schemeClr val="tx2"/>
                </a:solidFill>
              </a:rPr>
              <a:t>Phone numbers</a:t>
            </a:r>
          </a:p>
          <a:p>
            <a:pPr marL="290513" indent="-290513">
              <a:buFontTx/>
              <a:buChar char="•"/>
            </a:pPr>
            <a:r>
              <a:rPr lang="en-US">
                <a:solidFill>
                  <a:schemeClr val="tx2"/>
                </a:solidFill>
              </a:rPr>
              <a:t>Ship to’s</a:t>
            </a:r>
          </a:p>
          <a:p>
            <a:pPr marL="290513" indent="-290513">
              <a:buFontTx/>
              <a:buChar char="•"/>
            </a:pPr>
            <a:r>
              <a:rPr lang="en-US">
                <a:solidFill>
                  <a:schemeClr val="tx2"/>
                </a:solidFill>
              </a:rPr>
              <a:t>More…</a:t>
            </a:r>
          </a:p>
          <a:p>
            <a:pPr marL="290513" indent="-290513"/>
            <a:r>
              <a:rPr lang="en-US">
                <a:solidFill>
                  <a:schemeClr val="tx2"/>
                </a:solidFill>
              </a:rPr>
              <a:t>	…and just click to maintain!)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15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511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6"/>
          <p:cNvPicPr>
            <a:picLocks noChangeAspect="1" noChangeArrowheads="1"/>
          </p:cNvPicPr>
          <p:nvPr/>
        </p:nvPicPr>
        <p:blipFill>
          <a:blip r:embed="rId2" cstate="print"/>
          <a:srcRect r="11444" b="1489"/>
          <a:stretch>
            <a:fillRect/>
          </a:stretch>
        </p:blipFill>
        <p:spPr bwMode="auto">
          <a:xfrm>
            <a:off x="477838" y="1109663"/>
            <a:ext cx="8294687" cy="4827587"/>
          </a:xfrm>
          <a:prstGeom prst="rect">
            <a:avLst/>
          </a:prstGeom>
          <a:noFill/>
          <a:ln w="9525">
            <a:noFill/>
            <a:miter lim="800000"/>
            <a:headEnd/>
            <a:tailEnd/>
          </a:ln>
        </p:spPr>
      </p:pic>
      <p:sp>
        <p:nvSpPr>
          <p:cNvPr id="67587" name="Rectangle 2"/>
          <p:cNvSpPr>
            <a:spLocks noGrp="1" noChangeArrowheads="1"/>
          </p:cNvSpPr>
          <p:nvPr>
            <p:ph type="title"/>
          </p:nvPr>
        </p:nvSpPr>
        <p:spPr/>
        <p:txBody>
          <a:bodyPr/>
          <a:lstStyle/>
          <a:p>
            <a:pPr eaLnBrk="1" hangingPunct="1"/>
            <a:r>
              <a:rPr lang="en-US" smtClean="0"/>
              <a:t>Entity cards</a:t>
            </a:r>
          </a:p>
        </p:txBody>
      </p:sp>
      <p:sp>
        <p:nvSpPr>
          <p:cNvPr id="67588" name="Freeform 4"/>
          <p:cNvSpPr>
            <a:spLocks/>
          </p:cNvSpPr>
          <p:nvPr/>
        </p:nvSpPr>
        <p:spPr bwMode="auto">
          <a:xfrm>
            <a:off x="479425" y="1425575"/>
            <a:ext cx="8294688" cy="4514850"/>
          </a:xfrm>
          <a:custGeom>
            <a:avLst/>
            <a:gdLst>
              <a:gd name="T0" fmla="*/ 96 w 96"/>
              <a:gd name="T1" fmla="*/ 0 h 192"/>
              <a:gd name="T2" fmla="*/ 96 w 96"/>
              <a:gd name="T3" fmla="*/ 192 h 192"/>
              <a:gd name="T4" fmla="*/ 0 w 96"/>
              <a:gd name="T5" fmla="*/ 192 h 192"/>
              <a:gd name="T6" fmla="*/ 0 60000 65536"/>
              <a:gd name="T7" fmla="*/ 0 60000 65536"/>
              <a:gd name="T8" fmla="*/ 0 60000 65536"/>
              <a:gd name="T9" fmla="*/ 0 w 96"/>
              <a:gd name="T10" fmla="*/ 0 h 192"/>
              <a:gd name="T11" fmla="*/ 96 w 96"/>
              <a:gd name="T12" fmla="*/ 192 h 192"/>
            </a:gdLst>
            <a:ahLst/>
            <a:cxnLst>
              <a:cxn ang="T6">
                <a:pos x="T0" y="T1"/>
              </a:cxn>
              <a:cxn ang="T7">
                <a:pos x="T2" y="T3"/>
              </a:cxn>
              <a:cxn ang="T8">
                <a:pos x="T4" y="T5"/>
              </a:cxn>
            </a:cxnLst>
            <a:rect l="T9" t="T10" r="T11" b="T12"/>
            <a:pathLst>
              <a:path w="96" h="192">
                <a:moveTo>
                  <a:pt x="96" y="0"/>
                </a:moveTo>
                <a:lnTo>
                  <a:pt x="96" y="192"/>
                </a:lnTo>
                <a:lnTo>
                  <a:pt x="0" y="192"/>
                </a:lnTo>
              </a:path>
            </a:pathLst>
          </a:custGeom>
          <a:noFill/>
          <a:ln w="9525" cap="flat" cmpd="sng">
            <a:solidFill>
              <a:schemeClr val="tx1"/>
            </a:solidFill>
            <a:prstDash val="solid"/>
            <a:round/>
            <a:headEnd/>
            <a:tailEnd/>
          </a:ln>
        </p:spPr>
        <p:txBody>
          <a:bodyPr anchor="ctr">
            <a:spAutoFit/>
          </a:bodyPr>
          <a:lstStyle/>
          <a:p>
            <a:endParaRPr lang="en-US"/>
          </a:p>
        </p:txBody>
      </p:sp>
      <p:sp>
        <p:nvSpPr>
          <p:cNvPr id="816133" name="Rectangle 5"/>
          <p:cNvSpPr>
            <a:spLocks noChangeArrowheads="1"/>
          </p:cNvSpPr>
          <p:nvPr/>
        </p:nvSpPr>
        <p:spPr bwMode="auto">
          <a:xfrm>
            <a:off x="4424363" y="2728913"/>
            <a:ext cx="4486275" cy="2292350"/>
          </a:xfrm>
          <a:prstGeom prst="rect">
            <a:avLst/>
          </a:prstGeom>
          <a:solidFill>
            <a:schemeClr val="bg1"/>
          </a:solidFill>
          <a:ln w="9525" algn="ctr">
            <a:solidFill>
              <a:schemeClr val="tx1"/>
            </a:solidFill>
            <a:miter lim="800000"/>
            <a:headEnd/>
            <a:tailEnd/>
          </a:ln>
        </p:spPr>
        <p:txBody>
          <a:bodyPr anchor="ctr">
            <a:spAutoFit/>
          </a:bodyPr>
          <a:lstStyle/>
          <a:p>
            <a:pPr marL="290513" indent="-290513">
              <a:buFontTx/>
              <a:buChar char="•"/>
            </a:pPr>
            <a:r>
              <a:rPr lang="en-US">
                <a:solidFill>
                  <a:schemeClr val="tx2"/>
                </a:solidFill>
              </a:rPr>
              <a:t>Customers, Vendors</a:t>
            </a:r>
          </a:p>
          <a:p>
            <a:pPr marL="290513" indent="-290513">
              <a:buFontTx/>
              <a:buChar char="•"/>
            </a:pPr>
            <a:r>
              <a:rPr lang="en-US">
                <a:solidFill>
                  <a:schemeClr val="tx2"/>
                </a:solidFill>
              </a:rPr>
              <a:t>Personal Accounts</a:t>
            </a:r>
          </a:p>
          <a:p>
            <a:pPr marL="290513" indent="-290513">
              <a:buFontTx/>
              <a:buChar char="•"/>
            </a:pPr>
            <a:r>
              <a:rPr lang="en-US">
                <a:solidFill>
                  <a:schemeClr val="tx2"/>
                </a:solidFill>
              </a:rPr>
              <a:t>Bank accounts</a:t>
            </a:r>
          </a:p>
          <a:p>
            <a:pPr marL="290513" indent="-290513">
              <a:buFontTx/>
              <a:buChar char="•"/>
            </a:pPr>
            <a:r>
              <a:rPr lang="en-US">
                <a:solidFill>
                  <a:schemeClr val="tx2"/>
                </a:solidFill>
              </a:rPr>
              <a:t>Ledgers</a:t>
            </a:r>
          </a:p>
          <a:p>
            <a:pPr marL="290513" indent="-290513">
              <a:buFontTx/>
              <a:buChar char="•"/>
            </a:pPr>
            <a:r>
              <a:rPr lang="en-US">
                <a:solidFill>
                  <a:schemeClr val="tx2"/>
                </a:solidFill>
              </a:rPr>
              <a:t>Revisions</a:t>
            </a:r>
          </a:p>
          <a:p>
            <a:pPr marL="290513" indent="-290513"/>
            <a:r>
              <a:rPr lang="en-US">
                <a:solidFill>
                  <a:schemeClr val="tx2"/>
                </a:solidFill>
              </a:rPr>
              <a:t>	…everything!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16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6133"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smtClean="0"/>
              <a:t>Entity cards</a:t>
            </a:r>
          </a:p>
        </p:txBody>
      </p:sp>
      <p:sp>
        <p:nvSpPr>
          <p:cNvPr id="68611" name="Rectangle 3"/>
          <p:cNvSpPr>
            <a:spLocks noGrp="1" noChangeArrowheads="1"/>
          </p:cNvSpPr>
          <p:nvPr>
            <p:ph idx="1"/>
          </p:nvPr>
        </p:nvSpPr>
        <p:spPr>
          <a:xfrm>
            <a:off x="228600" y="1143000"/>
            <a:ext cx="8610600" cy="5430838"/>
          </a:xfrm>
        </p:spPr>
        <p:txBody>
          <a:bodyPr/>
          <a:lstStyle/>
          <a:p>
            <a:pPr eaLnBrk="1" hangingPunct="1"/>
            <a:endParaRPr lang="en-US" smtClean="0"/>
          </a:p>
        </p:txBody>
      </p:sp>
      <p:pic>
        <p:nvPicPr>
          <p:cNvPr id="68612" name="Picture 4"/>
          <p:cNvPicPr>
            <a:picLocks noChangeAspect="1" noChangeArrowheads="1"/>
          </p:cNvPicPr>
          <p:nvPr/>
        </p:nvPicPr>
        <p:blipFill>
          <a:blip r:embed="rId2" cstate="print"/>
          <a:srcRect/>
          <a:stretch>
            <a:fillRect/>
          </a:stretch>
        </p:blipFill>
        <p:spPr bwMode="auto">
          <a:xfrm>
            <a:off x="455613" y="1095375"/>
            <a:ext cx="8405812" cy="48783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smtClean="0"/>
              <a:t>Entity Contact</a:t>
            </a:r>
          </a:p>
        </p:txBody>
      </p:sp>
      <p:sp>
        <p:nvSpPr>
          <p:cNvPr id="69635" name="Rectangle 3"/>
          <p:cNvSpPr>
            <a:spLocks noGrp="1" noChangeArrowheads="1"/>
          </p:cNvSpPr>
          <p:nvPr>
            <p:ph idx="1"/>
          </p:nvPr>
        </p:nvSpPr>
        <p:spPr>
          <a:xfrm>
            <a:off x="228600" y="1143000"/>
            <a:ext cx="8610600" cy="5446713"/>
          </a:xfrm>
        </p:spPr>
        <p:txBody>
          <a:bodyPr/>
          <a:lstStyle/>
          <a:p>
            <a:pPr eaLnBrk="1" hangingPunct="1"/>
            <a:endParaRPr lang="en-US" smtClean="0"/>
          </a:p>
        </p:txBody>
      </p:sp>
      <p:pic>
        <p:nvPicPr>
          <p:cNvPr id="69636" name="Picture 5"/>
          <p:cNvPicPr>
            <a:picLocks noChangeAspect="1" noChangeArrowheads="1"/>
          </p:cNvPicPr>
          <p:nvPr/>
        </p:nvPicPr>
        <p:blipFill>
          <a:blip r:embed="rId2" cstate="print"/>
          <a:srcRect/>
          <a:stretch>
            <a:fillRect/>
          </a:stretch>
        </p:blipFill>
        <p:spPr bwMode="auto">
          <a:xfrm>
            <a:off x="457200" y="1104900"/>
            <a:ext cx="7586663" cy="4351338"/>
          </a:xfrm>
          <a:prstGeom prst="rect">
            <a:avLst/>
          </a:prstGeom>
          <a:noFill/>
          <a:ln w="9525">
            <a:noFill/>
            <a:miter lim="800000"/>
            <a:headEnd/>
            <a:tailEnd/>
          </a:ln>
        </p:spPr>
      </p:pic>
      <p:sp>
        <p:nvSpPr>
          <p:cNvPr id="69637" name="AutoShape 6"/>
          <p:cNvSpPr>
            <a:spLocks noChangeArrowheads="1"/>
          </p:cNvSpPr>
          <p:nvPr/>
        </p:nvSpPr>
        <p:spPr bwMode="auto">
          <a:xfrm>
            <a:off x="4543425" y="2090738"/>
            <a:ext cx="1901825" cy="869950"/>
          </a:xfrm>
          <a:prstGeom prst="roundRect">
            <a:avLst>
              <a:gd name="adj" fmla="val 16667"/>
            </a:avLst>
          </a:prstGeom>
          <a:noFill/>
          <a:ln w="38100" algn="ctr">
            <a:solidFill>
              <a:schemeClr val="tx2"/>
            </a:solidFill>
            <a:round/>
            <a:headEnd/>
            <a:tailEnd/>
          </a:ln>
        </p:spPr>
        <p:txBody>
          <a:bodyPr wrap="none" anchor="ctr">
            <a:spAutoFit/>
          </a:bodyPr>
          <a:lstStyle/>
          <a:p>
            <a:endParaRPr lang="en-US"/>
          </a:p>
        </p:txBody>
      </p:sp>
      <p:pic>
        <p:nvPicPr>
          <p:cNvPr id="69638" name="Picture 7"/>
          <p:cNvPicPr>
            <a:picLocks noChangeAspect="1" noChangeArrowheads="1"/>
          </p:cNvPicPr>
          <p:nvPr/>
        </p:nvPicPr>
        <p:blipFill>
          <a:blip r:embed="rId3" cstate="print"/>
          <a:srcRect b="46857"/>
          <a:stretch>
            <a:fillRect/>
          </a:stretch>
        </p:blipFill>
        <p:spPr bwMode="auto">
          <a:xfrm>
            <a:off x="3386138" y="4265613"/>
            <a:ext cx="5530850" cy="19589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smtClean="0"/>
              <a:t>Balances</a:t>
            </a:r>
          </a:p>
        </p:txBody>
      </p:sp>
      <p:pic>
        <p:nvPicPr>
          <p:cNvPr id="70659" name="Picture 4"/>
          <p:cNvPicPr>
            <a:picLocks noChangeAspect="1" noChangeArrowheads="1"/>
          </p:cNvPicPr>
          <p:nvPr/>
        </p:nvPicPr>
        <p:blipFill>
          <a:blip r:embed="rId2" cstate="print"/>
          <a:srcRect r="3188" b="19946"/>
          <a:stretch>
            <a:fillRect/>
          </a:stretch>
        </p:blipFill>
        <p:spPr bwMode="auto">
          <a:xfrm>
            <a:off x="477838" y="1095375"/>
            <a:ext cx="8389937" cy="5122863"/>
          </a:xfrm>
          <a:prstGeom prst="rect">
            <a:avLst/>
          </a:prstGeom>
          <a:noFill/>
          <a:ln w="9525">
            <a:noFill/>
            <a:miter lim="800000"/>
            <a:headEnd/>
            <a:tailEnd/>
          </a:ln>
        </p:spPr>
      </p:pic>
      <p:sp>
        <p:nvSpPr>
          <p:cNvPr id="70660" name="Freeform 5"/>
          <p:cNvSpPr>
            <a:spLocks/>
          </p:cNvSpPr>
          <p:nvPr/>
        </p:nvSpPr>
        <p:spPr bwMode="auto">
          <a:xfrm>
            <a:off x="485775" y="1096963"/>
            <a:ext cx="8388350" cy="5124450"/>
          </a:xfrm>
          <a:custGeom>
            <a:avLst/>
            <a:gdLst>
              <a:gd name="T0" fmla="*/ 96 w 96"/>
              <a:gd name="T1" fmla="*/ 0 h 192"/>
              <a:gd name="T2" fmla="*/ 96 w 96"/>
              <a:gd name="T3" fmla="*/ 192 h 192"/>
              <a:gd name="T4" fmla="*/ 0 w 96"/>
              <a:gd name="T5" fmla="*/ 192 h 192"/>
              <a:gd name="T6" fmla="*/ 0 60000 65536"/>
              <a:gd name="T7" fmla="*/ 0 60000 65536"/>
              <a:gd name="T8" fmla="*/ 0 60000 65536"/>
              <a:gd name="T9" fmla="*/ 0 w 96"/>
              <a:gd name="T10" fmla="*/ 0 h 192"/>
              <a:gd name="T11" fmla="*/ 96 w 96"/>
              <a:gd name="T12" fmla="*/ 192 h 192"/>
            </a:gdLst>
            <a:ahLst/>
            <a:cxnLst>
              <a:cxn ang="T6">
                <a:pos x="T0" y="T1"/>
              </a:cxn>
              <a:cxn ang="T7">
                <a:pos x="T2" y="T3"/>
              </a:cxn>
              <a:cxn ang="T8">
                <a:pos x="T4" y="T5"/>
              </a:cxn>
            </a:cxnLst>
            <a:rect l="T9" t="T10" r="T11" b="T12"/>
            <a:pathLst>
              <a:path w="96" h="192">
                <a:moveTo>
                  <a:pt x="96" y="0"/>
                </a:moveTo>
                <a:lnTo>
                  <a:pt x="96" y="192"/>
                </a:lnTo>
                <a:lnTo>
                  <a:pt x="0" y="192"/>
                </a:lnTo>
              </a:path>
            </a:pathLst>
          </a:custGeom>
          <a:noFill/>
          <a:ln w="9525" cap="flat" cmpd="sng">
            <a:solidFill>
              <a:schemeClr val="tx1"/>
            </a:solidFill>
            <a:prstDash val="solid"/>
            <a:round/>
            <a:headEnd/>
            <a:tailEnd/>
          </a:ln>
        </p:spPr>
        <p:txBody>
          <a:bodyPr anchor="ctr">
            <a:spAutoFit/>
          </a:bodyPr>
          <a:lstStyle/>
          <a:p>
            <a:endParaRPr lang="en-US"/>
          </a:p>
        </p:txBody>
      </p:sp>
      <p:sp>
        <p:nvSpPr>
          <p:cNvPr id="70661" name="AutoShape 6"/>
          <p:cNvSpPr>
            <a:spLocks noChangeArrowheads="1"/>
          </p:cNvSpPr>
          <p:nvPr/>
        </p:nvSpPr>
        <p:spPr bwMode="auto">
          <a:xfrm>
            <a:off x="2149475" y="2222500"/>
            <a:ext cx="6589713" cy="449263"/>
          </a:xfrm>
          <a:prstGeom prst="roundRect">
            <a:avLst>
              <a:gd name="adj" fmla="val 16667"/>
            </a:avLst>
          </a:prstGeom>
          <a:noFill/>
          <a:ln w="38100" algn="ctr">
            <a:solidFill>
              <a:schemeClr val="tx2"/>
            </a:solidFill>
            <a:round/>
            <a:headEnd/>
            <a:tailEnd/>
          </a:ln>
        </p:spPr>
        <p:txBody>
          <a:bodyPr anchor="ctr">
            <a:spAutoFit/>
          </a:bodyPr>
          <a:lstStyle/>
          <a:p>
            <a:endParaRPr lang="en-US"/>
          </a:p>
        </p:txBody>
      </p:sp>
      <p:sp>
        <p:nvSpPr>
          <p:cNvPr id="821255" name="Rectangle 7"/>
          <p:cNvSpPr>
            <a:spLocks noChangeArrowheads="1"/>
          </p:cNvSpPr>
          <p:nvPr/>
        </p:nvSpPr>
        <p:spPr bwMode="auto">
          <a:xfrm>
            <a:off x="2725738" y="3540125"/>
            <a:ext cx="1277937" cy="466725"/>
          </a:xfrm>
          <a:prstGeom prst="rect">
            <a:avLst/>
          </a:prstGeom>
          <a:solidFill>
            <a:schemeClr val="bg1"/>
          </a:solidFill>
          <a:ln w="9525" algn="ctr">
            <a:solidFill>
              <a:schemeClr val="tx1"/>
            </a:solidFill>
            <a:miter lim="800000"/>
            <a:headEnd/>
            <a:tailEnd/>
          </a:ln>
        </p:spPr>
        <p:txBody>
          <a:bodyPr anchor="ctr">
            <a:spAutoFit/>
          </a:bodyPr>
          <a:lstStyle/>
          <a:p>
            <a:pPr marL="174625" indent="-174625">
              <a:buFontTx/>
              <a:buChar char="•"/>
            </a:pPr>
            <a:r>
              <a:rPr lang="en-US">
                <a:solidFill>
                  <a:schemeClr val="tx2"/>
                </a:solidFill>
              </a:rPr>
              <a:t>Status</a:t>
            </a:r>
          </a:p>
        </p:txBody>
      </p:sp>
      <p:sp>
        <p:nvSpPr>
          <p:cNvPr id="821256" name="Rectangle 8"/>
          <p:cNvSpPr>
            <a:spLocks noChangeArrowheads="1"/>
          </p:cNvSpPr>
          <p:nvPr/>
        </p:nvSpPr>
        <p:spPr bwMode="auto">
          <a:xfrm>
            <a:off x="6027738" y="3159125"/>
            <a:ext cx="1277937" cy="466725"/>
          </a:xfrm>
          <a:prstGeom prst="rect">
            <a:avLst/>
          </a:prstGeom>
          <a:solidFill>
            <a:schemeClr val="bg1"/>
          </a:solidFill>
          <a:ln w="9525" algn="ctr">
            <a:solidFill>
              <a:schemeClr val="tx1"/>
            </a:solidFill>
            <a:miter lim="800000"/>
            <a:headEnd/>
            <a:tailEnd/>
          </a:ln>
        </p:spPr>
        <p:txBody>
          <a:bodyPr anchor="ctr">
            <a:spAutoFit/>
          </a:bodyPr>
          <a:lstStyle/>
          <a:p>
            <a:pPr marL="174625" indent="-174625">
              <a:buFontTx/>
              <a:buChar char="•"/>
            </a:pPr>
            <a:r>
              <a:rPr lang="en-US">
                <a:solidFill>
                  <a:schemeClr val="tx2"/>
                </a:solidFill>
              </a:rPr>
              <a:t>Detail</a:t>
            </a:r>
          </a:p>
        </p:txBody>
      </p:sp>
      <p:sp>
        <p:nvSpPr>
          <p:cNvPr id="70664" name="AutoShape 9"/>
          <p:cNvSpPr>
            <a:spLocks noChangeArrowheads="1"/>
          </p:cNvSpPr>
          <p:nvPr/>
        </p:nvSpPr>
        <p:spPr bwMode="auto">
          <a:xfrm rot="5400000">
            <a:off x="4092575" y="3657601"/>
            <a:ext cx="623887" cy="652462"/>
          </a:xfrm>
          <a:custGeom>
            <a:avLst/>
            <a:gdLst>
              <a:gd name="T0" fmla="*/ 436894 w 21600"/>
              <a:gd name="T1" fmla="*/ 0 h 21600"/>
              <a:gd name="T2" fmla="*/ 436894 w 21600"/>
              <a:gd name="T3" fmla="*/ 367252 h 21600"/>
              <a:gd name="T4" fmla="*/ 93496 w 21600"/>
              <a:gd name="T5" fmla="*/ 652462 h 21600"/>
              <a:gd name="T6" fmla="*/ 623887 w 21600"/>
              <a:gd name="T7" fmla="*/ 18362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tx2"/>
          </a:solidFill>
          <a:ln w="9525" algn="ctr">
            <a:solidFill>
              <a:schemeClr val="tx1"/>
            </a:solidFill>
            <a:miter lim="800000"/>
            <a:headEnd/>
            <a:tailEnd/>
          </a:ln>
        </p:spPr>
        <p:txBody>
          <a:bodyPr wrap="none" anchor="ctr">
            <a:spAutoFit/>
          </a:bodyPr>
          <a:lstStyle/>
          <a:p>
            <a:endParaRPr lang="en-US"/>
          </a:p>
        </p:txBody>
      </p:sp>
      <p:sp>
        <p:nvSpPr>
          <p:cNvPr id="70665" name="AutoShape 10"/>
          <p:cNvSpPr>
            <a:spLocks noChangeArrowheads="1"/>
          </p:cNvSpPr>
          <p:nvPr/>
        </p:nvSpPr>
        <p:spPr bwMode="auto">
          <a:xfrm rot="-5400000">
            <a:off x="5291138" y="2840037"/>
            <a:ext cx="623888" cy="652463"/>
          </a:xfrm>
          <a:custGeom>
            <a:avLst/>
            <a:gdLst>
              <a:gd name="T0" fmla="*/ 436895 w 21600"/>
              <a:gd name="T1" fmla="*/ 0 h 21600"/>
              <a:gd name="T2" fmla="*/ 436895 w 21600"/>
              <a:gd name="T3" fmla="*/ 367252 h 21600"/>
              <a:gd name="T4" fmla="*/ 93497 w 21600"/>
              <a:gd name="T5" fmla="*/ 652463 h 21600"/>
              <a:gd name="T6" fmla="*/ 623888 w 21600"/>
              <a:gd name="T7" fmla="*/ 18362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tx2"/>
          </a:solidFill>
          <a:ln w="9525" algn="ctr">
            <a:solidFill>
              <a:schemeClr val="tx1"/>
            </a:solidFill>
            <a:miter lim="800000"/>
            <a:headEnd/>
            <a:tailEnd/>
          </a:ln>
        </p:spPr>
        <p:txBody>
          <a:bodyPr wrap="none" anchor="ctr">
            <a:spAutoFit/>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212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212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255" grpId="0" animBg="1"/>
      <p:bldP spid="82125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Entity Maintenance</a:t>
            </a:r>
            <a:endParaRPr lang="en-US" dirty="0"/>
          </a:p>
        </p:txBody>
      </p:sp>
      <p:sp>
        <p:nvSpPr>
          <p:cNvPr id="3" name="Content Placeholder 2"/>
          <p:cNvSpPr>
            <a:spLocks noGrp="1"/>
          </p:cNvSpPr>
          <p:nvPr>
            <p:ph idx="1"/>
          </p:nvPr>
        </p:nvSpPr>
        <p:spPr/>
        <p:txBody>
          <a:bodyPr/>
          <a:lstStyle/>
          <a:p>
            <a:r>
              <a:rPr lang="en-US" dirty="0" smtClean="0"/>
              <a:t>Entity</a:t>
            </a:r>
          </a:p>
          <a:p>
            <a:pPr lvl="1"/>
            <a:r>
              <a:rPr lang="en-US" dirty="0" smtClean="0"/>
              <a:t>Personal Account</a:t>
            </a:r>
          </a:p>
          <a:p>
            <a:pPr lvl="1"/>
            <a:r>
              <a:rPr lang="en-US" dirty="0" smtClean="0"/>
              <a:t>Customer</a:t>
            </a:r>
          </a:p>
          <a:p>
            <a:pPr lvl="1"/>
            <a:r>
              <a:rPr lang="en-US" dirty="0" smtClean="0"/>
              <a:t>Vendor</a:t>
            </a:r>
          </a:p>
          <a:p>
            <a:pPr lvl="1"/>
            <a:r>
              <a:rPr lang="en-US" dirty="0" smtClean="0"/>
              <a:t>Contact</a:t>
            </a:r>
            <a:endParaRPr lang="en-US" dirty="0"/>
          </a:p>
        </p:txBody>
      </p:sp>
      <p:sp>
        <p:nvSpPr>
          <p:cNvPr id="4" name="Slide Number Placeholder 3"/>
          <p:cNvSpPr>
            <a:spLocks noGrp="1"/>
          </p:cNvSpPr>
          <p:nvPr>
            <p:ph type="sldNum" sz="quarter" idx="12"/>
          </p:nvPr>
        </p:nvSpPr>
        <p:spPr/>
        <p:txBody>
          <a:bodyPr/>
          <a:lstStyle/>
          <a:p>
            <a:fld id="{DE1EF3E0-3D09-4B11-8AF1-44781B481DB3}" type="slidenum">
              <a:rPr lang="en-US" smtClean="0"/>
              <a:pPr/>
              <a:t>69</a:t>
            </a:fld>
            <a:endParaRPr lang="en-US"/>
          </a:p>
        </p:txBody>
      </p:sp>
      <p:sp>
        <p:nvSpPr>
          <p:cNvPr id="5" name="7-Point Star 4"/>
          <p:cNvSpPr/>
          <p:nvPr/>
        </p:nvSpPr>
        <p:spPr>
          <a:xfrm>
            <a:off x="5295331" y="3166282"/>
            <a:ext cx="2688609" cy="2156346"/>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Individual</a:t>
            </a:r>
          </a:p>
          <a:p>
            <a:pPr algn="ctr"/>
            <a:r>
              <a:rPr lang="en-US" dirty="0" smtClean="0"/>
              <a:t>Security Settings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Personal Accounts</a:t>
            </a:r>
            <a:endParaRPr lang="en-US"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Trading Partner Balances</a:t>
            </a:r>
            <a:endParaRPr lang="en-US" dirty="0"/>
          </a:p>
        </p:txBody>
      </p:sp>
      <p:sp>
        <p:nvSpPr>
          <p:cNvPr id="3" name="Content Placeholder 2"/>
          <p:cNvSpPr>
            <a:spLocks noGrp="1"/>
          </p:cNvSpPr>
          <p:nvPr>
            <p:ph idx="1"/>
          </p:nvPr>
        </p:nvSpPr>
        <p:spPr/>
        <p:txBody>
          <a:bodyPr/>
          <a:lstStyle/>
          <a:p>
            <a:r>
              <a:rPr lang="en-US" dirty="0" smtClean="0"/>
              <a:t>Admin Division</a:t>
            </a:r>
          </a:p>
          <a:p>
            <a:r>
              <a:rPr lang="en-US" dirty="0" smtClean="0"/>
              <a:t>Entity Group</a:t>
            </a:r>
          </a:p>
          <a:p>
            <a:r>
              <a:rPr lang="en-US" dirty="0" smtClean="0"/>
              <a:t>Financial Division</a:t>
            </a:r>
          </a:p>
          <a:p>
            <a:r>
              <a:rPr lang="en-US" dirty="0" smtClean="0"/>
              <a:t>Entity</a:t>
            </a:r>
          </a:p>
          <a:p>
            <a:r>
              <a:rPr lang="en-US" dirty="0" smtClean="0"/>
              <a:t>Personal Account</a:t>
            </a:r>
            <a:endParaRPr lang="en-US" dirty="0"/>
          </a:p>
        </p:txBody>
      </p:sp>
      <p:sp>
        <p:nvSpPr>
          <p:cNvPr id="4" name="Slide Number Placeholder 3"/>
          <p:cNvSpPr>
            <a:spLocks noGrp="1"/>
          </p:cNvSpPr>
          <p:nvPr>
            <p:ph type="sldNum" sz="quarter" idx="12"/>
          </p:nvPr>
        </p:nvSpPr>
        <p:spPr/>
        <p:txBody>
          <a:bodyPr/>
          <a:lstStyle/>
          <a:p>
            <a:fld id="{DE1EF3E0-3D09-4B11-8AF1-44781B481DB3}" type="slidenum">
              <a:rPr lang="en-US" smtClean="0"/>
              <a:pPr/>
              <a:t>70</a:t>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Aged Ledger Balances</a:t>
            </a:r>
            <a:endParaRPr lang="en-US" dirty="0"/>
          </a:p>
        </p:txBody>
      </p:sp>
      <p:sp>
        <p:nvSpPr>
          <p:cNvPr id="4" name="Slide Number Placeholder 3"/>
          <p:cNvSpPr>
            <a:spLocks noGrp="1"/>
          </p:cNvSpPr>
          <p:nvPr>
            <p:ph type="sldNum" sz="quarter" idx="12"/>
          </p:nvPr>
        </p:nvSpPr>
        <p:spPr/>
        <p:txBody>
          <a:bodyPr/>
          <a:lstStyle/>
          <a:p>
            <a:fld id="{DE1EF3E0-3D09-4B11-8AF1-44781B481DB3}" type="slidenum">
              <a:rPr lang="en-US" smtClean="0"/>
              <a:pPr/>
              <a:t>71</a:t>
            </a:fld>
            <a:endParaRPr lang="en-US"/>
          </a:p>
        </p:txBody>
      </p:sp>
      <p:pic>
        <p:nvPicPr>
          <p:cNvPr id="334849" name="Picture 38"/>
          <p:cNvPicPr>
            <a:picLocks noChangeAspect="1" noChangeArrowheads="1"/>
          </p:cNvPicPr>
          <p:nvPr/>
        </p:nvPicPr>
        <p:blipFill>
          <a:blip r:embed="rId2" cstate="print"/>
          <a:srcRect/>
          <a:stretch>
            <a:fillRect/>
          </a:stretch>
        </p:blipFill>
        <p:spPr bwMode="auto">
          <a:xfrm>
            <a:off x="177421" y="1139589"/>
            <a:ext cx="5943600" cy="4457700"/>
          </a:xfrm>
          <a:prstGeom prst="rect">
            <a:avLst/>
          </a:prstGeom>
          <a:noFill/>
        </p:spPr>
      </p:pic>
      <p:sp>
        <p:nvSpPr>
          <p:cNvPr id="334852"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4853" name="Rectangle 5"/>
          <p:cNvSpPr>
            <a:spLocks noChangeArrowheads="1"/>
          </p:cNvSpPr>
          <p:nvPr/>
        </p:nvSpPr>
        <p:spPr bwMode="auto">
          <a:xfrm>
            <a:off x="0" y="4914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1" name="Rectangle 10"/>
          <p:cNvSpPr/>
          <p:nvPr/>
        </p:nvSpPr>
        <p:spPr>
          <a:xfrm>
            <a:off x="2047164" y="1787857"/>
            <a:ext cx="627797" cy="36848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277970" y="3261815"/>
            <a:ext cx="2279176" cy="1200329"/>
          </a:xfrm>
          <a:prstGeom prst="rect">
            <a:avLst/>
          </a:prstGeom>
          <a:noFill/>
        </p:spPr>
        <p:txBody>
          <a:bodyPr wrap="square" rtlCol="0">
            <a:spAutoFit/>
          </a:bodyPr>
          <a:lstStyle/>
          <a:p>
            <a:r>
              <a:rPr lang="en-US" dirty="0" smtClean="0"/>
              <a:t>Execute from Personal Accounts Object</a:t>
            </a:r>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Aged Ledger Balances</a:t>
            </a:r>
            <a:endParaRPr lang="en-US" dirty="0"/>
          </a:p>
        </p:txBody>
      </p:sp>
      <p:sp>
        <p:nvSpPr>
          <p:cNvPr id="3" name="Slide Number Placeholder 2"/>
          <p:cNvSpPr>
            <a:spLocks noGrp="1"/>
          </p:cNvSpPr>
          <p:nvPr>
            <p:ph type="sldNum" sz="quarter" idx="12"/>
          </p:nvPr>
        </p:nvSpPr>
        <p:spPr/>
        <p:txBody>
          <a:bodyPr/>
          <a:lstStyle/>
          <a:p>
            <a:fld id="{DE1EF3E0-3D09-4B11-8AF1-44781B481DB3}" type="slidenum">
              <a:rPr lang="en-US" smtClean="0"/>
              <a:pPr/>
              <a:t>72</a:t>
            </a:fld>
            <a:endParaRPr lang="en-US"/>
          </a:p>
        </p:txBody>
      </p:sp>
      <p:pic>
        <p:nvPicPr>
          <p:cNvPr id="4" name="Picture 3"/>
          <p:cNvPicPr/>
          <p:nvPr/>
        </p:nvPicPr>
        <p:blipFill>
          <a:blip r:embed="rId2" cstate="print"/>
          <a:srcRect/>
          <a:stretch>
            <a:fillRect/>
          </a:stretch>
        </p:blipFill>
        <p:spPr bwMode="auto">
          <a:xfrm>
            <a:off x="1173707" y="996287"/>
            <a:ext cx="6370093" cy="4661563"/>
          </a:xfrm>
          <a:prstGeom prst="rect">
            <a:avLst/>
          </a:prstGeom>
          <a:noFill/>
          <a:ln w="9525">
            <a:noFill/>
            <a:miter lim="800000"/>
            <a:headEnd/>
            <a:tailEnd/>
          </a:ln>
        </p:spPr>
      </p:pic>
      <p:sp>
        <p:nvSpPr>
          <p:cNvPr id="5" name="Rectangle 4"/>
          <p:cNvSpPr/>
          <p:nvPr/>
        </p:nvSpPr>
        <p:spPr>
          <a:xfrm>
            <a:off x="3807725" y="3220872"/>
            <a:ext cx="2197290" cy="10099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Host Job</a:t>
            </a:r>
            <a:endParaRPr lang="en-US" dirty="0">
              <a:solidFill>
                <a:schemeClr val="tx1"/>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Aged Ledger Balances</a:t>
            </a:r>
            <a:endParaRPr lang="en-US" dirty="0"/>
          </a:p>
        </p:txBody>
      </p:sp>
      <p:sp>
        <p:nvSpPr>
          <p:cNvPr id="3" name="Slide Number Placeholder 2"/>
          <p:cNvSpPr>
            <a:spLocks noGrp="1"/>
          </p:cNvSpPr>
          <p:nvPr>
            <p:ph type="sldNum" sz="quarter" idx="12"/>
          </p:nvPr>
        </p:nvSpPr>
        <p:spPr/>
        <p:txBody>
          <a:bodyPr/>
          <a:lstStyle/>
          <a:p>
            <a:fld id="{DE1EF3E0-3D09-4B11-8AF1-44781B481DB3}" type="slidenum">
              <a:rPr lang="en-US" smtClean="0"/>
              <a:pPr/>
              <a:t>73</a:t>
            </a:fld>
            <a:endParaRPr lang="en-US"/>
          </a:p>
        </p:txBody>
      </p:sp>
      <p:pic>
        <p:nvPicPr>
          <p:cNvPr id="5" name="Picture 4"/>
          <p:cNvPicPr/>
          <p:nvPr/>
        </p:nvPicPr>
        <p:blipFill>
          <a:blip r:embed="rId2" cstate="print"/>
          <a:srcRect/>
          <a:stretch>
            <a:fillRect/>
          </a:stretch>
        </p:blipFill>
        <p:spPr bwMode="auto">
          <a:xfrm>
            <a:off x="1037231" y="1023582"/>
            <a:ext cx="6506570" cy="4935901"/>
          </a:xfrm>
          <a:prstGeom prst="rect">
            <a:avLst/>
          </a:prstGeom>
          <a:noFill/>
          <a:ln w="9525">
            <a:noFill/>
            <a:miter lim="800000"/>
            <a:headEnd/>
            <a:tailEnd/>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Aged Ledger Balances</a:t>
            </a:r>
            <a:endParaRPr lang="en-US" dirty="0"/>
          </a:p>
        </p:txBody>
      </p:sp>
      <p:sp>
        <p:nvSpPr>
          <p:cNvPr id="3" name="Slide Number Placeholder 2"/>
          <p:cNvSpPr>
            <a:spLocks noGrp="1"/>
          </p:cNvSpPr>
          <p:nvPr>
            <p:ph type="sldNum" sz="quarter" idx="12"/>
          </p:nvPr>
        </p:nvSpPr>
        <p:spPr/>
        <p:txBody>
          <a:bodyPr/>
          <a:lstStyle/>
          <a:p>
            <a:fld id="{DE1EF3E0-3D09-4B11-8AF1-44781B481DB3}" type="slidenum">
              <a:rPr lang="en-US" smtClean="0"/>
              <a:pPr/>
              <a:t>74</a:t>
            </a:fld>
            <a:endParaRPr lang="en-US"/>
          </a:p>
        </p:txBody>
      </p:sp>
      <p:pic>
        <p:nvPicPr>
          <p:cNvPr id="4" name="Picture 3"/>
          <p:cNvPicPr/>
          <p:nvPr/>
        </p:nvPicPr>
        <p:blipFill>
          <a:blip r:embed="rId2" cstate="print"/>
          <a:srcRect/>
          <a:stretch>
            <a:fillRect/>
          </a:stretch>
        </p:blipFill>
        <p:spPr bwMode="auto">
          <a:xfrm>
            <a:off x="1091821" y="1091821"/>
            <a:ext cx="6411036" cy="4961081"/>
          </a:xfrm>
          <a:prstGeom prst="rect">
            <a:avLst/>
          </a:prstGeom>
          <a:noFill/>
          <a:ln w="9525">
            <a:noFill/>
            <a:miter lim="800000"/>
            <a:headEnd/>
            <a:tailEnd/>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smtClean="0"/>
              <a:t>Credit improvements</a:t>
            </a:r>
          </a:p>
        </p:txBody>
      </p:sp>
      <p:sp>
        <p:nvSpPr>
          <p:cNvPr id="71683" name="Rectangle 3"/>
          <p:cNvSpPr>
            <a:spLocks noGrp="1" noChangeArrowheads="1"/>
          </p:cNvSpPr>
          <p:nvPr>
            <p:ph idx="1"/>
          </p:nvPr>
        </p:nvSpPr>
        <p:spPr>
          <a:xfrm>
            <a:off x="228600" y="1143000"/>
            <a:ext cx="8610600" cy="5337175"/>
          </a:xfrm>
        </p:spPr>
        <p:txBody>
          <a:bodyPr/>
          <a:lstStyle/>
          <a:p>
            <a:pPr eaLnBrk="1" hangingPunct="1"/>
            <a:r>
              <a:rPr lang="en-US" smtClean="0"/>
              <a:t>R7.7: Entity Financial Division Balances file</a:t>
            </a:r>
          </a:p>
          <a:p>
            <a:pPr lvl="1" eaLnBrk="1" hangingPunct="1"/>
            <a:r>
              <a:rPr lang="en-US" smtClean="0"/>
              <a:t>Updated as a scheduled job</a:t>
            </a:r>
          </a:p>
          <a:p>
            <a:pPr lvl="1" eaLnBrk="1" hangingPunct="1"/>
            <a:r>
              <a:rPr lang="en-US" smtClean="0"/>
              <a:t>Checked by COM at End Order</a:t>
            </a:r>
          </a:p>
          <a:p>
            <a:pPr eaLnBrk="1" hangingPunct="1"/>
            <a:r>
              <a:rPr lang="en-US" smtClean="0"/>
              <a:t>R7.8 Real-time update</a:t>
            </a:r>
          </a:p>
          <a:p>
            <a:pPr lvl="1" eaLnBrk="1" hangingPunct="1"/>
            <a:r>
              <a:rPr lang="en-US" smtClean="0"/>
              <a:t>Create Customer Order</a:t>
            </a:r>
          </a:p>
          <a:p>
            <a:pPr lvl="1" eaLnBrk="1" hangingPunct="1"/>
            <a:r>
              <a:rPr lang="en-US" smtClean="0"/>
              <a:t>Post invoice</a:t>
            </a:r>
          </a:p>
          <a:p>
            <a:pPr lvl="1" eaLnBrk="1" hangingPunct="1"/>
            <a:r>
              <a:rPr lang="en-US" smtClean="0"/>
              <a:t>Apply cash receipt</a:t>
            </a:r>
          </a:p>
          <a:p>
            <a:pPr lvl="1" eaLnBrk="1" hangingPunct="1"/>
            <a:endParaRPr lang="en-US" smtClean="0"/>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smtClean="0"/>
              <a:t>Credit improvements</a:t>
            </a:r>
          </a:p>
        </p:txBody>
      </p:sp>
      <p:pic>
        <p:nvPicPr>
          <p:cNvPr id="72707" name="Picture 4"/>
          <p:cNvPicPr>
            <a:picLocks noChangeAspect="1" noChangeArrowheads="1"/>
          </p:cNvPicPr>
          <p:nvPr/>
        </p:nvPicPr>
        <p:blipFill>
          <a:blip r:embed="rId2" cstate="print"/>
          <a:srcRect/>
          <a:stretch>
            <a:fillRect/>
          </a:stretch>
        </p:blipFill>
        <p:spPr bwMode="auto">
          <a:xfrm>
            <a:off x="442913" y="1095375"/>
            <a:ext cx="7861300" cy="4827588"/>
          </a:xfrm>
          <a:prstGeom prst="rect">
            <a:avLst/>
          </a:prstGeom>
          <a:noFill/>
          <a:ln w="9525">
            <a:noFill/>
            <a:miter lim="800000"/>
            <a:headEnd/>
            <a:tailEnd/>
          </a:ln>
        </p:spPr>
      </p:pic>
      <p:sp>
        <p:nvSpPr>
          <p:cNvPr id="72708" name="Line 7"/>
          <p:cNvSpPr>
            <a:spLocks noChangeShapeType="1"/>
          </p:cNvSpPr>
          <p:nvPr/>
        </p:nvSpPr>
        <p:spPr bwMode="auto">
          <a:xfrm>
            <a:off x="8302625" y="1095375"/>
            <a:ext cx="0" cy="4811713"/>
          </a:xfrm>
          <a:prstGeom prst="line">
            <a:avLst/>
          </a:prstGeom>
          <a:noFill/>
          <a:ln w="9525">
            <a:solidFill>
              <a:schemeClr val="tx1"/>
            </a:solidFill>
            <a:round/>
            <a:headEnd/>
            <a:tailEnd/>
          </a:ln>
        </p:spPr>
        <p:txBody>
          <a:bodyPr wrap="none" anchor="ctr">
            <a:spAutoFit/>
          </a:bodyPr>
          <a:lstStyle/>
          <a:p>
            <a:endParaRPr lang="en-US"/>
          </a:p>
        </p:txBody>
      </p:sp>
      <p:sp>
        <p:nvSpPr>
          <p:cNvPr id="823302" name="Rectangle 6"/>
          <p:cNvSpPr>
            <a:spLocks noChangeArrowheads="1"/>
          </p:cNvSpPr>
          <p:nvPr/>
        </p:nvSpPr>
        <p:spPr bwMode="auto">
          <a:xfrm>
            <a:off x="4889500" y="1927225"/>
            <a:ext cx="4065588" cy="1196975"/>
          </a:xfrm>
          <a:prstGeom prst="rect">
            <a:avLst/>
          </a:prstGeom>
          <a:solidFill>
            <a:schemeClr val="bg1"/>
          </a:solidFill>
          <a:ln w="9525" algn="ctr">
            <a:solidFill>
              <a:schemeClr val="tx1"/>
            </a:solidFill>
            <a:miter lim="800000"/>
            <a:headEnd/>
            <a:tailEnd/>
          </a:ln>
        </p:spPr>
        <p:txBody>
          <a:bodyPr anchor="ctr">
            <a:spAutoFit/>
          </a:bodyPr>
          <a:lstStyle/>
          <a:p>
            <a:pPr marL="290513" indent="-290513">
              <a:buFontTx/>
              <a:buChar char="•"/>
            </a:pPr>
            <a:r>
              <a:rPr lang="en-US">
                <a:solidFill>
                  <a:schemeClr val="tx2"/>
                </a:solidFill>
              </a:rPr>
              <a:t>Client summary files also updated real-time</a:t>
            </a:r>
          </a:p>
          <a:p>
            <a:pPr marL="290513" indent="-290513">
              <a:buFontTx/>
              <a:buChar char="•"/>
            </a:pPr>
            <a:r>
              <a:rPr lang="en-US">
                <a:solidFill>
                  <a:schemeClr val="tx2"/>
                </a:solidFill>
              </a:rPr>
              <a:t>Same drill-down available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233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3302"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Grp="1" noChangeArrowheads="1"/>
          </p:cNvSpPr>
          <p:nvPr>
            <p:ph type="title"/>
          </p:nvPr>
        </p:nvSpPr>
        <p:spPr/>
        <p:txBody>
          <a:bodyPr/>
          <a:lstStyle/>
          <a:p>
            <a:pPr eaLnBrk="1" hangingPunct="1"/>
            <a:r>
              <a:rPr lang="en-US" smtClean="0"/>
              <a:t>Aging by Personal Ledger</a:t>
            </a:r>
          </a:p>
        </p:txBody>
      </p:sp>
      <p:sp>
        <p:nvSpPr>
          <p:cNvPr id="824324" name="AutoShape 4"/>
          <p:cNvSpPr>
            <a:spLocks noChangeArrowheads="1"/>
          </p:cNvSpPr>
          <p:nvPr/>
        </p:nvSpPr>
        <p:spPr bwMode="gray">
          <a:xfrm>
            <a:off x="2438400" y="4800600"/>
            <a:ext cx="6400800" cy="1447800"/>
          </a:xfrm>
          <a:prstGeom prst="roundRect">
            <a:avLst>
              <a:gd name="adj" fmla="val 5954"/>
            </a:avLst>
          </a:prstGeom>
          <a:solidFill>
            <a:schemeClr val="bg1"/>
          </a:solidFill>
          <a:ln w="12700" algn="ctr">
            <a:solidFill>
              <a:schemeClr val="bg2"/>
            </a:solidFill>
            <a:round/>
            <a:headEnd/>
            <a:tailEnd/>
          </a:ln>
          <a:effectLst>
            <a:outerShdw dist="35921" dir="2700000" algn="ctr" rotWithShape="0">
              <a:srgbClr val="969696">
                <a:alpha val="50000"/>
              </a:srgbClr>
            </a:outerShdw>
          </a:effectLst>
        </p:spPr>
        <p:txBody>
          <a:bodyPr wrap="none" lIns="82296" tIns="36576" rIns="36576" bIns="36576" anchor="ctr"/>
          <a:lstStyle/>
          <a:p>
            <a:pPr>
              <a:defRPr/>
            </a:pPr>
            <a:endParaRPr lang="en-US" sz="1800"/>
          </a:p>
        </p:txBody>
      </p:sp>
      <p:sp>
        <p:nvSpPr>
          <p:cNvPr id="73732" name="Rectangle 5"/>
          <p:cNvSpPr>
            <a:spLocks noChangeArrowheads="1"/>
          </p:cNvSpPr>
          <p:nvPr/>
        </p:nvSpPr>
        <p:spPr bwMode="auto">
          <a:xfrm>
            <a:off x="2438400" y="4953000"/>
            <a:ext cx="6197600" cy="1295400"/>
          </a:xfrm>
          <a:prstGeom prst="rect">
            <a:avLst/>
          </a:prstGeom>
          <a:noFill/>
          <a:ln w="9525">
            <a:noFill/>
            <a:miter lim="800000"/>
            <a:headEnd/>
            <a:tailEnd/>
          </a:ln>
        </p:spPr>
        <p:txBody>
          <a:bodyPr/>
          <a:lstStyle/>
          <a:p>
            <a:pPr marL="174625" indent="-174625" eaLnBrk="1" hangingPunct="1">
              <a:lnSpc>
                <a:spcPct val="85000"/>
              </a:lnSpc>
              <a:spcBef>
                <a:spcPct val="40000"/>
              </a:spcBef>
              <a:buClr>
                <a:schemeClr val="accent1"/>
              </a:buClr>
              <a:buFont typeface="Wingdings" pitchFamily="2" charset="2"/>
              <a:buChar char="§"/>
              <a:tabLst>
                <a:tab pos="741363" algn="l"/>
              </a:tabLst>
            </a:pPr>
            <a:r>
              <a:rPr lang="en-US" sz="2000"/>
              <a:t>Automatic aging at least once per day</a:t>
            </a:r>
          </a:p>
          <a:p>
            <a:pPr marL="174625" indent="-174625" eaLnBrk="1" hangingPunct="1">
              <a:lnSpc>
                <a:spcPct val="85000"/>
              </a:lnSpc>
              <a:spcBef>
                <a:spcPct val="40000"/>
              </a:spcBef>
              <a:buClr>
                <a:schemeClr val="accent1"/>
              </a:buClr>
              <a:buFont typeface="Wingdings" pitchFamily="2" charset="2"/>
              <a:buChar char="§"/>
              <a:tabLst>
                <a:tab pos="741363" algn="l"/>
              </a:tabLst>
            </a:pPr>
            <a:r>
              <a:rPr lang="en-US" sz="2000"/>
              <a:t>Can run more often via host job</a:t>
            </a:r>
          </a:p>
          <a:p>
            <a:pPr marL="174625" indent="-174625" eaLnBrk="1" hangingPunct="1">
              <a:lnSpc>
                <a:spcPct val="85000"/>
              </a:lnSpc>
              <a:spcBef>
                <a:spcPct val="40000"/>
              </a:spcBef>
              <a:buClr>
                <a:schemeClr val="accent1"/>
              </a:buClr>
              <a:buFont typeface="Wingdings" pitchFamily="2" charset="2"/>
              <a:buChar char="§"/>
              <a:tabLst>
                <a:tab pos="741363" algn="l"/>
              </a:tabLst>
            </a:pPr>
            <a:r>
              <a:rPr lang="en-US" sz="2000"/>
              <a:t>Authorize to host job in CAS security</a:t>
            </a:r>
            <a:endParaRPr lang="en-US"/>
          </a:p>
        </p:txBody>
      </p:sp>
      <p:grpSp>
        <p:nvGrpSpPr>
          <p:cNvPr id="73733" name="Group 6"/>
          <p:cNvGrpSpPr>
            <a:grpSpLocks/>
          </p:cNvGrpSpPr>
          <p:nvPr/>
        </p:nvGrpSpPr>
        <p:grpSpPr bwMode="auto">
          <a:xfrm>
            <a:off x="381000" y="4800600"/>
            <a:ext cx="1981200" cy="1447800"/>
            <a:chOff x="389" y="1013"/>
            <a:chExt cx="1529" cy="1079"/>
          </a:xfrm>
        </p:grpSpPr>
        <p:sp>
          <p:nvSpPr>
            <p:cNvPr id="824327" name="AutoShape 7"/>
            <p:cNvSpPr>
              <a:spLocks noChangeArrowheads="1"/>
            </p:cNvSpPr>
            <p:nvPr/>
          </p:nvSpPr>
          <p:spPr bwMode="gray">
            <a:xfrm>
              <a:off x="389" y="1013"/>
              <a:ext cx="1529" cy="1079"/>
            </a:xfrm>
            <a:prstGeom prst="roundRect">
              <a:avLst>
                <a:gd name="adj" fmla="val 5954"/>
              </a:avLst>
            </a:prstGeom>
            <a:solidFill>
              <a:schemeClr val="bg1"/>
            </a:solidFill>
            <a:ln w="12700" algn="ctr">
              <a:solidFill>
                <a:schemeClr val="bg2"/>
              </a:solidFill>
              <a:round/>
              <a:headEnd/>
              <a:tailEnd/>
            </a:ln>
            <a:effectLst>
              <a:outerShdw dist="35921" dir="2700000" algn="ctr" rotWithShape="0">
                <a:srgbClr val="969696">
                  <a:alpha val="50000"/>
                </a:srgbClr>
              </a:outerShdw>
            </a:effectLst>
          </p:spPr>
          <p:txBody>
            <a:bodyPr wrap="none" lIns="82296" tIns="36576" rIns="36576" bIns="36576" anchor="ctr"/>
            <a:lstStyle/>
            <a:p>
              <a:pPr>
                <a:lnSpc>
                  <a:spcPct val="85000"/>
                </a:lnSpc>
                <a:spcBef>
                  <a:spcPct val="45000"/>
                </a:spcBef>
                <a:defRPr/>
              </a:pPr>
              <a:endParaRPr lang="en-US" sz="1800"/>
            </a:p>
          </p:txBody>
        </p:sp>
        <p:grpSp>
          <p:nvGrpSpPr>
            <p:cNvPr id="73736" name="Group 8"/>
            <p:cNvGrpSpPr>
              <a:grpSpLocks/>
            </p:cNvGrpSpPr>
            <p:nvPr/>
          </p:nvGrpSpPr>
          <p:grpSpPr bwMode="auto">
            <a:xfrm>
              <a:off x="732" y="1206"/>
              <a:ext cx="764" cy="640"/>
              <a:chOff x="484" y="1283"/>
              <a:chExt cx="351" cy="294"/>
            </a:xfrm>
          </p:grpSpPr>
          <p:sp>
            <p:nvSpPr>
              <p:cNvPr id="73737" name="AutoShape 9"/>
              <p:cNvSpPr>
                <a:spLocks noChangeArrowheads="1"/>
              </p:cNvSpPr>
              <p:nvPr/>
            </p:nvSpPr>
            <p:spPr bwMode="gray">
              <a:xfrm>
                <a:off x="484" y="1283"/>
                <a:ext cx="286" cy="210"/>
              </a:xfrm>
              <a:prstGeom prst="roundRect">
                <a:avLst>
                  <a:gd name="adj" fmla="val 16667"/>
                </a:avLst>
              </a:prstGeom>
              <a:solidFill>
                <a:srgbClr val="1F6A8E"/>
              </a:solidFill>
              <a:ln w="6350" algn="ctr">
                <a:solidFill>
                  <a:schemeClr val="bg1"/>
                </a:solidFill>
                <a:round/>
                <a:headEnd/>
                <a:tailEnd/>
              </a:ln>
            </p:spPr>
            <p:txBody>
              <a:bodyPr lIns="0" tIns="0" rIns="0" bIns="0" anchor="ctr" anchorCtr="1"/>
              <a:lstStyle/>
              <a:p>
                <a:pPr>
                  <a:lnSpc>
                    <a:spcPct val="85000"/>
                  </a:lnSpc>
                </a:pPr>
                <a:r>
                  <a:rPr lang="en-US" sz="900" b="1">
                    <a:solidFill>
                      <a:schemeClr val="bg1"/>
                    </a:solidFill>
                    <a:latin typeface="Arial Narrow" pitchFamily="34" charset="0"/>
                  </a:rPr>
                  <a:t>ERP</a:t>
                </a:r>
              </a:p>
            </p:txBody>
          </p:sp>
          <p:sp>
            <p:nvSpPr>
              <p:cNvPr id="73738" name="AutoShape 10"/>
              <p:cNvSpPr>
                <a:spLocks noChangeArrowheads="1"/>
              </p:cNvSpPr>
              <p:nvPr/>
            </p:nvSpPr>
            <p:spPr bwMode="gray">
              <a:xfrm>
                <a:off x="515" y="1328"/>
                <a:ext cx="286" cy="210"/>
              </a:xfrm>
              <a:prstGeom prst="roundRect">
                <a:avLst>
                  <a:gd name="adj" fmla="val 16667"/>
                </a:avLst>
              </a:prstGeom>
              <a:solidFill>
                <a:srgbClr val="1F6A8E"/>
              </a:solidFill>
              <a:ln w="12700" algn="ctr">
                <a:solidFill>
                  <a:schemeClr val="bg1"/>
                </a:solidFill>
                <a:round/>
                <a:headEnd/>
                <a:tailEnd/>
              </a:ln>
            </p:spPr>
            <p:txBody>
              <a:bodyPr lIns="0" tIns="0" rIns="0" bIns="0" anchor="ctr" anchorCtr="1"/>
              <a:lstStyle/>
              <a:p>
                <a:pPr>
                  <a:lnSpc>
                    <a:spcPct val="85000"/>
                  </a:lnSpc>
                  <a:spcBef>
                    <a:spcPct val="45000"/>
                  </a:spcBef>
                </a:pPr>
                <a:r>
                  <a:rPr lang="en-US" sz="1400" b="1">
                    <a:solidFill>
                      <a:schemeClr val="bg1"/>
                    </a:solidFill>
                    <a:latin typeface="Arial Narrow" pitchFamily="34" charset="0"/>
                  </a:rPr>
                  <a:t>ERP</a:t>
                </a:r>
              </a:p>
            </p:txBody>
          </p:sp>
          <p:sp>
            <p:nvSpPr>
              <p:cNvPr id="73739" name="AutoShape 11"/>
              <p:cNvSpPr>
                <a:spLocks noChangeArrowheads="1"/>
              </p:cNvSpPr>
              <p:nvPr/>
            </p:nvSpPr>
            <p:spPr bwMode="gray">
              <a:xfrm>
                <a:off x="549" y="1367"/>
                <a:ext cx="286" cy="210"/>
              </a:xfrm>
              <a:prstGeom prst="roundRect">
                <a:avLst>
                  <a:gd name="adj" fmla="val 16667"/>
                </a:avLst>
              </a:prstGeom>
              <a:solidFill>
                <a:srgbClr val="1F6A8E"/>
              </a:solidFill>
              <a:ln w="12700" algn="ctr">
                <a:solidFill>
                  <a:schemeClr val="bg1"/>
                </a:solidFill>
                <a:round/>
                <a:headEnd/>
                <a:tailEnd/>
              </a:ln>
            </p:spPr>
            <p:txBody>
              <a:bodyPr lIns="0" tIns="0" rIns="0" bIns="0" anchor="ctr" anchorCtr="1"/>
              <a:lstStyle/>
              <a:p>
                <a:pPr>
                  <a:lnSpc>
                    <a:spcPct val="85000"/>
                  </a:lnSpc>
                  <a:spcBef>
                    <a:spcPct val="45000"/>
                  </a:spcBef>
                </a:pPr>
                <a:r>
                  <a:rPr lang="en-US" sz="1400" b="1">
                    <a:solidFill>
                      <a:schemeClr val="bg1"/>
                    </a:solidFill>
                    <a:latin typeface="Arial Narrow" pitchFamily="34" charset="0"/>
                  </a:rPr>
                  <a:t>Financials</a:t>
                </a:r>
              </a:p>
            </p:txBody>
          </p:sp>
        </p:grpSp>
      </p:grpSp>
      <p:pic>
        <p:nvPicPr>
          <p:cNvPr id="73734" name="Picture 19"/>
          <p:cNvPicPr>
            <a:picLocks noChangeAspect="1" noChangeArrowheads="1"/>
          </p:cNvPicPr>
          <p:nvPr/>
        </p:nvPicPr>
        <p:blipFill>
          <a:blip r:embed="rId2" cstate="print"/>
          <a:srcRect/>
          <a:stretch>
            <a:fillRect/>
          </a:stretch>
        </p:blipFill>
        <p:spPr bwMode="auto">
          <a:xfrm>
            <a:off x="849313" y="1095375"/>
            <a:ext cx="6811962" cy="35337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19"/>
          <p:cNvPicPr>
            <a:picLocks noChangeAspect="1" noChangeArrowheads="1"/>
          </p:cNvPicPr>
          <p:nvPr/>
        </p:nvPicPr>
        <p:blipFill>
          <a:blip r:embed="rId2" cstate="print"/>
          <a:srcRect/>
          <a:stretch>
            <a:fillRect/>
          </a:stretch>
        </p:blipFill>
        <p:spPr bwMode="auto">
          <a:xfrm>
            <a:off x="1104900" y="1081088"/>
            <a:ext cx="4743450" cy="3667125"/>
          </a:xfrm>
          <a:prstGeom prst="rect">
            <a:avLst/>
          </a:prstGeom>
          <a:noFill/>
          <a:ln w="9525">
            <a:noFill/>
            <a:miter lim="800000"/>
            <a:headEnd/>
            <a:tailEnd/>
          </a:ln>
        </p:spPr>
      </p:pic>
      <p:sp>
        <p:nvSpPr>
          <p:cNvPr id="74755" name="Rectangle 2"/>
          <p:cNvSpPr>
            <a:spLocks noGrp="1" noChangeArrowheads="1"/>
          </p:cNvSpPr>
          <p:nvPr>
            <p:ph type="title"/>
          </p:nvPr>
        </p:nvSpPr>
        <p:spPr/>
        <p:txBody>
          <a:bodyPr/>
          <a:lstStyle/>
          <a:p>
            <a:pPr eaLnBrk="1" hangingPunct="1"/>
            <a:r>
              <a:rPr lang="en-US" smtClean="0"/>
              <a:t>Aging</a:t>
            </a:r>
          </a:p>
        </p:txBody>
      </p:sp>
      <p:sp>
        <p:nvSpPr>
          <p:cNvPr id="661508" name="AutoShape 4"/>
          <p:cNvSpPr>
            <a:spLocks noChangeArrowheads="1"/>
          </p:cNvSpPr>
          <p:nvPr/>
        </p:nvSpPr>
        <p:spPr bwMode="gray">
          <a:xfrm>
            <a:off x="2438400" y="4800600"/>
            <a:ext cx="6400800" cy="1447800"/>
          </a:xfrm>
          <a:prstGeom prst="roundRect">
            <a:avLst>
              <a:gd name="adj" fmla="val 5954"/>
            </a:avLst>
          </a:prstGeom>
          <a:solidFill>
            <a:schemeClr val="bg1"/>
          </a:solidFill>
          <a:ln w="12700" algn="ctr">
            <a:solidFill>
              <a:schemeClr val="bg2"/>
            </a:solidFill>
            <a:round/>
            <a:headEnd/>
            <a:tailEnd/>
          </a:ln>
          <a:effectLst>
            <a:outerShdw dist="35921" dir="2700000" algn="ctr" rotWithShape="0">
              <a:srgbClr val="969696">
                <a:alpha val="50000"/>
              </a:srgbClr>
            </a:outerShdw>
          </a:effectLst>
        </p:spPr>
        <p:txBody>
          <a:bodyPr wrap="none" lIns="82296" tIns="36576" rIns="36576" bIns="36576" anchor="ctr"/>
          <a:lstStyle/>
          <a:p>
            <a:pPr>
              <a:defRPr/>
            </a:pPr>
            <a:endParaRPr lang="en-US" sz="1800"/>
          </a:p>
        </p:txBody>
      </p:sp>
      <p:sp>
        <p:nvSpPr>
          <p:cNvPr id="74757" name="Rectangle 5"/>
          <p:cNvSpPr>
            <a:spLocks noChangeArrowheads="1"/>
          </p:cNvSpPr>
          <p:nvPr/>
        </p:nvSpPr>
        <p:spPr bwMode="auto">
          <a:xfrm>
            <a:off x="2438400" y="4953000"/>
            <a:ext cx="6197600" cy="1295400"/>
          </a:xfrm>
          <a:prstGeom prst="rect">
            <a:avLst/>
          </a:prstGeom>
          <a:noFill/>
          <a:ln w="9525">
            <a:noFill/>
            <a:miter lim="800000"/>
            <a:headEnd/>
            <a:tailEnd/>
          </a:ln>
        </p:spPr>
        <p:txBody>
          <a:bodyPr/>
          <a:lstStyle/>
          <a:p>
            <a:pPr marL="174625" indent="-174625" eaLnBrk="1" hangingPunct="1">
              <a:lnSpc>
                <a:spcPct val="85000"/>
              </a:lnSpc>
              <a:spcBef>
                <a:spcPct val="40000"/>
              </a:spcBef>
              <a:buClr>
                <a:schemeClr val="accent1"/>
              </a:buClr>
              <a:buFont typeface="Wingdings" pitchFamily="2" charset="2"/>
              <a:buChar char="§"/>
              <a:tabLst>
                <a:tab pos="741363" algn="l"/>
              </a:tabLst>
            </a:pPr>
            <a:r>
              <a:rPr lang="en-US" sz="2000"/>
              <a:t>Aged balances shown in both graph and table form</a:t>
            </a:r>
            <a:endParaRPr lang="en-US"/>
          </a:p>
        </p:txBody>
      </p:sp>
      <p:grpSp>
        <p:nvGrpSpPr>
          <p:cNvPr id="74758" name="Group 6"/>
          <p:cNvGrpSpPr>
            <a:grpSpLocks/>
          </p:cNvGrpSpPr>
          <p:nvPr/>
        </p:nvGrpSpPr>
        <p:grpSpPr bwMode="auto">
          <a:xfrm>
            <a:off x="381000" y="4800600"/>
            <a:ext cx="1981200" cy="1447800"/>
            <a:chOff x="389" y="1013"/>
            <a:chExt cx="1529" cy="1079"/>
          </a:xfrm>
        </p:grpSpPr>
        <p:sp>
          <p:nvSpPr>
            <p:cNvPr id="661511" name="AutoShape 7"/>
            <p:cNvSpPr>
              <a:spLocks noChangeArrowheads="1"/>
            </p:cNvSpPr>
            <p:nvPr/>
          </p:nvSpPr>
          <p:spPr bwMode="gray">
            <a:xfrm>
              <a:off x="389" y="1013"/>
              <a:ext cx="1529" cy="1079"/>
            </a:xfrm>
            <a:prstGeom prst="roundRect">
              <a:avLst>
                <a:gd name="adj" fmla="val 5954"/>
              </a:avLst>
            </a:prstGeom>
            <a:solidFill>
              <a:schemeClr val="bg1"/>
            </a:solidFill>
            <a:ln w="12700" algn="ctr">
              <a:solidFill>
                <a:schemeClr val="bg2"/>
              </a:solidFill>
              <a:round/>
              <a:headEnd/>
              <a:tailEnd/>
            </a:ln>
            <a:effectLst>
              <a:outerShdw dist="35921" dir="2700000" algn="ctr" rotWithShape="0">
                <a:srgbClr val="969696">
                  <a:alpha val="50000"/>
                </a:srgbClr>
              </a:outerShdw>
            </a:effectLst>
          </p:spPr>
          <p:txBody>
            <a:bodyPr wrap="none" lIns="82296" tIns="36576" rIns="36576" bIns="36576" anchor="ctr"/>
            <a:lstStyle/>
            <a:p>
              <a:pPr>
                <a:lnSpc>
                  <a:spcPct val="85000"/>
                </a:lnSpc>
                <a:spcBef>
                  <a:spcPct val="45000"/>
                </a:spcBef>
                <a:defRPr/>
              </a:pPr>
              <a:endParaRPr lang="en-US" sz="1800"/>
            </a:p>
          </p:txBody>
        </p:sp>
        <p:grpSp>
          <p:nvGrpSpPr>
            <p:cNvPr id="74762" name="Group 8"/>
            <p:cNvGrpSpPr>
              <a:grpSpLocks/>
            </p:cNvGrpSpPr>
            <p:nvPr/>
          </p:nvGrpSpPr>
          <p:grpSpPr bwMode="auto">
            <a:xfrm>
              <a:off x="732" y="1206"/>
              <a:ext cx="764" cy="640"/>
              <a:chOff x="484" y="1283"/>
              <a:chExt cx="351" cy="294"/>
            </a:xfrm>
          </p:grpSpPr>
          <p:sp>
            <p:nvSpPr>
              <p:cNvPr id="74763" name="AutoShape 9"/>
              <p:cNvSpPr>
                <a:spLocks noChangeArrowheads="1"/>
              </p:cNvSpPr>
              <p:nvPr/>
            </p:nvSpPr>
            <p:spPr bwMode="gray">
              <a:xfrm>
                <a:off x="484" y="1283"/>
                <a:ext cx="286" cy="210"/>
              </a:xfrm>
              <a:prstGeom prst="roundRect">
                <a:avLst>
                  <a:gd name="adj" fmla="val 16667"/>
                </a:avLst>
              </a:prstGeom>
              <a:solidFill>
                <a:srgbClr val="1F6A8E"/>
              </a:solidFill>
              <a:ln w="6350" algn="ctr">
                <a:solidFill>
                  <a:schemeClr val="bg1"/>
                </a:solidFill>
                <a:round/>
                <a:headEnd/>
                <a:tailEnd/>
              </a:ln>
            </p:spPr>
            <p:txBody>
              <a:bodyPr lIns="0" tIns="0" rIns="0" bIns="0" anchor="ctr" anchorCtr="1"/>
              <a:lstStyle/>
              <a:p>
                <a:pPr>
                  <a:lnSpc>
                    <a:spcPct val="85000"/>
                  </a:lnSpc>
                </a:pPr>
                <a:r>
                  <a:rPr lang="en-US" sz="900" b="1">
                    <a:solidFill>
                      <a:schemeClr val="bg1"/>
                    </a:solidFill>
                    <a:latin typeface="Arial Narrow" pitchFamily="34" charset="0"/>
                  </a:rPr>
                  <a:t>ERP</a:t>
                </a:r>
              </a:p>
            </p:txBody>
          </p:sp>
          <p:sp>
            <p:nvSpPr>
              <p:cNvPr id="74764" name="AutoShape 10"/>
              <p:cNvSpPr>
                <a:spLocks noChangeArrowheads="1"/>
              </p:cNvSpPr>
              <p:nvPr/>
            </p:nvSpPr>
            <p:spPr bwMode="gray">
              <a:xfrm>
                <a:off x="515" y="1328"/>
                <a:ext cx="286" cy="210"/>
              </a:xfrm>
              <a:prstGeom prst="roundRect">
                <a:avLst>
                  <a:gd name="adj" fmla="val 16667"/>
                </a:avLst>
              </a:prstGeom>
              <a:solidFill>
                <a:srgbClr val="1F6A8E"/>
              </a:solidFill>
              <a:ln w="12700" algn="ctr">
                <a:solidFill>
                  <a:schemeClr val="bg1"/>
                </a:solidFill>
                <a:round/>
                <a:headEnd/>
                <a:tailEnd/>
              </a:ln>
            </p:spPr>
            <p:txBody>
              <a:bodyPr lIns="0" tIns="0" rIns="0" bIns="0" anchor="ctr" anchorCtr="1"/>
              <a:lstStyle/>
              <a:p>
                <a:pPr>
                  <a:lnSpc>
                    <a:spcPct val="85000"/>
                  </a:lnSpc>
                  <a:spcBef>
                    <a:spcPct val="45000"/>
                  </a:spcBef>
                </a:pPr>
                <a:r>
                  <a:rPr lang="en-US" sz="1400" b="1">
                    <a:solidFill>
                      <a:schemeClr val="bg1"/>
                    </a:solidFill>
                    <a:latin typeface="Arial Narrow" pitchFamily="34" charset="0"/>
                  </a:rPr>
                  <a:t>ERP</a:t>
                </a:r>
              </a:p>
            </p:txBody>
          </p:sp>
          <p:sp>
            <p:nvSpPr>
              <p:cNvPr id="74765" name="AutoShape 11"/>
              <p:cNvSpPr>
                <a:spLocks noChangeArrowheads="1"/>
              </p:cNvSpPr>
              <p:nvPr/>
            </p:nvSpPr>
            <p:spPr bwMode="gray">
              <a:xfrm>
                <a:off x="549" y="1367"/>
                <a:ext cx="286" cy="210"/>
              </a:xfrm>
              <a:prstGeom prst="roundRect">
                <a:avLst>
                  <a:gd name="adj" fmla="val 16667"/>
                </a:avLst>
              </a:prstGeom>
              <a:solidFill>
                <a:srgbClr val="1F6A8E"/>
              </a:solidFill>
              <a:ln w="12700" algn="ctr">
                <a:solidFill>
                  <a:schemeClr val="bg1"/>
                </a:solidFill>
                <a:round/>
                <a:headEnd/>
                <a:tailEnd/>
              </a:ln>
            </p:spPr>
            <p:txBody>
              <a:bodyPr lIns="0" tIns="0" rIns="0" bIns="0" anchor="ctr" anchorCtr="1"/>
              <a:lstStyle/>
              <a:p>
                <a:pPr>
                  <a:lnSpc>
                    <a:spcPct val="85000"/>
                  </a:lnSpc>
                  <a:spcBef>
                    <a:spcPct val="45000"/>
                  </a:spcBef>
                </a:pPr>
                <a:r>
                  <a:rPr lang="en-US" sz="1400" b="1">
                    <a:solidFill>
                      <a:schemeClr val="bg1"/>
                    </a:solidFill>
                    <a:latin typeface="Arial Narrow" pitchFamily="34" charset="0"/>
                  </a:rPr>
                  <a:t>Financials</a:t>
                </a:r>
              </a:p>
            </p:txBody>
          </p:sp>
        </p:grpSp>
      </p:grpSp>
      <p:sp>
        <p:nvSpPr>
          <p:cNvPr id="661516" name="AutoShape 12"/>
          <p:cNvSpPr>
            <a:spLocks noChangeArrowheads="1"/>
          </p:cNvSpPr>
          <p:nvPr/>
        </p:nvSpPr>
        <p:spPr bwMode="gray">
          <a:xfrm>
            <a:off x="1112838" y="2224088"/>
            <a:ext cx="4746625" cy="2205037"/>
          </a:xfrm>
          <a:prstGeom prst="roundRect">
            <a:avLst>
              <a:gd name="adj" fmla="val 5954"/>
            </a:avLst>
          </a:prstGeom>
          <a:noFill/>
          <a:ln w="25400" algn="ctr">
            <a:solidFill>
              <a:srgbClr val="1F6A8E"/>
            </a:solidFill>
            <a:round/>
            <a:headEnd/>
            <a:tailEnd/>
          </a:ln>
          <a:effectLst>
            <a:outerShdw dist="35921" dir="2700000" algn="ctr" rotWithShape="0">
              <a:srgbClr val="969696">
                <a:alpha val="50000"/>
              </a:srgbClr>
            </a:outerShdw>
          </a:effectLst>
        </p:spPr>
        <p:txBody>
          <a:bodyPr wrap="none" lIns="82296" tIns="36576" rIns="36576" bIns="36576" anchor="ctr"/>
          <a:lstStyle/>
          <a:p>
            <a:pPr>
              <a:defRPr/>
            </a:pPr>
            <a:endParaRPr lang="en-US" sz="1800"/>
          </a:p>
        </p:txBody>
      </p:sp>
      <p:sp>
        <p:nvSpPr>
          <p:cNvPr id="74760" name="Line 13"/>
          <p:cNvSpPr>
            <a:spLocks noChangeShapeType="1"/>
          </p:cNvSpPr>
          <p:nvPr/>
        </p:nvSpPr>
        <p:spPr bwMode="auto">
          <a:xfrm flipH="1" flipV="1">
            <a:off x="3781425" y="4516438"/>
            <a:ext cx="180975" cy="360362"/>
          </a:xfrm>
          <a:prstGeom prst="line">
            <a:avLst/>
          </a:prstGeom>
          <a:noFill/>
          <a:ln w="25400">
            <a:solidFill>
              <a:srgbClr val="1F6A8E"/>
            </a:solidFill>
            <a:round/>
            <a:headEnd/>
            <a:tailEnd type="triangle" w="lg" len="lg"/>
          </a:ln>
        </p:spPr>
        <p:txBody>
          <a:bodyPr anchor="ctr">
            <a:spAutoFit/>
          </a:bodyPr>
          <a:lstStyle/>
          <a:p>
            <a:endParaRPr lang="en-US"/>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1"/>
          <p:cNvPicPr>
            <a:picLocks noChangeAspect="1" noChangeArrowheads="1"/>
          </p:cNvPicPr>
          <p:nvPr/>
        </p:nvPicPr>
        <p:blipFill>
          <a:blip r:embed="rId2" cstate="print"/>
          <a:srcRect/>
          <a:stretch>
            <a:fillRect/>
          </a:stretch>
        </p:blipFill>
        <p:spPr bwMode="auto">
          <a:xfrm>
            <a:off x="1104900" y="1081088"/>
            <a:ext cx="4743450" cy="3667125"/>
          </a:xfrm>
          <a:prstGeom prst="rect">
            <a:avLst/>
          </a:prstGeom>
          <a:noFill/>
          <a:ln w="9525">
            <a:noFill/>
            <a:miter lim="800000"/>
            <a:headEnd/>
            <a:tailEnd/>
          </a:ln>
        </p:spPr>
      </p:pic>
      <p:sp>
        <p:nvSpPr>
          <p:cNvPr id="75779" name="Rectangle 3"/>
          <p:cNvSpPr>
            <a:spLocks noGrp="1" noChangeArrowheads="1"/>
          </p:cNvSpPr>
          <p:nvPr>
            <p:ph type="title"/>
          </p:nvPr>
        </p:nvSpPr>
        <p:spPr/>
        <p:txBody>
          <a:bodyPr/>
          <a:lstStyle/>
          <a:p>
            <a:pPr eaLnBrk="1" hangingPunct="1"/>
            <a:r>
              <a:rPr lang="en-US" smtClean="0"/>
              <a:t>Aging</a:t>
            </a:r>
          </a:p>
        </p:txBody>
      </p:sp>
      <p:sp>
        <p:nvSpPr>
          <p:cNvPr id="662532" name="AutoShape 4"/>
          <p:cNvSpPr>
            <a:spLocks noChangeArrowheads="1"/>
          </p:cNvSpPr>
          <p:nvPr/>
        </p:nvSpPr>
        <p:spPr bwMode="gray">
          <a:xfrm>
            <a:off x="2438400" y="4800600"/>
            <a:ext cx="6400800" cy="1447800"/>
          </a:xfrm>
          <a:prstGeom prst="roundRect">
            <a:avLst>
              <a:gd name="adj" fmla="val 5954"/>
            </a:avLst>
          </a:prstGeom>
          <a:solidFill>
            <a:schemeClr val="bg1"/>
          </a:solidFill>
          <a:ln w="12700" algn="ctr">
            <a:solidFill>
              <a:schemeClr val="bg2"/>
            </a:solidFill>
            <a:round/>
            <a:headEnd/>
            <a:tailEnd/>
          </a:ln>
          <a:effectLst>
            <a:outerShdw dist="35921" dir="2700000" algn="ctr" rotWithShape="0">
              <a:srgbClr val="969696">
                <a:alpha val="50000"/>
              </a:srgbClr>
            </a:outerShdw>
          </a:effectLst>
        </p:spPr>
        <p:txBody>
          <a:bodyPr wrap="none" lIns="82296" tIns="36576" rIns="36576" bIns="36576" anchor="ctr"/>
          <a:lstStyle/>
          <a:p>
            <a:pPr>
              <a:defRPr/>
            </a:pPr>
            <a:endParaRPr lang="en-US" sz="1800"/>
          </a:p>
        </p:txBody>
      </p:sp>
      <p:sp>
        <p:nvSpPr>
          <p:cNvPr id="75781" name="Rectangle 5"/>
          <p:cNvSpPr>
            <a:spLocks noChangeArrowheads="1"/>
          </p:cNvSpPr>
          <p:nvPr/>
        </p:nvSpPr>
        <p:spPr bwMode="auto">
          <a:xfrm>
            <a:off x="2438400" y="4953000"/>
            <a:ext cx="6197600" cy="1295400"/>
          </a:xfrm>
          <a:prstGeom prst="rect">
            <a:avLst/>
          </a:prstGeom>
          <a:noFill/>
          <a:ln w="9525">
            <a:noFill/>
            <a:miter lim="800000"/>
            <a:headEnd/>
            <a:tailEnd/>
          </a:ln>
        </p:spPr>
        <p:txBody>
          <a:bodyPr/>
          <a:lstStyle/>
          <a:p>
            <a:pPr marL="174625" indent="-174625" eaLnBrk="1" hangingPunct="1">
              <a:lnSpc>
                <a:spcPct val="85000"/>
              </a:lnSpc>
              <a:spcBef>
                <a:spcPct val="40000"/>
              </a:spcBef>
              <a:buClr>
                <a:schemeClr val="accent1"/>
              </a:buClr>
              <a:buFont typeface="Wingdings" pitchFamily="2" charset="2"/>
              <a:buChar char="§"/>
              <a:tabLst>
                <a:tab pos="741363" algn="l"/>
              </a:tabLst>
            </a:pPr>
            <a:r>
              <a:rPr lang="en-US" sz="2000"/>
              <a:t>Aged balances shown in both graph and table form</a:t>
            </a:r>
          </a:p>
          <a:p>
            <a:pPr marL="174625" indent="-174625" eaLnBrk="1" hangingPunct="1">
              <a:lnSpc>
                <a:spcPct val="85000"/>
              </a:lnSpc>
              <a:spcBef>
                <a:spcPct val="40000"/>
              </a:spcBef>
              <a:buClr>
                <a:schemeClr val="accent1"/>
              </a:buClr>
              <a:buFont typeface="Wingdings" pitchFamily="2" charset="2"/>
              <a:buChar char="§"/>
              <a:tabLst>
                <a:tab pos="741363" algn="l"/>
              </a:tabLst>
            </a:pPr>
            <a:r>
              <a:rPr lang="en-US" sz="2000"/>
              <a:t>Drill down to transactions from either one.</a:t>
            </a:r>
            <a:endParaRPr lang="en-US"/>
          </a:p>
        </p:txBody>
      </p:sp>
      <p:grpSp>
        <p:nvGrpSpPr>
          <p:cNvPr id="75782" name="Group 6"/>
          <p:cNvGrpSpPr>
            <a:grpSpLocks/>
          </p:cNvGrpSpPr>
          <p:nvPr/>
        </p:nvGrpSpPr>
        <p:grpSpPr bwMode="auto">
          <a:xfrm>
            <a:off x="381000" y="4800600"/>
            <a:ext cx="1981200" cy="1447800"/>
            <a:chOff x="389" y="1013"/>
            <a:chExt cx="1529" cy="1079"/>
          </a:xfrm>
        </p:grpSpPr>
        <p:sp>
          <p:nvSpPr>
            <p:cNvPr id="662535" name="AutoShape 7"/>
            <p:cNvSpPr>
              <a:spLocks noChangeArrowheads="1"/>
            </p:cNvSpPr>
            <p:nvPr/>
          </p:nvSpPr>
          <p:spPr bwMode="gray">
            <a:xfrm>
              <a:off x="389" y="1013"/>
              <a:ext cx="1529" cy="1079"/>
            </a:xfrm>
            <a:prstGeom prst="roundRect">
              <a:avLst>
                <a:gd name="adj" fmla="val 5954"/>
              </a:avLst>
            </a:prstGeom>
            <a:solidFill>
              <a:schemeClr val="bg1"/>
            </a:solidFill>
            <a:ln w="12700" algn="ctr">
              <a:solidFill>
                <a:schemeClr val="bg2"/>
              </a:solidFill>
              <a:round/>
              <a:headEnd/>
              <a:tailEnd/>
            </a:ln>
            <a:effectLst>
              <a:outerShdw dist="35921" dir="2700000" algn="ctr" rotWithShape="0">
                <a:srgbClr val="969696">
                  <a:alpha val="50000"/>
                </a:srgbClr>
              </a:outerShdw>
            </a:effectLst>
          </p:spPr>
          <p:txBody>
            <a:bodyPr wrap="none" lIns="82296" tIns="36576" rIns="36576" bIns="36576" anchor="ctr"/>
            <a:lstStyle/>
            <a:p>
              <a:pPr>
                <a:lnSpc>
                  <a:spcPct val="85000"/>
                </a:lnSpc>
                <a:spcBef>
                  <a:spcPct val="45000"/>
                </a:spcBef>
                <a:defRPr/>
              </a:pPr>
              <a:endParaRPr lang="en-US" sz="1800"/>
            </a:p>
          </p:txBody>
        </p:sp>
        <p:grpSp>
          <p:nvGrpSpPr>
            <p:cNvPr id="75791" name="Group 8"/>
            <p:cNvGrpSpPr>
              <a:grpSpLocks/>
            </p:cNvGrpSpPr>
            <p:nvPr/>
          </p:nvGrpSpPr>
          <p:grpSpPr bwMode="auto">
            <a:xfrm>
              <a:off x="732" y="1206"/>
              <a:ext cx="764" cy="640"/>
              <a:chOff x="484" y="1283"/>
              <a:chExt cx="351" cy="294"/>
            </a:xfrm>
          </p:grpSpPr>
          <p:sp>
            <p:nvSpPr>
              <p:cNvPr id="75792" name="AutoShape 9"/>
              <p:cNvSpPr>
                <a:spLocks noChangeArrowheads="1"/>
              </p:cNvSpPr>
              <p:nvPr/>
            </p:nvSpPr>
            <p:spPr bwMode="gray">
              <a:xfrm>
                <a:off x="484" y="1283"/>
                <a:ext cx="286" cy="210"/>
              </a:xfrm>
              <a:prstGeom prst="roundRect">
                <a:avLst>
                  <a:gd name="adj" fmla="val 16667"/>
                </a:avLst>
              </a:prstGeom>
              <a:solidFill>
                <a:srgbClr val="1F6A8E"/>
              </a:solidFill>
              <a:ln w="6350" algn="ctr">
                <a:solidFill>
                  <a:schemeClr val="bg1"/>
                </a:solidFill>
                <a:round/>
                <a:headEnd/>
                <a:tailEnd/>
              </a:ln>
            </p:spPr>
            <p:txBody>
              <a:bodyPr lIns="0" tIns="0" rIns="0" bIns="0" anchor="ctr" anchorCtr="1"/>
              <a:lstStyle/>
              <a:p>
                <a:pPr>
                  <a:lnSpc>
                    <a:spcPct val="85000"/>
                  </a:lnSpc>
                </a:pPr>
                <a:r>
                  <a:rPr lang="en-US" sz="900" b="1">
                    <a:solidFill>
                      <a:schemeClr val="bg1"/>
                    </a:solidFill>
                    <a:latin typeface="Arial Narrow" pitchFamily="34" charset="0"/>
                  </a:rPr>
                  <a:t>ERP</a:t>
                </a:r>
              </a:p>
            </p:txBody>
          </p:sp>
          <p:sp>
            <p:nvSpPr>
              <p:cNvPr id="75793" name="AutoShape 10"/>
              <p:cNvSpPr>
                <a:spLocks noChangeArrowheads="1"/>
              </p:cNvSpPr>
              <p:nvPr/>
            </p:nvSpPr>
            <p:spPr bwMode="gray">
              <a:xfrm>
                <a:off x="515" y="1328"/>
                <a:ext cx="286" cy="210"/>
              </a:xfrm>
              <a:prstGeom prst="roundRect">
                <a:avLst>
                  <a:gd name="adj" fmla="val 16667"/>
                </a:avLst>
              </a:prstGeom>
              <a:solidFill>
                <a:srgbClr val="1F6A8E"/>
              </a:solidFill>
              <a:ln w="12700" algn="ctr">
                <a:solidFill>
                  <a:schemeClr val="bg1"/>
                </a:solidFill>
                <a:round/>
                <a:headEnd/>
                <a:tailEnd/>
              </a:ln>
            </p:spPr>
            <p:txBody>
              <a:bodyPr lIns="0" tIns="0" rIns="0" bIns="0" anchor="ctr" anchorCtr="1"/>
              <a:lstStyle/>
              <a:p>
                <a:pPr>
                  <a:lnSpc>
                    <a:spcPct val="85000"/>
                  </a:lnSpc>
                  <a:spcBef>
                    <a:spcPct val="45000"/>
                  </a:spcBef>
                </a:pPr>
                <a:r>
                  <a:rPr lang="en-US" sz="1400" b="1">
                    <a:solidFill>
                      <a:schemeClr val="bg1"/>
                    </a:solidFill>
                    <a:latin typeface="Arial Narrow" pitchFamily="34" charset="0"/>
                  </a:rPr>
                  <a:t>ERP</a:t>
                </a:r>
              </a:p>
            </p:txBody>
          </p:sp>
          <p:sp>
            <p:nvSpPr>
              <p:cNvPr id="75794" name="AutoShape 11"/>
              <p:cNvSpPr>
                <a:spLocks noChangeArrowheads="1"/>
              </p:cNvSpPr>
              <p:nvPr/>
            </p:nvSpPr>
            <p:spPr bwMode="gray">
              <a:xfrm>
                <a:off x="549" y="1367"/>
                <a:ext cx="286" cy="210"/>
              </a:xfrm>
              <a:prstGeom prst="roundRect">
                <a:avLst>
                  <a:gd name="adj" fmla="val 16667"/>
                </a:avLst>
              </a:prstGeom>
              <a:solidFill>
                <a:srgbClr val="1F6A8E"/>
              </a:solidFill>
              <a:ln w="12700" algn="ctr">
                <a:solidFill>
                  <a:schemeClr val="bg1"/>
                </a:solidFill>
                <a:round/>
                <a:headEnd/>
                <a:tailEnd/>
              </a:ln>
            </p:spPr>
            <p:txBody>
              <a:bodyPr lIns="0" tIns="0" rIns="0" bIns="0" anchor="ctr" anchorCtr="1"/>
              <a:lstStyle/>
              <a:p>
                <a:pPr>
                  <a:lnSpc>
                    <a:spcPct val="85000"/>
                  </a:lnSpc>
                  <a:spcBef>
                    <a:spcPct val="45000"/>
                  </a:spcBef>
                </a:pPr>
                <a:r>
                  <a:rPr lang="en-US" sz="1400" b="1">
                    <a:solidFill>
                      <a:schemeClr val="bg1"/>
                    </a:solidFill>
                    <a:latin typeface="Arial Narrow" pitchFamily="34" charset="0"/>
                  </a:rPr>
                  <a:t>Financials</a:t>
                </a:r>
              </a:p>
            </p:txBody>
          </p:sp>
        </p:grpSp>
      </p:grpSp>
      <p:grpSp>
        <p:nvGrpSpPr>
          <p:cNvPr id="75783" name="Group 20"/>
          <p:cNvGrpSpPr>
            <a:grpSpLocks/>
          </p:cNvGrpSpPr>
          <p:nvPr/>
        </p:nvGrpSpPr>
        <p:grpSpPr bwMode="auto">
          <a:xfrm>
            <a:off x="3632200" y="1739900"/>
            <a:ext cx="5194300" cy="2424113"/>
            <a:chOff x="2288" y="952"/>
            <a:chExt cx="3272" cy="1527"/>
          </a:xfrm>
        </p:grpSpPr>
        <p:sp>
          <p:nvSpPr>
            <p:cNvPr id="662545" name="AutoShape 17"/>
            <p:cNvSpPr>
              <a:spLocks noChangeArrowheads="1"/>
            </p:cNvSpPr>
            <p:nvPr/>
          </p:nvSpPr>
          <p:spPr bwMode="gray">
            <a:xfrm>
              <a:off x="2288" y="952"/>
              <a:ext cx="3272" cy="1527"/>
            </a:xfrm>
            <a:prstGeom prst="roundRect">
              <a:avLst>
                <a:gd name="adj" fmla="val 3417"/>
              </a:avLst>
            </a:prstGeom>
            <a:solidFill>
              <a:srgbClr val="FFFFFF"/>
            </a:solidFill>
            <a:ln w="25400" algn="ctr">
              <a:solidFill>
                <a:srgbClr val="1F6A8E"/>
              </a:solidFill>
              <a:round/>
              <a:headEnd/>
              <a:tailEnd/>
            </a:ln>
            <a:effectLst>
              <a:outerShdw dist="35921" dir="2700000" algn="ctr" rotWithShape="0">
                <a:srgbClr val="969696">
                  <a:alpha val="50000"/>
                </a:srgbClr>
              </a:outerShdw>
            </a:effectLst>
          </p:spPr>
          <p:txBody>
            <a:bodyPr wrap="none" lIns="82296" tIns="36576" rIns="36576" bIns="36576" anchor="ctr"/>
            <a:lstStyle/>
            <a:p>
              <a:pPr>
                <a:defRPr/>
              </a:pPr>
              <a:endParaRPr lang="en-US" sz="1800"/>
            </a:p>
          </p:txBody>
        </p:sp>
        <p:grpSp>
          <p:nvGrpSpPr>
            <p:cNvPr id="75787" name="Group 14"/>
            <p:cNvGrpSpPr>
              <a:grpSpLocks noChangeAspect="1"/>
            </p:cNvGrpSpPr>
            <p:nvPr/>
          </p:nvGrpSpPr>
          <p:grpSpPr bwMode="auto">
            <a:xfrm>
              <a:off x="2378" y="1027"/>
              <a:ext cx="3069" cy="1353"/>
              <a:chOff x="363" y="1419"/>
              <a:chExt cx="4085" cy="1801"/>
            </a:xfrm>
          </p:grpSpPr>
          <p:pic>
            <p:nvPicPr>
              <p:cNvPr id="75788" name="Picture 15"/>
              <p:cNvPicPr>
                <a:picLocks noChangeAspect="1" noChangeArrowheads="1"/>
              </p:cNvPicPr>
              <p:nvPr/>
            </p:nvPicPr>
            <p:blipFill>
              <a:blip r:embed="rId3" cstate="print"/>
              <a:srcRect/>
              <a:stretch>
                <a:fillRect/>
              </a:stretch>
            </p:blipFill>
            <p:spPr bwMode="auto">
              <a:xfrm>
                <a:off x="363" y="1419"/>
                <a:ext cx="552" cy="138"/>
              </a:xfrm>
              <a:prstGeom prst="rect">
                <a:avLst/>
              </a:prstGeom>
              <a:noFill/>
              <a:ln w="9525">
                <a:noFill/>
                <a:miter lim="800000"/>
                <a:headEnd/>
                <a:tailEnd/>
              </a:ln>
            </p:spPr>
          </p:pic>
          <p:pic>
            <p:nvPicPr>
              <p:cNvPr id="75789" name="Picture 16"/>
              <p:cNvPicPr>
                <a:picLocks noChangeAspect="1" noChangeArrowheads="1"/>
              </p:cNvPicPr>
              <p:nvPr/>
            </p:nvPicPr>
            <p:blipFill>
              <a:blip r:embed="rId4" cstate="print"/>
              <a:srcRect/>
              <a:stretch>
                <a:fillRect/>
              </a:stretch>
            </p:blipFill>
            <p:spPr bwMode="auto">
              <a:xfrm>
                <a:off x="363" y="1558"/>
                <a:ext cx="4085" cy="1662"/>
              </a:xfrm>
              <a:prstGeom prst="rect">
                <a:avLst/>
              </a:prstGeom>
              <a:noFill/>
              <a:ln w="9525">
                <a:noFill/>
                <a:miter lim="800000"/>
                <a:headEnd/>
                <a:tailEnd/>
              </a:ln>
            </p:spPr>
          </p:pic>
        </p:grpSp>
      </p:grpSp>
      <p:sp>
        <p:nvSpPr>
          <p:cNvPr id="75784" name="AutoShape 18"/>
          <p:cNvSpPr>
            <a:spLocks noChangeArrowheads="1"/>
          </p:cNvSpPr>
          <p:nvPr/>
        </p:nvSpPr>
        <p:spPr bwMode="auto">
          <a:xfrm rot="789094">
            <a:off x="3449638" y="2846388"/>
            <a:ext cx="392112" cy="290512"/>
          </a:xfrm>
          <a:prstGeom prst="rightArrow">
            <a:avLst>
              <a:gd name="adj1" fmla="val 44380"/>
              <a:gd name="adj2" fmla="val 76022"/>
            </a:avLst>
          </a:prstGeom>
          <a:solidFill>
            <a:schemeClr val="tx2"/>
          </a:solidFill>
          <a:ln w="9525" algn="ctr">
            <a:solidFill>
              <a:schemeClr val="tx1"/>
            </a:solidFill>
            <a:miter lim="800000"/>
            <a:headEnd/>
            <a:tailEnd/>
          </a:ln>
        </p:spPr>
        <p:txBody>
          <a:bodyPr anchor="ctr">
            <a:spAutoFit/>
          </a:bodyPr>
          <a:lstStyle/>
          <a:p>
            <a:endParaRPr lang="en-US"/>
          </a:p>
        </p:txBody>
      </p:sp>
      <p:sp>
        <p:nvSpPr>
          <p:cNvPr id="75785" name="AutoShape 19"/>
          <p:cNvSpPr>
            <a:spLocks noChangeArrowheads="1"/>
          </p:cNvSpPr>
          <p:nvPr/>
        </p:nvSpPr>
        <p:spPr bwMode="auto">
          <a:xfrm rot="-1256913">
            <a:off x="3460750" y="3416300"/>
            <a:ext cx="392113" cy="290513"/>
          </a:xfrm>
          <a:prstGeom prst="rightArrow">
            <a:avLst>
              <a:gd name="adj1" fmla="val 44380"/>
              <a:gd name="adj2" fmla="val 76022"/>
            </a:avLst>
          </a:prstGeom>
          <a:solidFill>
            <a:schemeClr val="tx2"/>
          </a:solidFill>
          <a:ln w="9525" algn="ctr">
            <a:solidFill>
              <a:schemeClr val="tx1"/>
            </a:solidFill>
            <a:miter lim="800000"/>
            <a:headEnd/>
            <a:tailEnd/>
          </a:ln>
        </p:spPr>
        <p:txBody>
          <a:bodyPr anchor="ctr">
            <a:spAutoFit/>
          </a:bodyPr>
          <a:lstStyle/>
          <a:p>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Level I example</a:t>
            </a:r>
            <a:endParaRPr lang="en-US" dirty="0"/>
          </a:p>
        </p:txBody>
      </p:sp>
      <p:sp>
        <p:nvSpPr>
          <p:cNvPr id="6" name="Text Placeholder 5"/>
          <p:cNvSpPr>
            <a:spLocks noGrp="1"/>
          </p:cNvSpPr>
          <p:nvPr>
            <p:ph type="body" idx="1"/>
          </p:nvPr>
        </p:nvSpPr>
        <p:spPr/>
        <p:txBody>
          <a:bodyPr/>
          <a:lstStyle/>
          <a:p>
            <a:r>
              <a:rPr lang="en-US" dirty="0" smtClean="0"/>
              <a:t>Transaction Types</a:t>
            </a:r>
            <a:endParaRPr lang="en-US" dirty="0"/>
          </a:p>
        </p:txBody>
      </p:sp>
      <p:sp>
        <p:nvSpPr>
          <p:cNvPr id="4" name="Slide Number Placeholder 3"/>
          <p:cNvSpPr>
            <a:spLocks noGrp="1"/>
          </p:cNvSpPr>
          <p:nvPr>
            <p:ph type="sldNum" sz="quarter" idx="12"/>
          </p:nvPr>
        </p:nvSpPr>
        <p:spPr/>
        <p:txBody>
          <a:bodyPr/>
          <a:lstStyle/>
          <a:p>
            <a:fld id="{DE1EF3E0-3D09-4B11-8AF1-44781B481DB3}" type="slidenum">
              <a:rPr lang="en-US" smtClean="0"/>
              <a:pPr/>
              <a:t>8</a:t>
            </a:fld>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eaLnBrk="1" hangingPunct="1"/>
            <a:r>
              <a:rPr lang="en-US" smtClean="0"/>
              <a:t>IFM – Functions in process</a:t>
            </a:r>
          </a:p>
        </p:txBody>
      </p:sp>
      <p:sp>
        <p:nvSpPr>
          <p:cNvPr id="162819" name="Rectangle 3"/>
          <p:cNvSpPr>
            <a:spLocks noGrp="1" noChangeArrowheads="1"/>
          </p:cNvSpPr>
          <p:nvPr>
            <p:ph idx="1"/>
          </p:nvPr>
        </p:nvSpPr>
        <p:spPr/>
        <p:txBody>
          <a:bodyPr>
            <a:normAutofit fontScale="62500" lnSpcReduction="20000"/>
          </a:bodyPr>
          <a:lstStyle/>
          <a:p>
            <a:pPr eaLnBrk="1" hangingPunct="1"/>
            <a:r>
              <a:rPr lang="en-US" smtClean="0"/>
              <a:t>Phase I – “Establishment”</a:t>
            </a:r>
          </a:p>
          <a:p>
            <a:pPr lvl="1" eaLnBrk="1" hangingPunct="1"/>
            <a:r>
              <a:rPr lang="en-US" smtClean="0"/>
              <a:t>All table maintenance</a:t>
            </a:r>
          </a:p>
          <a:p>
            <a:pPr lvl="2" eaLnBrk="1" hangingPunct="1"/>
            <a:r>
              <a:rPr lang="en-US" smtClean="0"/>
              <a:t>Entities, divisions, ledgers, withholding tables…</a:t>
            </a:r>
          </a:p>
          <a:p>
            <a:pPr lvl="1" eaLnBrk="1" hangingPunct="1"/>
            <a:r>
              <a:rPr lang="en-US" smtClean="0"/>
              <a:t>45% of menu options</a:t>
            </a:r>
          </a:p>
          <a:p>
            <a:pPr eaLnBrk="1" hangingPunct="1"/>
            <a:r>
              <a:rPr lang="en-US" smtClean="0"/>
              <a:t>Phase II – “Transactions”</a:t>
            </a:r>
          </a:p>
          <a:p>
            <a:pPr lvl="1" eaLnBrk="1" hangingPunct="1"/>
            <a:r>
              <a:rPr lang="en-US" smtClean="0"/>
              <a:t>Journal entries</a:t>
            </a:r>
          </a:p>
          <a:p>
            <a:pPr lvl="1" eaLnBrk="1" hangingPunct="1"/>
            <a:r>
              <a:rPr lang="en-US" smtClean="0"/>
              <a:t>Cash receipts</a:t>
            </a:r>
          </a:p>
          <a:p>
            <a:pPr lvl="1" eaLnBrk="1" hangingPunct="1"/>
            <a:r>
              <a:rPr lang="en-US" smtClean="0"/>
              <a:t>AR Invoices</a:t>
            </a:r>
          </a:p>
          <a:p>
            <a:pPr lvl="1" eaLnBrk="1" hangingPunct="1"/>
            <a:r>
              <a:rPr lang="en-US" smtClean="0"/>
              <a:t>AP Invoices</a:t>
            </a:r>
          </a:p>
          <a:p>
            <a:pPr eaLnBrk="1" hangingPunct="1"/>
            <a:r>
              <a:rPr lang="en-US" smtClean="0"/>
              <a:t>Phase III – “The rest”</a:t>
            </a:r>
          </a:p>
          <a:p>
            <a:pPr lvl="1" eaLnBrk="1" hangingPunct="1"/>
            <a:r>
              <a:rPr lang="en-US" smtClean="0"/>
              <a:t>Reports</a:t>
            </a:r>
          </a:p>
          <a:p>
            <a:pPr lvl="1" eaLnBrk="1" hangingPunct="1"/>
            <a:r>
              <a:rPr lang="en-US" smtClean="0"/>
              <a:t>Etc.</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pPr eaLnBrk="1" hangingPunct="1"/>
            <a:r>
              <a:rPr lang="en-US" smtClean="0"/>
              <a:t>Sarbanes-Oxley</a:t>
            </a:r>
          </a:p>
        </p:txBody>
      </p:sp>
      <p:sp>
        <p:nvSpPr>
          <p:cNvPr id="164867" name="Text Box 3"/>
          <p:cNvSpPr txBox="1">
            <a:spLocks noChangeArrowheads="1"/>
          </p:cNvSpPr>
          <p:nvPr/>
        </p:nvSpPr>
        <p:spPr bwMode="auto">
          <a:xfrm>
            <a:off x="279400" y="1379538"/>
            <a:ext cx="3121025" cy="1298575"/>
          </a:xfrm>
          <a:prstGeom prst="rect">
            <a:avLst/>
          </a:prstGeom>
          <a:noFill/>
          <a:ln w="9525">
            <a:noFill/>
            <a:miter lim="800000"/>
            <a:headEnd/>
            <a:tailEnd/>
          </a:ln>
        </p:spPr>
        <p:txBody>
          <a:bodyPr>
            <a:spAutoFit/>
          </a:bodyPr>
          <a:lstStyle/>
          <a:p>
            <a:pPr marL="231775" indent="-231775" eaLnBrk="1" hangingPunct="1">
              <a:spcBef>
                <a:spcPct val="50000"/>
              </a:spcBef>
            </a:pPr>
            <a:r>
              <a:rPr lang="en-US" b="1">
                <a:latin typeface="Tahoma" charset="0"/>
              </a:rPr>
              <a:t>Security</a:t>
            </a:r>
          </a:p>
          <a:p>
            <a:pPr marL="231775" indent="-231775" eaLnBrk="1" hangingPunct="1">
              <a:spcBef>
                <a:spcPct val="15000"/>
              </a:spcBef>
              <a:buFontTx/>
              <a:buChar char="•"/>
            </a:pPr>
            <a:r>
              <a:rPr lang="en-US" b="1">
                <a:solidFill>
                  <a:srgbClr val="AC7300"/>
                </a:solidFill>
                <a:latin typeface="Tahoma" charset="0"/>
              </a:rPr>
              <a:t>Objects</a:t>
            </a:r>
          </a:p>
          <a:p>
            <a:pPr marL="231775" indent="-231775" eaLnBrk="1" hangingPunct="1">
              <a:spcBef>
                <a:spcPct val="15000"/>
              </a:spcBef>
              <a:buFontTx/>
              <a:buChar char="•"/>
            </a:pPr>
            <a:r>
              <a:rPr lang="en-US" b="1">
                <a:solidFill>
                  <a:srgbClr val="AC7300"/>
                </a:solidFill>
                <a:latin typeface="Tahoma" charset="0"/>
              </a:rPr>
              <a:t>Fields &amp; Content</a:t>
            </a:r>
          </a:p>
        </p:txBody>
      </p:sp>
      <p:sp>
        <p:nvSpPr>
          <p:cNvPr id="164868" name="Text Box 4"/>
          <p:cNvSpPr txBox="1">
            <a:spLocks noChangeArrowheads="1"/>
          </p:cNvSpPr>
          <p:nvPr/>
        </p:nvSpPr>
        <p:spPr bwMode="auto">
          <a:xfrm>
            <a:off x="4630738" y="909638"/>
            <a:ext cx="1304925" cy="457200"/>
          </a:xfrm>
          <a:prstGeom prst="rect">
            <a:avLst/>
          </a:prstGeom>
          <a:noFill/>
          <a:ln w="9525" algn="ctr">
            <a:noFill/>
            <a:miter lim="800000"/>
            <a:headEnd/>
            <a:tailEnd/>
          </a:ln>
        </p:spPr>
        <p:txBody>
          <a:bodyPr>
            <a:spAutoFit/>
          </a:bodyPr>
          <a:lstStyle/>
          <a:p>
            <a:pPr algn="ctr" eaLnBrk="1" hangingPunct="1">
              <a:spcBef>
                <a:spcPct val="50000"/>
              </a:spcBef>
            </a:pPr>
            <a:r>
              <a:rPr lang="en-US" b="1">
                <a:latin typeface="Tahoma" charset="0"/>
              </a:rPr>
              <a:t>R6</a:t>
            </a:r>
          </a:p>
        </p:txBody>
      </p:sp>
      <p:sp>
        <p:nvSpPr>
          <p:cNvPr id="164869" name="Text Box 5"/>
          <p:cNvSpPr txBox="1">
            <a:spLocks noChangeArrowheads="1"/>
          </p:cNvSpPr>
          <p:nvPr/>
        </p:nvSpPr>
        <p:spPr bwMode="auto">
          <a:xfrm>
            <a:off x="6805613" y="915988"/>
            <a:ext cx="1390650" cy="457200"/>
          </a:xfrm>
          <a:prstGeom prst="rect">
            <a:avLst/>
          </a:prstGeom>
          <a:noFill/>
          <a:ln w="9525" algn="ctr">
            <a:noFill/>
            <a:miter lim="800000"/>
            <a:headEnd/>
            <a:tailEnd/>
          </a:ln>
        </p:spPr>
        <p:txBody>
          <a:bodyPr>
            <a:spAutoFit/>
          </a:bodyPr>
          <a:lstStyle/>
          <a:p>
            <a:pPr algn="ctr" eaLnBrk="1" hangingPunct="1">
              <a:spcBef>
                <a:spcPct val="50000"/>
              </a:spcBef>
            </a:pPr>
            <a:r>
              <a:rPr lang="en-US" b="1">
                <a:latin typeface="Tahoma" charset="0"/>
              </a:rPr>
              <a:t>R7</a:t>
            </a:r>
          </a:p>
        </p:txBody>
      </p:sp>
      <p:sp>
        <p:nvSpPr>
          <p:cNvPr id="164870" name="Text Box 6"/>
          <p:cNvSpPr txBox="1">
            <a:spLocks noChangeArrowheads="1"/>
          </p:cNvSpPr>
          <p:nvPr/>
        </p:nvSpPr>
        <p:spPr bwMode="auto">
          <a:xfrm>
            <a:off x="279400" y="2855913"/>
            <a:ext cx="4076700" cy="2139950"/>
          </a:xfrm>
          <a:prstGeom prst="rect">
            <a:avLst/>
          </a:prstGeom>
          <a:noFill/>
          <a:ln w="9525" algn="ctr">
            <a:noFill/>
            <a:miter lim="800000"/>
            <a:headEnd/>
            <a:tailEnd/>
          </a:ln>
        </p:spPr>
        <p:txBody>
          <a:bodyPr>
            <a:spAutoFit/>
          </a:bodyPr>
          <a:lstStyle/>
          <a:p>
            <a:pPr marL="231775" indent="-231775" eaLnBrk="1" hangingPunct="1">
              <a:spcBef>
                <a:spcPct val="15000"/>
              </a:spcBef>
            </a:pPr>
            <a:r>
              <a:rPr lang="en-US" b="1">
                <a:latin typeface="Tahoma" charset="0"/>
              </a:rPr>
              <a:t>Data changes</a:t>
            </a:r>
          </a:p>
          <a:p>
            <a:pPr marL="231775" indent="-231775" eaLnBrk="1" hangingPunct="1">
              <a:spcBef>
                <a:spcPct val="15000"/>
              </a:spcBef>
              <a:buFontTx/>
              <a:buChar char="•"/>
            </a:pPr>
            <a:r>
              <a:rPr lang="en-US" b="1">
                <a:solidFill>
                  <a:srgbClr val="3119AB"/>
                </a:solidFill>
                <a:latin typeface="Tahoma" charset="0"/>
              </a:rPr>
              <a:t>MAPICS objects</a:t>
            </a:r>
          </a:p>
          <a:p>
            <a:pPr marL="231775" indent="-231775" eaLnBrk="1" hangingPunct="1">
              <a:spcBef>
                <a:spcPct val="15000"/>
              </a:spcBef>
              <a:buFontTx/>
              <a:buChar char="•"/>
            </a:pPr>
            <a:r>
              <a:rPr lang="en-US" b="1">
                <a:solidFill>
                  <a:srgbClr val="3119AB"/>
                </a:solidFill>
                <a:latin typeface="Tahoma" charset="0"/>
              </a:rPr>
              <a:t>MAPICS transactions</a:t>
            </a:r>
          </a:p>
          <a:p>
            <a:pPr marL="231775" indent="-231775" eaLnBrk="1" hangingPunct="1">
              <a:spcBef>
                <a:spcPct val="15000"/>
              </a:spcBef>
              <a:buFontTx/>
              <a:buChar char="•"/>
            </a:pPr>
            <a:r>
              <a:rPr lang="en-US" b="1">
                <a:solidFill>
                  <a:srgbClr val="596341"/>
                </a:solidFill>
                <a:latin typeface="Tahoma" charset="0"/>
              </a:rPr>
              <a:t>Integrator objects</a:t>
            </a:r>
          </a:p>
          <a:p>
            <a:pPr marL="231775" indent="-231775" eaLnBrk="1" hangingPunct="1">
              <a:spcBef>
                <a:spcPct val="15000"/>
              </a:spcBef>
              <a:buFontTx/>
              <a:buChar char="•"/>
            </a:pPr>
            <a:r>
              <a:rPr lang="en-US" b="1">
                <a:solidFill>
                  <a:srgbClr val="596341"/>
                </a:solidFill>
                <a:latin typeface="Tahoma" charset="0"/>
              </a:rPr>
              <a:t>Integrator transactions</a:t>
            </a:r>
          </a:p>
        </p:txBody>
      </p:sp>
      <p:sp>
        <p:nvSpPr>
          <p:cNvPr id="164871" name="Text Box 7"/>
          <p:cNvSpPr txBox="1">
            <a:spLocks noChangeArrowheads="1"/>
          </p:cNvSpPr>
          <p:nvPr/>
        </p:nvSpPr>
        <p:spPr bwMode="auto">
          <a:xfrm>
            <a:off x="279400" y="5156200"/>
            <a:ext cx="3119438" cy="877888"/>
          </a:xfrm>
          <a:prstGeom prst="rect">
            <a:avLst/>
          </a:prstGeom>
          <a:noFill/>
          <a:ln w="9525" algn="ctr">
            <a:noFill/>
            <a:miter lim="800000"/>
            <a:headEnd/>
            <a:tailEnd/>
          </a:ln>
        </p:spPr>
        <p:txBody>
          <a:bodyPr>
            <a:spAutoFit/>
          </a:bodyPr>
          <a:lstStyle/>
          <a:p>
            <a:pPr marL="231775" indent="-231775" eaLnBrk="1" hangingPunct="1">
              <a:spcBef>
                <a:spcPct val="15000"/>
              </a:spcBef>
            </a:pPr>
            <a:r>
              <a:rPr lang="en-US" b="1">
                <a:latin typeface="Tahoma" charset="0"/>
              </a:rPr>
              <a:t>Processes</a:t>
            </a:r>
          </a:p>
          <a:p>
            <a:pPr marL="231775" indent="-231775" eaLnBrk="1" hangingPunct="1">
              <a:spcBef>
                <a:spcPct val="15000"/>
              </a:spcBef>
              <a:buFontTx/>
              <a:buChar char="•"/>
            </a:pPr>
            <a:r>
              <a:rPr lang="en-US" b="1">
                <a:solidFill>
                  <a:srgbClr val="C01B0A"/>
                </a:solidFill>
                <a:latin typeface="Tahoma" charset="0"/>
              </a:rPr>
              <a:t>Change objects</a:t>
            </a:r>
          </a:p>
        </p:txBody>
      </p:sp>
      <p:sp>
        <p:nvSpPr>
          <p:cNvPr id="164872" name="Text Box 8"/>
          <p:cNvSpPr txBox="1">
            <a:spLocks noChangeArrowheads="1"/>
          </p:cNvSpPr>
          <p:nvPr/>
        </p:nvSpPr>
        <p:spPr bwMode="auto">
          <a:xfrm>
            <a:off x="4327525" y="1727200"/>
            <a:ext cx="1857375" cy="457200"/>
          </a:xfrm>
          <a:prstGeom prst="rect">
            <a:avLst/>
          </a:prstGeom>
          <a:noFill/>
          <a:ln w="9525" algn="ctr">
            <a:noFill/>
            <a:miter lim="800000"/>
            <a:headEnd/>
            <a:tailEnd/>
          </a:ln>
        </p:spPr>
        <p:txBody>
          <a:bodyPr>
            <a:spAutoFit/>
          </a:bodyPr>
          <a:lstStyle/>
          <a:p>
            <a:pPr eaLnBrk="1" hangingPunct="1"/>
            <a:r>
              <a:rPr lang="en-US" b="1">
                <a:solidFill>
                  <a:srgbClr val="AC7300"/>
                </a:solidFill>
                <a:latin typeface="Tahoma" charset="0"/>
              </a:rPr>
              <a:t>CAS</a:t>
            </a:r>
          </a:p>
        </p:txBody>
      </p:sp>
      <p:grpSp>
        <p:nvGrpSpPr>
          <p:cNvPr id="164873" name="Group 9"/>
          <p:cNvGrpSpPr>
            <a:grpSpLocks/>
          </p:cNvGrpSpPr>
          <p:nvPr/>
        </p:nvGrpSpPr>
        <p:grpSpPr bwMode="auto">
          <a:xfrm>
            <a:off x="273050" y="1330325"/>
            <a:ext cx="8408988" cy="4924425"/>
            <a:chOff x="172" y="646"/>
            <a:chExt cx="5297" cy="3322"/>
          </a:xfrm>
        </p:grpSpPr>
        <p:sp>
          <p:nvSpPr>
            <p:cNvPr id="164889" name="Line 10"/>
            <p:cNvSpPr>
              <a:spLocks noChangeShapeType="1"/>
            </p:cNvSpPr>
            <p:nvPr/>
          </p:nvSpPr>
          <p:spPr bwMode="auto">
            <a:xfrm>
              <a:off x="2731" y="649"/>
              <a:ext cx="0" cy="3308"/>
            </a:xfrm>
            <a:prstGeom prst="line">
              <a:avLst/>
            </a:prstGeom>
            <a:noFill/>
            <a:ln w="19050">
              <a:solidFill>
                <a:schemeClr val="tx1"/>
              </a:solidFill>
              <a:round/>
              <a:headEnd/>
              <a:tailEnd/>
            </a:ln>
          </p:spPr>
          <p:txBody>
            <a:bodyPr/>
            <a:lstStyle/>
            <a:p>
              <a:endParaRPr lang="en-US"/>
            </a:p>
          </p:txBody>
        </p:sp>
        <p:sp>
          <p:nvSpPr>
            <p:cNvPr id="164890" name="Line 11"/>
            <p:cNvSpPr>
              <a:spLocks noChangeShapeType="1"/>
            </p:cNvSpPr>
            <p:nvPr/>
          </p:nvSpPr>
          <p:spPr bwMode="auto">
            <a:xfrm>
              <a:off x="3911" y="654"/>
              <a:ext cx="0" cy="3309"/>
            </a:xfrm>
            <a:prstGeom prst="line">
              <a:avLst/>
            </a:prstGeom>
            <a:noFill/>
            <a:ln w="19050">
              <a:solidFill>
                <a:schemeClr val="tx1"/>
              </a:solidFill>
              <a:round/>
              <a:headEnd/>
              <a:tailEnd/>
            </a:ln>
          </p:spPr>
          <p:txBody>
            <a:bodyPr/>
            <a:lstStyle/>
            <a:p>
              <a:endParaRPr lang="en-US"/>
            </a:p>
          </p:txBody>
        </p:sp>
        <p:sp>
          <p:nvSpPr>
            <p:cNvPr id="164891" name="Line 12"/>
            <p:cNvSpPr>
              <a:spLocks noChangeShapeType="1"/>
            </p:cNvSpPr>
            <p:nvPr/>
          </p:nvSpPr>
          <p:spPr bwMode="auto">
            <a:xfrm>
              <a:off x="5469" y="660"/>
              <a:ext cx="0" cy="3308"/>
            </a:xfrm>
            <a:prstGeom prst="line">
              <a:avLst/>
            </a:prstGeom>
            <a:noFill/>
            <a:ln w="19050">
              <a:solidFill>
                <a:schemeClr val="tx1"/>
              </a:solidFill>
              <a:round/>
              <a:headEnd/>
              <a:tailEnd/>
            </a:ln>
          </p:spPr>
          <p:txBody>
            <a:bodyPr/>
            <a:lstStyle/>
            <a:p>
              <a:endParaRPr lang="en-US"/>
            </a:p>
          </p:txBody>
        </p:sp>
        <p:sp>
          <p:nvSpPr>
            <p:cNvPr id="164892" name="Line 13"/>
            <p:cNvSpPr>
              <a:spLocks noChangeShapeType="1"/>
            </p:cNvSpPr>
            <p:nvPr/>
          </p:nvSpPr>
          <p:spPr bwMode="auto">
            <a:xfrm>
              <a:off x="172" y="646"/>
              <a:ext cx="0" cy="3308"/>
            </a:xfrm>
            <a:prstGeom prst="line">
              <a:avLst/>
            </a:prstGeom>
            <a:noFill/>
            <a:ln w="19050">
              <a:solidFill>
                <a:schemeClr val="tx1"/>
              </a:solidFill>
              <a:round/>
              <a:headEnd/>
              <a:tailEnd/>
            </a:ln>
          </p:spPr>
          <p:txBody>
            <a:bodyPr/>
            <a:lstStyle/>
            <a:p>
              <a:endParaRPr lang="en-US"/>
            </a:p>
          </p:txBody>
        </p:sp>
      </p:grpSp>
      <p:sp>
        <p:nvSpPr>
          <p:cNvPr id="164874" name="Line 14"/>
          <p:cNvSpPr>
            <a:spLocks noChangeShapeType="1"/>
          </p:cNvSpPr>
          <p:nvPr/>
        </p:nvSpPr>
        <p:spPr bwMode="auto">
          <a:xfrm>
            <a:off x="263525" y="2709863"/>
            <a:ext cx="8420100" cy="0"/>
          </a:xfrm>
          <a:prstGeom prst="line">
            <a:avLst/>
          </a:prstGeom>
          <a:noFill/>
          <a:ln w="19050">
            <a:solidFill>
              <a:schemeClr val="tx1"/>
            </a:solidFill>
            <a:round/>
            <a:headEnd/>
            <a:tailEnd/>
          </a:ln>
        </p:spPr>
        <p:txBody>
          <a:bodyPr/>
          <a:lstStyle/>
          <a:p>
            <a:endParaRPr lang="en-US"/>
          </a:p>
        </p:txBody>
      </p:sp>
      <p:sp>
        <p:nvSpPr>
          <p:cNvPr id="164875" name="Line 15"/>
          <p:cNvSpPr>
            <a:spLocks noChangeShapeType="1"/>
          </p:cNvSpPr>
          <p:nvPr/>
        </p:nvSpPr>
        <p:spPr bwMode="auto">
          <a:xfrm>
            <a:off x="263525" y="5105400"/>
            <a:ext cx="8420100" cy="0"/>
          </a:xfrm>
          <a:prstGeom prst="line">
            <a:avLst/>
          </a:prstGeom>
          <a:noFill/>
          <a:ln w="19050">
            <a:solidFill>
              <a:schemeClr val="tx1"/>
            </a:solidFill>
            <a:round/>
            <a:headEnd/>
            <a:tailEnd/>
          </a:ln>
        </p:spPr>
        <p:txBody>
          <a:bodyPr/>
          <a:lstStyle/>
          <a:p>
            <a:endParaRPr lang="en-US"/>
          </a:p>
        </p:txBody>
      </p:sp>
      <p:sp>
        <p:nvSpPr>
          <p:cNvPr id="164876" name="Line 16"/>
          <p:cNvSpPr>
            <a:spLocks noChangeShapeType="1"/>
          </p:cNvSpPr>
          <p:nvPr/>
        </p:nvSpPr>
        <p:spPr bwMode="auto">
          <a:xfrm>
            <a:off x="263525" y="1341438"/>
            <a:ext cx="8420100" cy="0"/>
          </a:xfrm>
          <a:prstGeom prst="line">
            <a:avLst/>
          </a:prstGeom>
          <a:noFill/>
          <a:ln w="19050">
            <a:solidFill>
              <a:schemeClr val="tx1"/>
            </a:solidFill>
            <a:round/>
            <a:headEnd/>
            <a:tailEnd/>
          </a:ln>
        </p:spPr>
        <p:txBody>
          <a:bodyPr/>
          <a:lstStyle/>
          <a:p>
            <a:endParaRPr lang="en-US"/>
          </a:p>
        </p:txBody>
      </p:sp>
      <p:sp>
        <p:nvSpPr>
          <p:cNvPr id="164877" name="Line 17"/>
          <p:cNvSpPr>
            <a:spLocks noChangeShapeType="1"/>
          </p:cNvSpPr>
          <p:nvPr/>
        </p:nvSpPr>
        <p:spPr bwMode="auto">
          <a:xfrm>
            <a:off x="263525" y="6230938"/>
            <a:ext cx="8420100" cy="0"/>
          </a:xfrm>
          <a:prstGeom prst="line">
            <a:avLst/>
          </a:prstGeom>
          <a:noFill/>
          <a:ln w="19050">
            <a:solidFill>
              <a:schemeClr val="tx1"/>
            </a:solidFill>
            <a:round/>
            <a:headEnd/>
            <a:tailEnd/>
          </a:ln>
        </p:spPr>
        <p:txBody>
          <a:bodyPr/>
          <a:lstStyle/>
          <a:p>
            <a:endParaRPr lang="en-US"/>
          </a:p>
        </p:txBody>
      </p:sp>
      <p:sp>
        <p:nvSpPr>
          <p:cNvPr id="164878" name="Text Box 18"/>
          <p:cNvSpPr txBox="1">
            <a:spLocks noChangeArrowheads="1"/>
          </p:cNvSpPr>
          <p:nvPr/>
        </p:nvSpPr>
        <p:spPr bwMode="auto">
          <a:xfrm>
            <a:off x="6216650" y="3278188"/>
            <a:ext cx="1666875" cy="457200"/>
          </a:xfrm>
          <a:prstGeom prst="rect">
            <a:avLst/>
          </a:prstGeom>
          <a:noFill/>
          <a:ln w="9525" algn="ctr">
            <a:noFill/>
            <a:miter lim="800000"/>
            <a:headEnd/>
            <a:tailEnd/>
          </a:ln>
        </p:spPr>
        <p:txBody>
          <a:bodyPr>
            <a:spAutoFit/>
          </a:bodyPr>
          <a:lstStyle/>
          <a:p>
            <a:pPr eaLnBrk="1" hangingPunct="1">
              <a:spcBef>
                <a:spcPct val="50000"/>
              </a:spcBef>
            </a:pPr>
            <a:r>
              <a:rPr lang="en-US" b="1">
                <a:solidFill>
                  <a:srgbClr val="3119AB"/>
                </a:solidFill>
                <a:latin typeface="Tahoma" charset="0"/>
              </a:rPr>
              <a:t>Yes</a:t>
            </a:r>
          </a:p>
        </p:txBody>
      </p:sp>
      <p:sp>
        <p:nvSpPr>
          <p:cNvPr id="164879" name="Text Box 19"/>
          <p:cNvSpPr txBox="1">
            <a:spLocks noChangeArrowheads="1"/>
          </p:cNvSpPr>
          <p:nvPr/>
        </p:nvSpPr>
        <p:spPr bwMode="auto">
          <a:xfrm>
            <a:off x="4327525" y="3275013"/>
            <a:ext cx="1666875" cy="457200"/>
          </a:xfrm>
          <a:prstGeom prst="rect">
            <a:avLst/>
          </a:prstGeom>
          <a:noFill/>
          <a:ln w="9525" algn="ctr">
            <a:noFill/>
            <a:miter lim="800000"/>
            <a:headEnd/>
            <a:tailEnd/>
          </a:ln>
        </p:spPr>
        <p:txBody>
          <a:bodyPr>
            <a:spAutoFit/>
          </a:bodyPr>
          <a:lstStyle/>
          <a:p>
            <a:pPr eaLnBrk="1" hangingPunct="1">
              <a:spcBef>
                <a:spcPct val="50000"/>
              </a:spcBef>
            </a:pPr>
            <a:r>
              <a:rPr lang="en-US" b="1">
                <a:solidFill>
                  <a:srgbClr val="3119AB"/>
                </a:solidFill>
                <a:latin typeface="Tahoma" charset="0"/>
              </a:rPr>
              <a:t>Yes</a:t>
            </a:r>
          </a:p>
        </p:txBody>
      </p:sp>
      <p:sp>
        <p:nvSpPr>
          <p:cNvPr id="164880" name="Text Box 20"/>
          <p:cNvSpPr txBox="1">
            <a:spLocks noChangeArrowheads="1"/>
          </p:cNvSpPr>
          <p:nvPr/>
        </p:nvSpPr>
        <p:spPr bwMode="auto">
          <a:xfrm>
            <a:off x="6216650" y="4144963"/>
            <a:ext cx="2449513" cy="457200"/>
          </a:xfrm>
          <a:prstGeom prst="rect">
            <a:avLst/>
          </a:prstGeom>
          <a:noFill/>
          <a:ln w="9525" algn="ctr">
            <a:noFill/>
            <a:miter lim="800000"/>
            <a:headEnd/>
            <a:tailEnd/>
          </a:ln>
        </p:spPr>
        <p:txBody>
          <a:bodyPr>
            <a:spAutoFit/>
          </a:bodyPr>
          <a:lstStyle/>
          <a:p>
            <a:pPr eaLnBrk="1" hangingPunct="1">
              <a:spcBef>
                <a:spcPct val="50000"/>
              </a:spcBef>
            </a:pPr>
            <a:r>
              <a:rPr lang="en-US" b="1">
                <a:solidFill>
                  <a:srgbClr val="596341"/>
                </a:solidFill>
                <a:latin typeface="Tahoma" charset="0"/>
              </a:rPr>
              <a:t>EI: Automated</a:t>
            </a:r>
          </a:p>
        </p:txBody>
      </p:sp>
      <p:sp>
        <p:nvSpPr>
          <p:cNvPr id="164881" name="Text Box 21"/>
          <p:cNvSpPr txBox="1">
            <a:spLocks noChangeArrowheads="1"/>
          </p:cNvSpPr>
          <p:nvPr/>
        </p:nvSpPr>
        <p:spPr bwMode="auto">
          <a:xfrm>
            <a:off x="4327525" y="4141788"/>
            <a:ext cx="1855788" cy="457200"/>
          </a:xfrm>
          <a:prstGeom prst="rect">
            <a:avLst/>
          </a:prstGeom>
          <a:noFill/>
          <a:ln w="9525" algn="ctr">
            <a:noFill/>
            <a:miter lim="800000"/>
            <a:headEnd/>
            <a:tailEnd/>
          </a:ln>
        </p:spPr>
        <p:txBody>
          <a:bodyPr>
            <a:spAutoFit/>
          </a:bodyPr>
          <a:lstStyle/>
          <a:p>
            <a:pPr eaLnBrk="1" hangingPunct="1">
              <a:spcBef>
                <a:spcPct val="50000"/>
              </a:spcBef>
            </a:pPr>
            <a:r>
              <a:rPr lang="en-US" b="1">
                <a:solidFill>
                  <a:srgbClr val="596341"/>
                </a:solidFill>
                <a:latin typeface="Tahoma" charset="0"/>
              </a:rPr>
              <a:t>Trigger</a:t>
            </a:r>
          </a:p>
        </p:txBody>
      </p:sp>
      <p:sp>
        <p:nvSpPr>
          <p:cNvPr id="164882" name="Text Box 22"/>
          <p:cNvSpPr txBox="1">
            <a:spLocks noChangeArrowheads="1"/>
          </p:cNvSpPr>
          <p:nvPr/>
        </p:nvSpPr>
        <p:spPr bwMode="auto">
          <a:xfrm>
            <a:off x="4327525" y="2222500"/>
            <a:ext cx="1828800" cy="457200"/>
          </a:xfrm>
          <a:prstGeom prst="rect">
            <a:avLst/>
          </a:prstGeom>
          <a:noFill/>
          <a:ln w="9525" algn="ctr">
            <a:noFill/>
            <a:miter lim="800000"/>
            <a:headEnd/>
            <a:tailEnd/>
          </a:ln>
        </p:spPr>
        <p:txBody>
          <a:bodyPr>
            <a:spAutoFit/>
          </a:bodyPr>
          <a:lstStyle/>
          <a:p>
            <a:pPr eaLnBrk="1" hangingPunct="1"/>
            <a:r>
              <a:rPr lang="en-US" b="1">
                <a:solidFill>
                  <a:srgbClr val="AC7300"/>
                </a:solidFill>
                <a:latin typeface="Tahoma" charset="0"/>
              </a:rPr>
              <a:t>Integrator</a:t>
            </a:r>
          </a:p>
        </p:txBody>
      </p:sp>
      <p:sp>
        <p:nvSpPr>
          <p:cNvPr id="164883" name="Text Box 23"/>
          <p:cNvSpPr txBox="1">
            <a:spLocks noChangeArrowheads="1"/>
          </p:cNvSpPr>
          <p:nvPr/>
        </p:nvSpPr>
        <p:spPr bwMode="auto">
          <a:xfrm>
            <a:off x="6216650" y="3702050"/>
            <a:ext cx="1666875" cy="457200"/>
          </a:xfrm>
          <a:prstGeom prst="rect">
            <a:avLst/>
          </a:prstGeom>
          <a:noFill/>
          <a:ln w="9525" algn="ctr">
            <a:noFill/>
            <a:miter lim="800000"/>
            <a:headEnd/>
            <a:tailEnd/>
          </a:ln>
        </p:spPr>
        <p:txBody>
          <a:bodyPr>
            <a:spAutoFit/>
          </a:bodyPr>
          <a:lstStyle/>
          <a:p>
            <a:pPr eaLnBrk="1" hangingPunct="1">
              <a:spcBef>
                <a:spcPct val="50000"/>
              </a:spcBef>
            </a:pPr>
            <a:r>
              <a:rPr lang="en-US" b="1">
                <a:solidFill>
                  <a:srgbClr val="3119AB"/>
                </a:solidFill>
                <a:latin typeface="Tahoma" charset="0"/>
              </a:rPr>
              <a:t>Yes</a:t>
            </a:r>
          </a:p>
        </p:txBody>
      </p:sp>
      <p:sp>
        <p:nvSpPr>
          <p:cNvPr id="164884" name="Text Box 24"/>
          <p:cNvSpPr txBox="1">
            <a:spLocks noChangeArrowheads="1"/>
          </p:cNvSpPr>
          <p:nvPr/>
        </p:nvSpPr>
        <p:spPr bwMode="auto">
          <a:xfrm>
            <a:off x="4327525" y="3698875"/>
            <a:ext cx="1666875" cy="457200"/>
          </a:xfrm>
          <a:prstGeom prst="rect">
            <a:avLst/>
          </a:prstGeom>
          <a:noFill/>
          <a:ln w="9525" algn="ctr">
            <a:noFill/>
            <a:miter lim="800000"/>
            <a:headEnd/>
            <a:tailEnd/>
          </a:ln>
        </p:spPr>
        <p:txBody>
          <a:bodyPr>
            <a:spAutoFit/>
          </a:bodyPr>
          <a:lstStyle/>
          <a:p>
            <a:pPr eaLnBrk="1" hangingPunct="1">
              <a:spcBef>
                <a:spcPct val="50000"/>
              </a:spcBef>
            </a:pPr>
            <a:r>
              <a:rPr lang="en-US" b="1">
                <a:solidFill>
                  <a:srgbClr val="3119AB"/>
                </a:solidFill>
                <a:latin typeface="Tahoma" charset="0"/>
              </a:rPr>
              <a:t>Yes</a:t>
            </a:r>
          </a:p>
        </p:txBody>
      </p:sp>
      <p:sp>
        <p:nvSpPr>
          <p:cNvPr id="164885" name="Text Box 25"/>
          <p:cNvSpPr txBox="1">
            <a:spLocks noChangeArrowheads="1"/>
          </p:cNvSpPr>
          <p:nvPr/>
        </p:nvSpPr>
        <p:spPr bwMode="auto">
          <a:xfrm>
            <a:off x="6216650" y="4540250"/>
            <a:ext cx="1666875" cy="457200"/>
          </a:xfrm>
          <a:prstGeom prst="rect">
            <a:avLst/>
          </a:prstGeom>
          <a:noFill/>
          <a:ln w="9525" algn="ctr">
            <a:noFill/>
            <a:miter lim="800000"/>
            <a:headEnd/>
            <a:tailEnd/>
          </a:ln>
        </p:spPr>
        <p:txBody>
          <a:bodyPr>
            <a:spAutoFit/>
          </a:bodyPr>
          <a:lstStyle/>
          <a:p>
            <a:pPr eaLnBrk="1" hangingPunct="1">
              <a:spcBef>
                <a:spcPct val="50000"/>
              </a:spcBef>
            </a:pPr>
            <a:r>
              <a:rPr lang="en-US" b="1">
                <a:solidFill>
                  <a:srgbClr val="596341"/>
                </a:solidFill>
                <a:latin typeface="Tahoma" charset="0"/>
              </a:rPr>
              <a:t>EI: Yes</a:t>
            </a:r>
          </a:p>
        </p:txBody>
      </p:sp>
      <p:sp>
        <p:nvSpPr>
          <p:cNvPr id="164886" name="Text Box 26"/>
          <p:cNvSpPr txBox="1">
            <a:spLocks noChangeArrowheads="1"/>
          </p:cNvSpPr>
          <p:nvPr/>
        </p:nvSpPr>
        <p:spPr bwMode="auto">
          <a:xfrm>
            <a:off x="6216650" y="5583238"/>
            <a:ext cx="912813" cy="457200"/>
          </a:xfrm>
          <a:prstGeom prst="rect">
            <a:avLst/>
          </a:prstGeom>
          <a:noFill/>
          <a:ln w="9525" algn="ctr">
            <a:noFill/>
            <a:miter lim="800000"/>
            <a:headEnd/>
            <a:tailEnd/>
          </a:ln>
        </p:spPr>
        <p:txBody>
          <a:bodyPr>
            <a:spAutoFit/>
          </a:bodyPr>
          <a:lstStyle/>
          <a:p>
            <a:pPr eaLnBrk="1" hangingPunct="1">
              <a:spcBef>
                <a:spcPct val="50000"/>
              </a:spcBef>
            </a:pPr>
            <a:r>
              <a:rPr lang="en-US" b="1">
                <a:solidFill>
                  <a:srgbClr val="C01B0A"/>
                </a:solidFill>
                <a:latin typeface="Tahoma" charset="0"/>
              </a:rPr>
              <a:t>Yes</a:t>
            </a:r>
          </a:p>
        </p:txBody>
      </p:sp>
      <p:sp>
        <p:nvSpPr>
          <p:cNvPr id="164887" name="Text Box 27"/>
          <p:cNvSpPr txBox="1">
            <a:spLocks noChangeArrowheads="1"/>
          </p:cNvSpPr>
          <p:nvPr/>
        </p:nvSpPr>
        <p:spPr bwMode="auto">
          <a:xfrm>
            <a:off x="6216650" y="1716088"/>
            <a:ext cx="2449513" cy="457200"/>
          </a:xfrm>
          <a:prstGeom prst="rect">
            <a:avLst/>
          </a:prstGeom>
          <a:noFill/>
          <a:ln w="9525" algn="ctr">
            <a:noFill/>
            <a:miter lim="800000"/>
            <a:headEnd/>
            <a:tailEnd/>
          </a:ln>
        </p:spPr>
        <p:txBody>
          <a:bodyPr>
            <a:spAutoFit/>
          </a:bodyPr>
          <a:lstStyle/>
          <a:p>
            <a:pPr eaLnBrk="1" hangingPunct="1">
              <a:spcBef>
                <a:spcPct val="50000"/>
              </a:spcBef>
            </a:pPr>
            <a:r>
              <a:rPr lang="en-US" b="1">
                <a:solidFill>
                  <a:srgbClr val="AC7300"/>
                </a:solidFill>
                <a:latin typeface="Tahoma" charset="0"/>
              </a:rPr>
              <a:t>EI: Automated</a:t>
            </a:r>
          </a:p>
        </p:txBody>
      </p:sp>
      <p:sp>
        <p:nvSpPr>
          <p:cNvPr id="164888" name="Text Box 28"/>
          <p:cNvSpPr txBox="1">
            <a:spLocks noChangeArrowheads="1"/>
          </p:cNvSpPr>
          <p:nvPr/>
        </p:nvSpPr>
        <p:spPr bwMode="auto">
          <a:xfrm>
            <a:off x="6216650" y="2211388"/>
            <a:ext cx="2449513" cy="457200"/>
          </a:xfrm>
          <a:prstGeom prst="rect">
            <a:avLst/>
          </a:prstGeom>
          <a:noFill/>
          <a:ln w="9525" algn="ctr">
            <a:noFill/>
            <a:miter lim="800000"/>
            <a:headEnd/>
            <a:tailEnd/>
          </a:ln>
        </p:spPr>
        <p:txBody>
          <a:bodyPr>
            <a:spAutoFit/>
          </a:bodyPr>
          <a:lstStyle/>
          <a:p>
            <a:pPr eaLnBrk="1" hangingPunct="1">
              <a:spcBef>
                <a:spcPct val="50000"/>
              </a:spcBef>
            </a:pPr>
            <a:r>
              <a:rPr lang="en-US" b="1">
                <a:solidFill>
                  <a:srgbClr val="AC7300"/>
                </a:solidFill>
                <a:latin typeface="Tahoma" charset="0"/>
              </a:rPr>
              <a:t>EI: Automated</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 and Balances</a:t>
            </a:r>
            <a:endParaRPr lang="en-US" dirty="0"/>
          </a:p>
        </p:txBody>
      </p:sp>
      <p:sp>
        <p:nvSpPr>
          <p:cNvPr id="3" name="Content Placeholder 2"/>
          <p:cNvSpPr>
            <a:spLocks noGrp="1"/>
          </p:cNvSpPr>
          <p:nvPr>
            <p:ph idx="1"/>
          </p:nvPr>
        </p:nvSpPr>
        <p:spPr/>
        <p:txBody>
          <a:bodyPr/>
          <a:lstStyle/>
          <a:p>
            <a:r>
              <a:rPr lang="en-US" dirty="0" smtClean="0"/>
              <a:t>Encourages PowerLink in the IFM world</a:t>
            </a:r>
          </a:p>
          <a:p>
            <a:pPr lvl="1"/>
            <a:r>
              <a:rPr lang="en-US" dirty="0" smtClean="0"/>
              <a:t>Better data</a:t>
            </a:r>
          </a:p>
          <a:p>
            <a:pPr lvl="1"/>
            <a:r>
              <a:rPr lang="en-US" dirty="0" smtClean="0"/>
              <a:t>User fields in Entities</a:t>
            </a:r>
          </a:p>
          <a:p>
            <a:pPr lvl="1"/>
            <a:r>
              <a:rPr lang="en-US" dirty="0" smtClean="0"/>
              <a:t>Better Office Integration</a:t>
            </a:r>
            <a:endParaRPr lang="en-US" dirty="0"/>
          </a:p>
        </p:txBody>
      </p:sp>
      <p:sp>
        <p:nvSpPr>
          <p:cNvPr id="4" name="Slide Number Placeholder 3"/>
          <p:cNvSpPr>
            <a:spLocks noGrp="1"/>
          </p:cNvSpPr>
          <p:nvPr>
            <p:ph type="sldNum" sz="quarter" idx="12"/>
          </p:nvPr>
        </p:nvSpPr>
        <p:spPr/>
        <p:txBody>
          <a:bodyPr/>
          <a:lstStyle/>
          <a:p>
            <a:fld id="{DE1EF3E0-3D09-4B11-8AF1-44781B481DB3}" type="slidenum">
              <a:rPr lang="en-US" smtClean="0"/>
              <a:pPr/>
              <a:t>82</a:t>
            </a:fld>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pPr eaLnBrk="1" hangingPunct="1"/>
            <a:r>
              <a:rPr lang="en-US" dirty="0" smtClean="0"/>
              <a:t>The Real Benefits</a:t>
            </a:r>
          </a:p>
        </p:txBody>
      </p:sp>
      <p:sp>
        <p:nvSpPr>
          <p:cNvPr id="168963" name="Rectangle 3"/>
          <p:cNvSpPr>
            <a:spLocks noGrp="1" noChangeArrowheads="1"/>
          </p:cNvSpPr>
          <p:nvPr>
            <p:ph idx="1"/>
          </p:nvPr>
        </p:nvSpPr>
        <p:spPr/>
        <p:txBody>
          <a:bodyPr>
            <a:normAutofit fontScale="77500" lnSpcReduction="20000"/>
          </a:bodyPr>
          <a:lstStyle/>
          <a:p>
            <a:pPr eaLnBrk="1" hangingPunct="1"/>
            <a:r>
              <a:rPr lang="en-US" dirty="0" smtClean="0"/>
              <a:t>A Tool Is As Good As The Use You Make Of It</a:t>
            </a:r>
          </a:p>
          <a:p>
            <a:pPr eaLnBrk="1" hangingPunct="1"/>
            <a:r>
              <a:rPr lang="en-US" dirty="0" smtClean="0"/>
              <a:t>R9 Allows Your Company’s Information Infrastructure To Be Nimble</a:t>
            </a:r>
          </a:p>
          <a:p>
            <a:pPr lvl="1" eaLnBrk="1" hangingPunct="1"/>
            <a:r>
              <a:rPr lang="en-US" dirty="0" smtClean="0"/>
              <a:t>React To Business Needs</a:t>
            </a:r>
          </a:p>
          <a:p>
            <a:pPr lvl="1" eaLnBrk="1" hangingPunct="1"/>
            <a:r>
              <a:rPr lang="en-US" dirty="0" smtClean="0"/>
              <a:t>New Standard Application Function</a:t>
            </a:r>
          </a:p>
          <a:p>
            <a:pPr lvl="1" eaLnBrk="1" hangingPunct="1"/>
            <a:r>
              <a:rPr lang="en-US" dirty="0" smtClean="0"/>
              <a:t>Instant Custom Function</a:t>
            </a:r>
          </a:p>
          <a:p>
            <a:pPr eaLnBrk="1" hangingPunct="1"/>
            <a:r>
              <a:rPr lang="en-US" dirty="0" smtClean="0"/>
              <a:t>Unite People With Better Integration</a:t>
            </a:r>
          </a:p>
          <a:p>
            <a:pPr lvl="1" eaLnBrk="1" hangingPunct="1"/>
            <a:r>
              <a:rPr lang="en-US" dirty="0" smtClean="0"/>
              <a:t>Departmental Systems</a:t>
            </a:r>
          </a:p>
          <a:p>
            <a:pPr lvl="1" eaLnBrk="1" hangingPunct="1"/>
            <a:r>
              <a:rPr lang="en-US" dirty="0" smtClean="0"/>
              <a:t>External Users</a:t>
            </a:r>
          </a:p>
          <a:p>
            <a:pPr lvl="1" eaLnBrk="1" hangingPunct="1"/>
            <a:r>
              <a:rPr lang="en-US" dirty="0" smtClean="0"/>
              <a:t>Off-site Internal Users</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7" name="Picture Placeholder 6" descr="j0434720.png"/>
          <p:cNvPicPr>
            <a:picLocks noGrp="1" noChangeAspect="1"/>
          </p:cNvPicPr>
          <p:nvPr>
            <p:ph type="pic" idx="1"/>
          </p:nvPr>
        </p:nvPicPr>
        <p:blipFill>
          <a:blip r:embed="rId2" cstate="print"/>
          <a:srcRect t="12500" b="12500"/>
          <a:stretch>
            <a:fillRect/>
          </a:stretch>
        </p:blipFill>
        <p:spPr>
          <a:xfrm>
            <a:off x="1778640" y="1131390"/>
            <a:ext cx="5486400" cy="4114800"/>
          </a:xfrm>
        </p:spPr>
      </p:pic>
      <p:sp>
        <p:nvSpPr>
          <p:cNvPr id="6" name="Text Placeholder 5"/>
          <p:cNvSpPr>
            <a:spLocks noGrp="1"/>
          </p:cNvSpPr>
          <p:nvPr>
            <p:ph type="body" sz="half" idx="2"/>
          </p:nvPr>
        </p:nvSpPr>
        <p:spPr/>
        <p:txBody>
          <a:bodyPr anchor="ctr"/>
          <a:lstStyle/>
          <a:p>
            <a:pPr algn="ctr"/>
            <a:r>
              <a:rPr lang="en-US" sz="2400" b="1" dirty="0" smtClean="0"/>
              <a:t>Get All of Your Questions Answered</a:t>
            </a:r>
            <a:endParaRPr lang="en-US" sz="24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1EF3E0-3D09-4B11-8AF1-44781B481DB3}" type="slidenum">
              <a:rPr lang="en-US" smtClean="0"/>
              <a:pPr/>
              <a:t>9</a:t>
            </a:fld>
            <a:endParaRPr lang="en-US"/>
          </a:p>
        </p:txBody>
      </p:sp>
      <p:pic>
        <p:nvPicPr>
          <p:cNvPr id="281601" name="Picture 1"/>
          <p:cNvPicPr>
            <a:picLocks noChangeAspect="1" noChangeArrowheads="1"/>
          </p:cNvPicPr>
          <p:nvPr/>
        </p:nvPicPr>
        <p:blipFill>
          <a:blip r:embed="rId2" cstate="print"/>
          <a:srcRect/>
          <a:stretch>
            <a:fillRect/>
          </a:stretch>
        </p:blipFill>
        <p:spPr bwMode="auto">
          <a:xfrm>
            <a:off x="-1" y="-1"/>
            <a:ext cx="7988489" cy="5991367"/>
          </a:xfrm>
          <a:prstGeom prst="rect">
            <a:avLst/>
          </a:prstGeom>
          <a:noFill/>
        </p:spPr>
      </p:pic>
      <p:sp>
        <p:nvSpPr>
          <p:cNvPr id="281603" name="Rectangle 3"/>
          <p:cNvSpPr>
            <a:spLocks noChangeArrowheads="1"/>
          </p:cNvSpPr>
          <p:nvPr/>
        </p:nvSpPr>
        <p:spPr bwMode="auto">
          <a:xfrm>
            <a:off x="171449" y="1064526"/>
            <a:ext cx="893075" cy="565838"/>
          </a:xfrm>
          <a:prstGeom prst="rect">
            <a:avLst/>
          </a:prstGeom>
          <a:noFill/>
          <a:ln w="28575">
            <a:solidFill>
              <a:srgbClr val="C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1602" name="Rectangle 2"/>
          <p:cNvSpPr>
            <a:spLocks noChangeArrowheads="1"/>
          </p:cNvSpPr>
          <p:nvPr/>
        </p:nvSpPr>
        <p:spPr bwMode="auto">
          <a:xfrm>
            <a:off x="2320119" y="723331"/>
            <a:ext cx="979086" cy="232747"/>
          </a:xfrm>
          <a:prstGeom prst="rect">
            <a:avLst/>
          </a:prstGeom>
          <a:noFill/>
          <a:ln w="28575">
            <a:solidFill>
              <a:srgbClr val="C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1604" name="AutoShape 4"/>
          <p:cNvSpPr>
            <a:spLocks noChangeShapeType="1"/>
          </p:cNvSpPr>
          <p:nvPr/>
        </p:nvSpPr>
        <p:spPr bwMode="auto">
          <a:xfrm>
            <a:off x="485775" y="1630363"/>
            <a:ext cx="923925" cy="704850"/>
          </a:xfrm>
          <a:prstGeom prst="straightConnector1">
            <a:avLst/>
          </a:prstGeom>
          <a:noFill/>
          <a:ln w="28575">
            <a:solidFill>
              <a:srgbClr val="C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8160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81607"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81606" name="Picture 1" descr="1 CISTECH 2009 Logo small jpeg.jpg"/>
          <p:cNvPicPr>
            <a:picLocks noChangeAspect="1" noChangeArrowheads="1"/>
          </p:cNvPicPr>
          <p:nvPr/>
        </p:nvPicPr>
        <p:blipFill>
          <a:blip r:embed="rId3" cstate="print"/>
          <a:srcRect/>
          <a:stretch>
            <a:fillRect/>
          </a:stretch>
        </p:blipFill>
        <p:spPr bwMode="auto">
          <a:xfrm>
            <a:off x="4791075" y="457200"/>
            <a:ext cx="1304925" cy="457200"/>
          </a:xfrm>
          <a:prstGeom prst="rect">
            <a:avLst/>
          </a:prstGeom>
          <a:noFill/>
        </p:spPr>
      </p:pic>
      <p:sp>
        <p:nvSpPr>
          <p:cNvPr id="281608"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71800" algn="ctr"/>
                <a:tab pos="5943600" algn="r"/>
              </a:tabLst>
            </a:pPr>
            <a:r>
              <a:rPr kumimoji="0" lang="en-US" sz="1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Transaction Types </a:t>
            </a:r>
            <a:endParaRPr kumimoji="0" lang="en-US" sz="1800" b="0" i="0" u="none" strike="noStrike" cap="none" normalizeH="0" baseline="0" dirty="0" smtClean="0">
              <a:ln>
                <a:noFill/>
              </a:ln>
              <a:solidFill>
                <a:schemeClr val="tx1"/>
              </a:solidFill>
              <a:effectLst/>
              <a:latin typeface="Arial" pitchFamily="34" charset="0"/>
            </a:endParaRPr>
          </a:p>
        </p:txBody>
      </p:sp>
      <p:sp>
        <p:nvSpPr>
          <p:cNvPr id="13" name="TextBox 12"/>
          <p:cNvSpPr txBox="1"/>
          <p:nvPr/>
        </p:nvSpPr>
        <p:spPr>
          <a:xfrm>
            <a:off x="7724633" y="5868537"/>
            <a:ext cx="1419367" cy="461665"/>
          </a:xfrm>
          <a:prstGeom prst="rect">
            <a:avLst/>
          </a:prstGeom>
          <a:noFill/>
        </p:spPr>
        <p:txBody>
          <a:bodyPr wrap="square" rtlCol="0">
            <a:spAutoFit/>
          </a:bodyPr>
          <a:lstStyle/>
          <a:p>
            <a:r>
              <a:rPr lang="en-US" dirty="0" smtClean="0"/>
              <a:t>Level II</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ower Link Graph Card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 Link Graph Cards</Template>
  <TotalTime>3518</TotalTime>
  <Words>1243</Words>
  <Application>Microsoft Office PowerPoint</Application>
  <PresentationFormat>On-screen Show (4:3)</PresentationFormat>
  <Paragraphs>350</Paragraphs>
  <Slides>84</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84</vt:i4>
      </vt:variant>
    </vt:vector>
  </HeadingPairs>
  <TitlesOfParts>
    <vt:vector size="86" baseType="lpstr">
      <vt:lpstr>Power Link Graph Cards</vt:lpstr>
      <vt:lpstr>Bitmap Image</vt:lpstr>
      <vt:lpstr>Enhancement Summary</vt:lpstr>
      <vt:lpstr>ERP XA IFM Enhancements</vt:lpstr>
      <vt:lpstr>User Interface</vt:lpstr>
      <vt:lpstr>IFM User interface</vt:lpstr>
      <vt:lpstr>Slide 5</vt:lpstr>
      <vt:lpstr>AP Ledgers</vt:lpstr>
      <vt:lpstr>AP Personal Accounts</vt:lpstr>
      <vt:lpstr>Level I example</vt:lpstr>
      <vt:lpstr>Slide 9</vt:lpstr>
      <vt:lpstr>Slide 10</vt:lpstr>
      <vt:lpstr>Slide 11</vt:lpstr>
      <vt:lpstr>Slide 12</vt:lpstr>
      <vt:lpstr>Slide 13</vt:lpstr>
      <vt:lpstr>AP Cash Books</vt:lpstr>
      <vt:lpstr>AP Transaction tasks</vt:lpstr>
      <vt:lpstr>Right Click Replaces Option Numbers</vt:lpstr>
      <vt:lpstr>Functions Replace F Keys</vt:lpstr>
      <vt:lpstr>AP Approvals</vt:lpstr>
      <vt:lpstr>AP Cash Tasks</vt:lpstr>
      <vt:lpstr>AP Checks</vt:lpstr>
      <vt:lpstr>AP Reports and Inquiries</vt:lpstr>
      <vt:lpstr>AP Notes</vt:lpstr>
      <vt:lpstr>AP Interdivision Trading</vt:lpstr>
      <vt:lpstr>AP LSB</vt:lpstr>
      <vt:lpstr>AP Taxes</vt:lpstr>
      <vt:lpstr>AP Additional Tasks</vt:lpstr>
      <vt:lpstr>IFM IDF</vt:lpstr>
      <vt:lpstr>Organizational changes</vt:lpstr>
      <vt:lpstr>Where are things used?</vt:lpstr>
      <vt:lpstr>Better Organization</vt:lpstr>
      <vt:lpstr>Security</vt:lpstr>
      <vt:lpstr>IFM Field level security</vt:lpstr>
      <vt:lpstr>Auto-Content Security</vt:lpstr>
      <vt:lpstr>Separation of duties</vt:lpstr>
      <vt:lpstr>Maintenance</vt:lpstr>
      <vt:lpstr>The Family Of Entity-related Objects And Code Files Is Now Maintainable</vt:lpstr>
      <vt:lpstr>Maintenance</vt:lpstr>
      <vt:lpstr>Entity Maintenance</vt:lpstr>
      <vt:lpstr>Entity Setup Comparison</vt:lpstr>
      <vt:lpstr>Entity Maintenance</vt:lpstr>
      <vt:lpstr>ERP XA Entity Maintenance: Create customer</vt:lpstr>
      <vt:lpstr>ERP XA Entity Maintenance: Create customer</vt:lpstr>
      <vt:lpstr>ERP XA Entity Maintenance: Create customer</vt:lpstr>
      <vt:lpstr>ERP XA Entity Maintenance</vt:lpstr>
      <vt:lpstr>ERP XA Entity Maintenance: Create customer</vt:lpstr>
      <vt:lpstr>ERP XA Entity Maintenance: Create customer</vt:lpstr>
      <vt:lpstr>ERP XA Entity Maintenance: Create customer</vt:lpstr>
      <vt:lpstr>ERP XA Entity Maintenance: Create customer</vt:lpstr>
      <vt:lpstr>ERP XA Entity Maintenance: Create customer</vt:lpstr>
      <vt:lpstr>ERP XA Entity Maintenance: Create customer</vt:lpstr>
      <vt:lpstr>ERP XA Entity Maintenance: Create customer</vt:lpstr>
      <vt:lpstr>ERP XA Entity Maintenance: Create customer</vt:lpstr>
      <vt:lpstr>ERP XA Entity Maintenance: Create customer</vt:lpstr>
      <vt:lpstr>ERP XA Entity Maintenance: Create customer</vt:lpstr>
      <vt:lpstr>ERP XA Entity Maintenance: Create customer</vt:lpstr>
      <vt:lpstr>ERP XA Entity Maintenance: Create customer</vt:lpstr>
      <vt:lpstr>ERP XA Entity Maintenance: Create customer</vt:lpstr>
      <vt:lpstr>ERP XA Entity Maintenance: Create customer</vt:lpstr>
      <vt:lpstr>ERP XA Entity Maintenance: Create customer</vt:lpstr>
      <vt:lpstr>ERP XA Entity Maintenance: Create customer</vt:lpstr>
      <vt:lpstr>Copy Customer</vt:lpstr>
      <vt:lpstr>Copy vendor</vt:lpstr>
      <vt:lpstr>Maintain Entity</vt:lpstr>
      <vt:lpstr>Entity cards</vt:lpstr>
      <vt:lpstr>Entity cards</vt:lpstr>
      <vt:lpstr>Entity cards</vt:lpstr>
      <vt:lpstr>Entity Contact</vt:lpstr>
      <vt:lpstr>Balances</vt:lpstr>
      <vt:lpstr>Entity Maintenance</vt:lpstr>
      <vt:lpstr>New Trading Partner Balances</vt:lpstr>
      <vt:lpstr>Aged Ledger Balances</vt:lpstr>
      <vt:lpstr>Aged Ledger Balances</vt:lpstr>
      <vt:lpstr>Aged Ledger Balances</vt:lpstr>
      <vt:lpstr>Aged Ledger Balances</vt:lpstr>
      <vt:lpstr>Credit improvements</vt:lpstr>
      <vt:lpstr>Credit improvements</vt:lpstr>
      <vt:lpstr>Aging by Personal Ledger</vt:lpstr>
      <vt:lpstr>Aging</vt:lpstr>
      <vt:lpstr>Aging</vt:lpstr>
      <vt:lpstr>IFM – Functions in process</vt:lpstr>
      <vt:lpstr>Sarbanes-Oxley</vt:lpstr>
      <vt:lpstr>Credit and Balances</vt:lpstr>
      <vt:lpstr>The Real Benefits</vt:lpstr>
      <vt:lpstr>Slide 84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Positioning iSeries R7</dc:title>
  <dc:creator>Barbie Fitts</dc:creator>
  <cp:lastModifiedBy>Mike Taylor</cp:lastModifiedBy>
  <cp:revision>94</cp:revision>
  <dcterms:created xsi:type="dcterms:W3CDTF">2004-10-18T18:04:48Z</dcterms:created>
  <dcterms:modified xsi:type="dcterms:W3CDTF">2011-05-03T17:45:15Z</dcterms:modified>
</cp:coreProperties>
</file>