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42"/>
  </p:notesMasterIdLst>
  <p:handoutMasterIdLst>
    <p:handoutMasterId r:id="rId43"/>
  </p:handoutMasterIdLst>
  <p:sldIdLst>
    <p:sldId id="552" r:id="rId2"/>
    <p:sldId id="606" r:id="rId3"/>
    <p:sldId id="608" r:id="rId4"/>
    <p:sldId id="607" r:id="rId5"/>
    <p:sldId id="609" r:id="rId6"/>
    <p:sldId id="610" r:id="rId7"/>
    <p:sldId id="611" r:id="rId8"/>
    <p:sldId id="612" r:id="rId9"/>
    <p:sldId id="613" r:id="rId10"/>
    <p:sldId id="614" r:id="rId11"/>
    <p:sldId id="615" r:id="rId12"/>
    <p:sldId id="616" r:id="rId13"/>
    <p:sldId id="617" r:id="rId14"/>
    <p:sldId id="618" r:id="rId15"/>
    <p:sldId id="643" r:id="rId16"/>
    <p:sldId id="644" r:id="rId17"/>
    <p:sldId id="645" r:id="rId18"/>
    <p:sldId id="646" r:id="rId19"/>
    <p:sldId id="619" r:id="rId20"/>
    <p:sldId id="620" r:id="rId21"/>
    <p:sldId id="621" r:id="rId22"/>
    <p:sldId id="647" r:id="rId23"/>
    <p:sldId id="622" r:id="rId24"/>
    <p:sldId id="623" r:id="rId25"/>
    <p:sldId id="624" r:id="rId26"/>
    <p:sldId id="625" r:id="rId27"/>
    <p:sldId id="626" r:id="rId28"/>
    <p:sldId id="627" r:id="rId29"/>
    <p:sldId id="628" r:id="rId30"/>
    <p:sldId id="629" r:id="rId31"/>
    <p:sldId id="630" r:id="rId32"/>
    <p:sldId id="631" r:id="rId33"/>
    <p:sldId id="636" r:id="rId34"/>
    <p:sldId id="637" r:id="rId35"/>
    <p:sldId id="638" r:id="rId36"/>
    <p:sldId id="639" r:id="rId37"/>
    <p:sldId id="640" r:id="rId38"/>
    <p:sldId id="641" r:id="rId39"/>
    <p:sldId id="642" r:id="rId40"/>
    <p:sldId id="605" r:id="rId4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D"/>
    <a:srgbClr val="FFFF66"/>
    <a:srgbClr val="3119AB"/>
    <a:srgbClr val="FFFF00"/>
    <a:srgbClr val="AC7300"/>
    <a:srgbClr val="596341"/>
    <a:srgbClr val="66FF33"/>
    <a:srgbClr val="C9D0B8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7" autoAdjust="0"/>
    <p:restoredTop sz="92362" autoAdjust="0"/>
  </p:normalViewPr>
  <p:slideViewPr>
    <p:cSldViewPr snapToGrid="0">
      <p:cViewPr>
        <p:scale>
          <a:sx n="90" d="100"/>
          <a:sy n="90" d="100"/>
        </p:scale>
        <p:origin x="-72" y="-72"/>
      </p:cViewPr>
      <p:guideLst>
        <p:guide orient="horz" pos="2208"/>
        <p:guide pos="1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124"/>
    </p:cViewPr>
  </p:sorterViewPr>
  <p:notesViewPr>
    <p:cSldViewPr snapToGrid="0">
      <p:cViewPr varScale="1">
        <p:scale>
          <a:sx n="55" d="100"/>
          <a:sy n="55" d="100"/>
        </p:scale>
        <p:origin x="-1878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ABF098D-85A2-43DF-AA4A-FAB1693E57B6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F3DBB4D-2A94-4B86-8247-F69E955DA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E30A2432-0768-4D34-BBEC-031BBADBE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0A2432-0768-4D34-BBEC-031BBADBE24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3C84E-D44C-412F-9B31-81136143585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DF019-8A9B-459C-9CD4-3156AA075274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i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Compound Cards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04A12-F1C2-44D6-BD9C-9468EDB69C0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04A12-F1C2-44D6-BD9C-9468EDB69C0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63500"/>
            <a:ext cx="82296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8382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04A12-F1C2-44D6-BD9C-9468EDB69C0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3122" y="6356350"/>
            <a:ext cx="593678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053" y="6301807"/>
            <a:ext cx="989463" cy="556193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143" y="1600200"/>
            <a:ext cx="4038600" cy="42819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546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65826" y="6356350"/>
            <a:ext cx="620973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36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00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65826" y="6356350"/>
            <a:ext cx="620973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15952" y="6356350"/>
            <a:ext cx="470848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4190" y="6356350"/>
            <a:ext cx="402609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6227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4743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38530" y="6356350"/>
            <a:ext cx="648269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04A12-F1C2-44D6-BD9C-9468EDB69C0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iped Right Arrow 12"/>
          <p:cNvSpPr/>
          <p:nvPr userDrawn="1"/>
        </p:nvSpPr>
        <p:spPr>
          <a:xfrm>
            <a:off x="3124200" y="6019800"/>
            <a:ext cx="2674959" cy="757451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srgbClr val="002060">
                <a:alpha val="50000"/>
              </a:srgbClr>
            </a:innerShdw>
          </a:effectLst>
          <a:scene3d>
            <a:camera prst="orthographicFront">
              <a:rot lat="0" lon="600000" rev="0"/>
            </a:camera>
            <a:lightRig rig="freezing" dir="t"/>
          </a:scene3d>
          <a:sp3d contourW="31750">
            <a:bevelT w="69850" h="38100" prst="softRound"/>
            <a:bevelB w="95250" h="6350"/>
            <a:extrusionClr>
              <a:schemeClr val="tx2">
                <a:lumMod val="75000"/>
              </a:schemeClr>
            </a:extrusionClr>
            <a:contourClr>
              <a:schemeClr val="tx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flat"/>
          </a:bodyPr>
          <a:lstStyle/>
          <a:p>
            <a:pPr algn="ctr"/>
            <a:r>
              <a:rPr lang="en-US" sz="1600" b="1" i="1" dirty="0" smtClean="0">
                <a:ln w="0">
                  <a:noFill/>
                </a:ln>
                <a:solidFill>
                  <a:srgbClr val="17375D"/>
                </a:solidFill>
                <a:effectLst/>
              </a:rPr>
              <a:t>Moving Forward</a:t>
            </a:r>
            <a:r>
              <a:rPr lang="en-US" sz="1600" b="1" i="1" baseline="0" dirty="0" smtClean="0">
                <a:ln w="0">
                  <a:noFill/>
                </a:ln>
                <a:solidFill>
                  <a:srgbClr val="17375D"/>
                </a:solidFill>
                <a:effectLst/>
              </a:rPr>
              <a:t> with XA </a:t>
            </a:r>
            <a:endParaRPr lang="en-US" sz="1600" b="1" i="1" dirty="0">
              <a:ln w="0">
                <a:noFill/>
              </a:ln>
              <a:solidFill>
                <a:srgbClr val="17375D"/>
              </a:solidFill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3696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5943600"/>
            <a:ext cx="9144000" cy="76200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FFFF00"/>
            </a:extrusionClr>
            <a:contourClr>
              <a:schemeClr val="tx2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simunekj\Desktop\Cistech\CISTECH 2009 Logo small jpeg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73815" y="181708"/>
            <a:ext cx="1676401" cy="588322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867400" y="6019800"/>
          <a:ext cx="1379941" cy="764417"/>
        </p:xfrm>
        <a:graphic>
          <a:graphicData uri="http://schemas.openxmlformats.org/presentationml/2006/ole">
            <p:oleObj spid="_x0000_s224258" name="Bitmap Image" r:id="rId16" imgW="6571429" imgH="3638095" progId="PBrush">
              <p:embed/>
            </p:oleObj>
          </a:graphicData>
        </a:graphic>
      </p:graphicFrame>
      <p:grpSp>
        <p:nvGrpSpPr>
          <p:cNvPr id="25" name="Group 24"/>
          <p:cNvGrpSpPr/>
          <p:nvPr userDrawn="1"/>
        </p:nvGrpSpPr>
        <p:grpSpPr>
          <a:xfrm>
            <a:off x="1797050" y="6057900"/>
            <a:ext cx="1237113" cy="742950"/>
            <a:chOff x="1797050" y="6057900"/>
            <a:chExt cx="1237113" cy="742950"/>
          </a:xfrm>
        </p:grpSpPr>
        <p:pic>
          <p:nvPicPr>
            <p:cNvPr id="10" name="Picture 9"/>
            <p:cNvPicPr/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19276" y="6076950"/>
              <a:ext cx="1195838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ounded Rectangle 14"/>
            <p:cNvSpPr/>
            <p:nvPr userDrawn="1"/>
          </p:nvSpPr>
          <p:spPr>
            <a:xfrm>
              <a:off x="1797050" y="6057900"/>
              <a:ext cx="1237113" cy="742950"/>
            </a:xfrm>
            <a:prstGeom prst="roundRect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 flipV="1">
              <a:off x="1800225" y="6083301"/>
              <a:ext cx="1177925" cy="665162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1143000"/>
            <a:ext cx="8610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n-US" sz="4800" dirty="0" smtClean="0"/>
              <a:t> Order Based Production Management</a:t>
            </a:r>
          </a:p>
          <a:p>
            <a:pPr algn="ctr">
              <a:buNone/>
            </a:pPr>
            <a:r>
              <a:rPr lang="en-US" sz="2200" dirty="0" smtClean="0"/>
              <a:t>John Grindley</a:t>
            </a:r>
          </a:p>
          <a:p>
            <a:pPr algn="ctr">
              <a:buNone/>
            </a:pPr>
            <a:r>
              <a:rPr lang="en-US" sz="2200" dirty="0" smtClean="0"/>
              <a:t>John.Grindley@cistech.net</a:t>
            </a:r>
            <a:endParaRPr lang="en-US" sz="2200" dirty="0"/>
          </a:p>
        </p:txBody>
      </p:sp>
      <p:sp>
        <p:nvSpPr>
          <p:cNvPr id="4" name="Striped Right Arrow 3"/>
          <p:cNvSpPr/>
          <p:nvPr/>
        </p:nvSpPr>
        <p:spPr>
          <a:xfrm>
            <a:off x="1232336" y="1069427"/>
            <a:ext cx="6634655" cy="1926021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srgbClr val="002060">
                <a:alpha val="50000"/>
              </a:srgbClr>
            </a:innerShdw>
          </a:effectLst>
          <a:scene3d>
            <a:camera prst="orthographicFront">
              <a:rot lat="0" lon="600000" rev="0"/>
            </a:camera>
            <a:lightRig rig="freezing" dir="t"/>
          </a:scene3d>
          <a:sp3d contourW="31750">
            <a:bevelT w="69850" h="38100" prst="softRound"/>
            <a:bevelB w="95250" h="6350"/>
            <a:extrusionClr>
              <a:schemeClr val="tx2">
                <a:lumMod val="75000"/>
              </a:schemeClr>
            </a:extrusionClr>
            <a:contourClr>
              <a:schemeClr val="tx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flat"/>
          </a:bodyPr>
          <a:lstStyle/>
          <a:p>
            <a:pPr algn="ctr"/>
            <a:r>
              <a:rPr lang="en-US" sz="4000" b="1" i="1" dirty="0" smtClean="0">
                <a:ln w="0">
                  <a:noFill/>
                </a:ln>
                <a:solidFill>
                  <a:srgbClr val="17375D"/>
                </a:solidFill>
                <a:effectLst/>
              </a:rPr>
              <a:t>Moving Forward</a:t>
            </a:r>
            <a:r>
              <a:rPr lang="en-US" sz="4000" b="1" i="1" baseline="0" dirty="0" smtClean="0">
                <a:ln w="0">
                  <a:noFill/>
                </a:ln>
                <a:solidFill>
                  <a:srgbClr val="17375D"/>
                </a:solidFill>
                <a:effectLst/>
              </a:rPr>
              <a:t> with XA </a:t>
            </a:r>
            <a:endParaRPr lang="en-US" sz="4000" b="1" i="1" dirty="0">
              <a:ln w="0">
                <a:noFill/>
              </a:ln>
              <a:solidFill>
                <a:srgbClr val="17375D"/>
              </a:solidFill>
              <a:effectLst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smtClean="0"/>
              <a:t>XA R7/9 </a:t>
            </a:r>
            <a:r>
              <a:rPr lang="en-US" sz="4400" dirty="0" smtClean="0"/>
              <a:t>PowerLink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0"/>
            <a:ext cx="8991600" cy="685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40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Copy Manufacturing Orders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4876800" cy="601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8" name="Oval 7"/>
          <p:cNvSpPr>
            <a:spLocks noChangeArrowheads="1"/>
          </p:cNvSpPr>
          <p:nvPr/>
        </p:nvSpPr>
        <p:spPr bwMode="auto">
          <a:xfrm>
            <a:off x="4267200" y="1371600"/>
            <a:ext cx="685800" cy="762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990600" indent="-533400"/>
            <a:endParaRPr lang="en-US"/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513" y="1858963"/>
            <a:ext cx="4078287" cy="4999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33600" y="4267200"/>
            <a:ext cx="2971800" cy="175418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>
                <a:solidFill>
                  <a:srgbClr val="FF0000"/>
                </a:solidFill>
              </a:rPr>
              <a:t>From Open MO or History </a:t>
            </a:r>
          </a:p>
          <a:p>
            <a:pPr>
              <a:spcBef>
                <a:spcPts val="0"/>
              </a:spcBef>
              <a:defRPr/>
            </a:pPr>
            <a:r>
              <a:rPr lang="en-US" sz="1800" dirty="0">
                <a:solidFill>
                  <a:srgbClr val="FF0000"/>
                </a:solidFill>
              </a:rPr>
              <a:t>Options to Copy</a:t>
            </a:r>
          </a:p>
          <a:p>
            <a:pPr lvl="1">
              <a:spcBef>
                <a:spcPts val="0"/>
              </a:spcBef>
              <a:buFont typeface="Tahoma" pitchFamily="34" charset="0"/>
              <a:buChar char="−"/>
              <a:defRPr/>
            </a:pPr>
            <a:r>
              <a:rPr lang="en-US" sz="1800" dirty="0">
                <a:solidFill>
                  <a:srgbClr val="FF0000"/>
                </a:solidFill>
              </a:rPr>
              <a:t>Header</a:t>
            </a:r>
          </a:p>
          <a:p>
            <a:pPr lvl="1">
              <a:spcBef>
                <a:spcPts val="0"/>
              </a:spcBef>
              <a:buFont typeface="Tahoma" pitchFamily="34" charset="0"/>
              <a:buChar char="−"/>
              <a:defRPr/>
            </a:pPr>
            <a:r>
              <a:rPr lang="en-US" sz="1800" dirty="0">
                <a:solidFill>
                  <a:srgbClr val="FF0000"/>
                </a:solidFill>
              </a:rPr>
              <a:t>Components</a:t>
            </a:r>
          </a:p>
          <a:p>
            <a:pPr lvl="1">
              <a:spcBef>
                <a:spcPts val="0"/>
              </a:spcBef>
              <a:buFont typeface="Tahoma" pitchFamily="34" charset="0"/>
              <a:buChar char="−"/>
              <a:defRPr/>
            </a:pPr>
            <a:r>
              <a:rPr lang="en-US" sz="1800" dirty="0">
                <a:solidFill>
                  <a:srgbClr val="FF0000"/>
                </a:solidFill>
              </a:rPr>
              <a:t>Operations</a:t>
            </a:r>
          </a:p>
          <a:p>
            <a:pPr lvl="1">
              <a:spcBef>
                <a:spcPts val="0"/>
              </a:spcBef>
              <a:buFont typeface="Tahoma" pitchFamily="34" charset="0"/>
              <a:buChar char="−"/>
              <a:defRPr/>
            </a:pPr>
            <a:r>
              <a:rPr lang="en-US" sz="1800" dirty="0">
                <a:solidFill>
                  <a:srgbClr val="FF0000"/>
                </a:solidFill>
              </a:rPr>
              <a:t>Misc charges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094663" cy="455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33400" y="252248"/>
            <a:ext cx="6624638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Mass Delete Components on Workorder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914400" y="2743200"/>
            <a:ext cx="6502400" cy="7699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/>
              <a:t>Highlight each line item and then click </a:t>
            </a:r>
          </a:p>
          <a:p>
            <a:pPr>
              <a:buFontTx/>
              <a:buNone/>
            </a:pPr>
            <a:r>
              <a:rPr lang="en-US" sz="2000"/>
              <a:t>On delete ICON. Launches Dialog box below</a:t>
            </a:r>
          </a:p>
        </p:txBody>
      </p:sp>
      <p:cxnSp>
        <p:nvCxnSpPr>
          <p:cNvPr id="12293" name="Straight Arrow Connector 5"/>
          <p:cNvCxnSpPr>
            <a:cxnSpLocks noChangeShapeType="1"/>
          </p:cNvCxnSpPr>
          <p:nvPr/>
        </p:nvCxnSpPr>
        <p:spPr bwMode="auto">
          <a:xfrm rot="10800000">
            <a:off x="4038600" y="2209800"/>
            <a:ext cx="685800" cy="533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294" name="Straight Arrow Connector 7"/>
          <p:cNvCxnSpPr>
            <a:cxnSpLocks noChangeShapeType="1"/>
          </p:cNvCxnSpPr>
          <p:nvPr/>
        </p:nvCxnSpPr>
        <p:spPr bwMode="auto">
          <a:xfrm flipV="1">
            <a:off x="4724400" y="2286000"/>
            <a:ext cx="2819400" cy="457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732213"/>
            <a:ext cx="3305175" cy="312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296" name="Straight Arrow Connector 10"/>
          <p:cNvCxnSpPr>
            <a:cxnSpLocks noChangeShapeType="1"/>
          </p:cNvCxnSpPr>
          <p:nvPr/>
        </p:nvCxnSpPr>
        <p:spPr bwMode="auto">
          <a:xfrm>
            <a:off x="2743200" y="6629400"/>
            <a:ext cx="9906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737600" cy="491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09800"/>
            <a:ext cx="6578600" cy="37004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38201" y="152400"/>
            <a:ext cx="5641428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Import of BOM with additional Flexibility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581400" y="1295400"/>
            <a:ext cx="217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Release 9.0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5562600" y="2667000"/>
            <a:ext cx="217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Release 6.0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721600" cy="434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33400" y="220718"/>
            <a:ext cx="6359525" cy="523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Mass Delete Operations on Workorder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029200" y="2514600"/>
            <a:ext cx="3962400" cy="1477963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800"/>
              <a:t>Highlight each line item and then click on delete ICON. Launches Dialog box. However if there is activity on the operation the DELETE function is not allowed. </a:t>
            </a:r>
          </a:p>
        </p:txBody>
      </p:sp>
      <p:cxnSp>
        <p:nvCxnSpPr>
          <p:cNvPr id="14341" name="Straight Arrow Connector 5"/>
          <p:cNvCxnSpPr>
            <a:cxnSpLocks noChangeShapeType="1"/>
          </p:cNvCxnSpPr>
          <p:nvPr/>
        </p:nvCxnSpPr>
        <p:spPr bwMode="auto">
          <a:xfrm rot="10800000">
            <a:off x="4572000" y="2133600"/>
            <a:ext cx="457200" cy="3810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42" name="Straight Arrow Connector 7"/>
          <p:cNvCxnSpPr>
            <a:cxnSpLocks noChangeShapeType="1"/>
          </p:cNvCxnSpPr>
          <p:nvPr/>
        </p:nvCxnSpPr>
        <p:spPr bwMode="auto">
          <a:xfrm rot="10800000" flipV="1">
            <a:off x="4114800" y="2590800"/>
            <a:ext cx="914400" cy="228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466138" cy="4762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533400" y="0"/>
            <a:ext cx="8077200" cy="904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Creation of Compound Cards can be used in</a:t>
            </a:r>
          </a:p>
          <a:p>
            <a:pPr>
              <a:buFontTx/>
              <a:buNone/>
            </a:pPr>
            <a:r>
              <a:rPr lang="en-US" sz="2400"/>
              <a:t>place of tabbed Card file and workbenches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914400" y="3429000"/>
            <a:ext cx="2957513" cy="10398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First section has </a:t>
            </a:r>
          </a:p>
          <a:p>
            <a:pPr>
              <a:buFontTx/>
              <a:buNone/>
            </a:pPr>
            <a:r>
              <a:rPr lang="en-US"/>
              <a:t>MWO information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343400" y="2286000"/>
            <a:ext cx="3025775" cy="8255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/>
              <a:t>2</a:t>
            </a:r>
            <a:r>
              <a:rPr lang="en-US" sz="1400" baseline="30000"/>
              <a:t>nd</a:t>
            </a:r>
            <a:r>
              <a:rPr lang="en-US" sz="1400"/>
              <a:t> section is Components</a:t>
            </a:r>
          </a:p>
          <a:p>
            <a:pPr>
              <a:buFontTx/>
              <a:buNone/>
            </a:pPr>
            <a:r>
              <a:rPr lang="en-US" sz="1400"/>
              <a:t>box to add and change components</a:t>
            </a:r>
          </a:p>
          <a:p>
            <a:pPr>
              <a:buFontTx/>
              <a:buNone/>
            </a:pPr>
            <a:r>
              <a:rPr lang="en-US" sz="1400"/>
              <a:t>with additional tools.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4343400" y="3810000"/>
            <a:ext cx="2889250" cy="8255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/>
              <a:t>3rd section is Operations</a:t>
            </a:r>
          </a:p>
          <a:p>
            <a:pPr>
              <a:buFontTx/>
              <a:buNone/>
            </a:pPr>
            <a:r>
              <a:rPr lang="en-US" sz="1400"/>
              <a:t>box to add and change operations</a:t>
            </a:r>
          </a:p>
          <a:p>
            <a:pPr>
              <a:buFontTx/>
              <a:buNone/>
            </a:pPr>
            <a:r>
              <a:rPr lang="en-US" sz="1400"/>
              <a:t>with additional tools.</a:t>
            </a:r>
          </a:p>
        </p:txBody>
      </p:sp>
      <p:cxnSp>
        <p:nvCxnSpPr>
          <p:cNvPr id="15367" name="Straight Arrow Connector 7"/>
          <p:cNvCxnSpPr>
            <a:cxnSpLocks noChangeShapeType="1"/>
          </p:cNvCxnSpPr>
          <p:nvPr/>
        </p:nvCxnSpPr>
        <p:spPr bwMode="auto">
          <a:xfrm rot="10800000">
            <a:off x="7924800" y="2667000"/>
            <a:ext cx="381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68" name="Straight Arrow Connector 9"/>
          <p:cNvCxnSpPr>
            <a:cxnSpLocks noChangeShapeType="1"/>
          </p:cNvCxnSpPr>
          <p:nvPr/>
        </p:nvCxnSpPr>
        <p:spPr bwMode="auto">
          <a:xfrm rot="10800000">
            <a:off x="8001000" y="4267200"/>
            <a:ext cx="381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509000" cy="478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94138" y="204952"/>
            <a:ext cx="6085490" cy="533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40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OBPM – MO Components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5334000" y="1295400"/>
            <a:ext cx="7620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3276600" y="2438400"/>
            <a:ext cx="3405188" cy="1138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/>
              <a:t>Ability to track shortages to</a:t>
            </a:r>
          </a:p>
          <a:p>
            <a:pPr>
              <a:buFontTx/>
              <a:buNone/>
            </a:pPr>
            <a:r>
              <a:rPr lang="en-US" sz="2000"/>
              <a:t>Workorders and mass delete</a:t>
            </a:r>
          </a:p>
          <a:p>
            <a:pPr>
              <a:buFontTx/>
              <a:buNone/>
            </a:pPr>
            <a:r>
              <a:rPr lang="en-US" sz="2000"/>
              <a:t>components</a:t>
            </a:r>
          </a:p>
        </p:txBody>
      </p:sp>
      <p:cxnSp>
        <p:nvCxnSpPr>
          <p:cNvPr id="29702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5105400" y="1905000"/>
            <a:ext cx="6858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059738" cy="453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65083" y="315310"/>
            <a:ext cx="6676697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MO Components – Mass Delete Components Added</a:t>
            </a:r>
          </a:p>
        </p:txBody>
      </p:sp>
      <p:cxnSp>
        <p:nvCxnSpPr>
          <p:cNvPr id="30724" name="Straight Arrow Connector 4"/>
          <p:cNvCxnSpPr>
            <a:cxnSpLocks noChangeShapeType="1"/>
          </p:cNvCxnSpPr>
          <p:nvPr/>
        </p:nvCxnSpPr>
        <p:spPr bwMode="auto">
          <a:xfrm rot="16200000" flipV="1">
            <a:off x="2971800" y="2057400"/>
            <a:ext cx="609600" cy="609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5943600" y="3124200"/>
            <a:ext cx="3040063" cy="10334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/>
              <a:t>Ability to mass delete</a:t>
            </a:r>
          </a:p>
          <a:p>
            <a:pPr>
              <a:buFontTx/>
              <a:buNone/>
            </a:pPr>
            <a:r>
              <a:rPr lang="en-US" sz="1800"/>
              <a:t>Components to workorders</a:t>
            </a:r>
          </a:p>
          <a:p>
            <a:pPr>
              <a:buFontTx/>
              <a:buNone/>
            </a:pPr>
            <a:r>
              <a:rPr lang="en-US" sz="1800"/>
              <a:t>By selecting records</a:t>
            </a:r>
          </a:p>
        </p:txBody>
      </p:sp>
      <p:cxnSp>
        <p:nvCxnSpPr>
          <p:cNvPr id="30726" name="Straight Arrow Connector 7"/>
          <p:cNvCxnSpPr>
            <a:cxnSpLocks noChangeShapeType="1"/>
          </p:cNvCxnSpPr>
          <p:nvPr/>
        </p:nvCxnSpPr>
        <p:spPr bwMode="auto">
          <a:xfrm rot="10800000" flipV="1">
            <a:off x="5257800" y="3810000"/>
            <a:ext cx="685800" cy="152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8737600" cy="491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796158" y="268013"/>
            <a:ext cx="5336628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OBPM- MO OPERATIONS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715000" y="1295400"/>
            <a:ext cx="7620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276600" y="2438400"/>
            <a:ext cx="3487738" cy="1138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/>
              <a:t>Ability to create schedules by</a:t>
            </a:r>
          </a:p>
          <a:p>
            <a:pPr>
              <a:buFontTx/>
              <a:buNone/>
            </a:pPr>
            <a:r>
              <a:rPr lang="en-US" sz="2000"/>
              <a:t>Workcenter for Open MWO’s</a:t>
            </a:r>
          </a:p>
          <a:p>
            <a:pPr>
              <a:buFontTx/>
              <a:buNone/>
            </a:pPr>
            <a:r>
              <a:rPr lang="en-US" sz="2000"/>
              <a:t>and mass delete operations</a:t>
            </a:r>
          </a:p>
        </p:txBody>
      </p:sp>
      <p:cxnSp>
        <p:nvCxnSpPr>
          <p:cNvPr id="31750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5257800" y="1752600"/>
            <a:ext cx="6858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737600" cy="491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02021" y="331076"/>
            <a:ext cx="6818586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MO Operations – Mass Delete Operations to MWO’s</a:t>
            </a:r>
          </a:p>
        </p:txBody>
      </p:sp>
      <p:cxnSp>
        <p:nvCxnSpPr>
          <p:cNvPr id="32772" name="Straight Arrow Connector 4"/>
          <p:cNvCxnSpPr>
            <a:cxnSpLocks noChangeShapeType="1"/>
          </p:cNvCxnSpPr>
          <p:nvPr/>
        </p:nvCxnSpPr>
        <p:spPr bwMode="auto">
          <a:xfrm rot="10800000">
            <a:off x="1828800" y="2133600"/>
            <a:ext cx="14478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4572000" y="2286000"/>
            <a:ext cx="3335338" cy="10334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/>
              <a:t>Ability to mass delete</a:t>
            </a:r>
          </a:p>
          <a:p>
            <a:pPr>
              <a:buFontTx/>
              <a:buNone/>
            </a:pPr>
            <a:r>
              <a:rPr lang="en-US" sz="1800"/>
              <a:t>operations to workorders</a:t>
            </a:r>
          </a:p>
          <a:p>
            <a:pPr>
              <a:buFontTx/>
              <a:buNone/>
            </a:pPr>
            <a:r>
              <a:rPr lang="en-US" sz="1800"/>
              <a:t>By selecting records or subsets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5280025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0" y="152400"/>
            <a:ext cx="5765800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Public Preference setting on Host Print options 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90800"/>
            <a:ext cx="6715125" cy="3867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800600" y="4419600"/>
            <a:ext cx="3892550" cy="1138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Can set public preference on</a:t>
            </a:r>
          </a:p>
          <a:p>
            <a:pPr>
              <a:buFontTx/>
              <a:buNone/>
            </a:pPr>
            <a:r>
              <a:rPr lang="en-US" sz="2000"/>
              <a:t>Workspaces or create new ones</a:t>
            </a:r>
          </a:p>
          <a:p>
            <a:pPr>
              <a:buFontTx/>
              <a:buNone/>
            </a:pPr>
            <a:r>
              <a:rPr lang="en-US" sz="2000"/>
              <a:t>to set as preference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669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05800" cy="5257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3600" smtClean="0"/>
              <a:t>OBPM change from R6.0 to R9.0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smtClean="0"/>
              <a:t>Manufacturing order entry and maintenance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smtClean="0"/>
              <a:t>New Objects in OBPM to replace GS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smtClean="0"/>
              <a:t>MRP Recommendations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smtClean="0"/>
              <a:t>Bells and Whistles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490663"/>
            <a:ext cx="6715125" cy="387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0" y="76200"/>
            <a:ext cx="7341476" cy="708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Can set “OPEN ACTIONS’ preference which calls up a screen based on </a:t>
            </a:r>
            <a:r>
              <a:rPr lang="en-US" sz="2000" dirty="0" smtClean="0"/>
              <a:t>click, </a:t>
            </a:r>
            <a:r>
              <a:rPr lang="en-US" sz="2000" dirty="0"/>
              <a:t>or holding down “ALT” and “Ctrl” key and then click. </a:t>
            </a:r>
          </a:p>
        </p:txBody>
      </p:sp>
      <p:cxnSp>
        <p:nvCxnSpPr>
          <p:cNvPr id="17412" name="Straight Arrow Connector 4"/>
          <p:cNvCxnSpPr>
            <a:cxnSpLocks noChangeShapeType="1"/>
          </p:cNvCxnSpPr>
          <p:nvPr/>
        </p:nvCxnSpPr>
        <p:spPr bwMode="auto">
          <a:xfrm rot="10800000">
            <a:off x="4648200" y="2971800"/>
            <a:ext cx="9906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3" name="Straight Arrow Connector 5"/>
          <p:cNvCxnSpPr>
            <a:cxnSpLocks noChangeShapeType="1"/>
          </p:cNvCxnSpPr>
          <p:nvPr/>
        </p:nvCxnSpPr>
        <p:spPr bwMode="auto">
          <a:xfrm rot="10800000">
            <a:off x="4648200" y="3124200"/>
            <a:ext cx="9906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4" name="Straight Arrow Connector 6"/>
          <p:cNvCxnSpPr>
            <a:cxnSpLocks noChangeShapeType="1"/>
          </p:cNvCxnSpPr>
          <p:nvPr/>
        </p:nvCxnSpPr>
        <p:spPr bwMode="auto">
          <a:xfrm rot="10800000">
            <a:off x="4648200" y="3352800"/>
            <a:ext cx="9906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755063" cy="492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04194" y="268014"/>
            <a:ext cx="637452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Client Link and System Link Request added</a:t>
            </a:r>
          </a:p>
        </p:txBody>
      </p:sp>
      <p:cxnSp>
        <p:nvCxnSpPr>
          <p:cNvPr id="18436" name="Straight Arrow Connector 4"/>
          <p:cNvCxnSpPr>
            <a:cxnSpLocks noChangeShapeType="1"/>
          </p:cNvCxnSpPr>
          <p:nvPr/>
        </p:nvCxnSpPr>
        <p:spPr bwMode="auto">
          <a:xfrm rot="10800000">
            <a:off x="2362200" y="20574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37" name="Straight Arrow Connector 5"/>
          <p:cNvCxnSpPr>
            <a:cxnSpLocks noChangeShapeType="1"/>
          </p:cNvCxnSpPr>
          <p:nvPr/>
        </p:nvCxnSpPr>
        <p:spPr bwMode="auto">
          <a:xfrm rot="10800000">
            <a:off x="2362200" y="22098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" name="Rectangle 6"/>
          <p:cNvSpPr/>
          <p:nvPr/>
        </p:nvSpPr>
        <p:spPr>
          <a:xfrm>
            <a:off x="1676400" y="2819400"/>
            <a:ext cx="4572000" cy="20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/>
              <a:t>A System-Link request provides information required to form requests to send information to another system. Each System-Link request contains descriptive information about the request, control information for how to process the request, and audit controls to log the request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IDF FUNCTIONALITY- </a:t>
            </a:r>
            <a:r>
              <a:rPr lang="en-US" sz="2800" smtClean="0"/>
              <a:t>Infor Development Framework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sz="half" idx="1"/>
          </p:nvPr>
        </p:nvSpPr>
        <p:spPr>
          <a:xfrm>
            <a:off x="403225" y="1081088"/>
            <a:ext cx="8235950" cy="49101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800" dirty="0" smtClean="0"/>
              <a:t>Provides an integrated flow for users when working with information in both Power-Link and in the functions previously only accessible in the XA legacy applications. </a:t>
            </a:r>
          </a:p>
          <a:p>
            <a:pPr eaLnBrk="1" hangingPunct="1"/>
            <a:r>
              <a:rPr lang="en-US" sz="1800" dirty="0" smtClean="0"/>
              <a:t>Provides access to the IDF Level 1 tasks related to that application or to the Power-Link functions on the application card. </a:t>
            </a:r>
          </a:p>
          <a:p>
            <a:pPr eaLnBrk="1" hangingPunct="1"/>
            <a:r>
              <a:rPr lang="en-US" sz="1800" dirty="0" smtClean="0"/>
              <a:t>Allows a user to enter information or to select the options required to perform the task. </a:t>
            </a:r>
          </a:p>
          <a:p>
            <a:pPr eaLnBrk="1" hangingPunct="1"/>
            <a:r>
              <a:rPr lang="en-US" sz="1800" dirty="0" smtClean="0"/>
              <a:t>An IDF Level 1 application window contains the icons users click to start specific tasks. XA organizes the icons in groups of related tasks. Each task icon starts a specific task. </a:t>
            </a:r>
          </a:p>
          <a:p>
            <a:pPr eaLnBrk="1" hangingPunct="1"/>
            <a:r>
              <a:rPr lang="en-US" sz="1800" dirty="0" smtClean="0"/>
              <a:t>The IDF Level 1 windows cannot be customized in the same way that Power-Link windows can. Also, some advanced Power-Link functions, such as broadcasting and receiving information among application windows or attaching outside files to application records, are not available for IDF Level 1 functions. </a:t>
            </a:r>
          </a:p>
          <a:p>
            <a:pPr eaLnBrk="1" hangingPunct="1"/>
            <a:r>
              <a:rPr lang="en-US" sz="1800" dirty="0" smtClean="0"/>
              <a:t>IDF Level 1 does provide an Additional Tasks feature that allows users to add frequently used options to the IDF Level 1 application windows through the Menu Maintenance function in Cross Application Support 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66088" y="6356350"/>
            <a:ext cx="62071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87E83F-FAEE-464E-88EB-4E8F0003F17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1181100"/>
            <a:ext cx="8450262" cy="475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38807" y="252249"/>
            <a:ext cx="6687207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New Object “ Other Order Based Production Tasks”</a:t>
            </a:r>
          </a:p>
        </p:txBody>
      </p:sp>
      <p:cxnSp>
        <p:nvCxnSpPr>
          <p:cNvPr id="19460" name="Straight Arrow Connector 5"/>
          <p:cNvCxnSpPr>
            <a:cxnSpLocks noChangeShapeType="1"/>
          </p:cNvCxnSpPr>
          <p:nvPr/>
        </p:nvCxnSpPr>
        <p:spPr bwMode="auto">
          <a:xfrm rot="10800000">
            <a:off x="5181600" y="1905000"/>
            <a:ext cx="9906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2743200" y="3733800"/>
            <a:ext cx="4676775" cy="633413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Launches a series of applications from PCC</a:t>
            </a:r>
          </a:p>
          <a:p>
            <a:pPr>
              <a:buFontTx/>
              <a:buNone/>
              <a:defRPr/>
            </a:pPr>
            <a:r>
              <a:rPr lang="en-US" sz="1600" dirty="0"/>
              <a:t>which are normally on green screen (IDF level 1) </a:t>
            </a:r>
          </a:p>
        </p:txBody>
      </p:sp>
      <p:cxnSp>
        <p:nvCxnSpPr>
          <p:cNvPr id="19462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3200401" y="3352800"/>
            <a:ext cx="3048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63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4572794" y="3428206"/>
            <a:ext cx="3048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64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5868194" y="3352006"/>
            <a:ext cx="3048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85850"/>
            <a:ext cx="8839200" cy="497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533400" y="252248"/>
            <a:ext cx="6687207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New Object “ Other Order Based Production Tasks”</a:t>
            </a:r>
          </a:p>
        </p:txBody>
      </p:sp>
      <p:cxnSp>
        <p:nvCxnSpPr>
          <p:cNvPr id="20484" name="Straight Arrow Connector 4"/>
          <p:cNvCxnSpPr>
            <a:cxnSpLocks noChangeShapeType="1"/>
          </p:cNvCxnSpPr>
          <p:nvPr/>
        </p:nvCxnSpPr>
        <p:spPr bwMode="auto">
          <a:xfrm flipV="1">
            <a:off x="1981200" y="2895600"/>
            <a:ext cx="1066800" cy="76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485" name="Straight Arrow Connector 6"/>
          <p:cNvCxnSpPr>
            <a:cxnSpLocks noChangeShapeType="1"/>
          </p:cNvCxnSpPr>
          <p:nvPr/>
        </p:nvCxnSpPr>
        <p:spPr bwMode="auto">
          <a:xfrm rot="10800000">
            <a:off x="5562600" y="1828800"/>
            <a:ext cx="6858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33400" y="220717"/>
            <a:ext cx="6561083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New Object “ Other Order Based Production Tasks”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838200"/>
            <a:ext cx="8872537" cy="4991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21508" name="Straight Arrow Connector 4"/>
          <p:cNvCxnSpPr>
            <a:cxnSpLocks noChangeShapeType="1"/>
          </p:cNvCxnSpPr>
          <p:nvPr/>
        </p:nvCxnSpPr>
        <p:spPr bwMode="auto">
          <a:xfrm rot="10800000">
            <a:off x="5638800" y="1524000"/>
            <a:ext cx="990600" cy="76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09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4229100" y="2933700"/>
            <a:ext cx="609600" cy="76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0" name="Straight Arrow Connector 8"/>
          <p:cNvCxnSpPr>
            <a:cxnSpLocks noChangeShapeType="1"/>
          </p:cNvCxnSpPr>
          <p:nvPr/>
        </p:nvCxnSpPr>
        <p:spPr bwMode="auto">
          <a:xfrm flipV="1">
            <a:off x="2133600" y="2819400"/>
            <a:ext cx="1143000" cy="76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990600"/>
            <a:ext cx="8864600" cy="4986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17635" y="252248"/>
            <a:ext cx="6608379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New Object “ Other Order Based Production Tasks”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09800"/>
            <a:ext cx="2776722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/>
              <a:t>Green Screen Entry</a:t>
            </a:r>
          </a:p>
          <a:p>
            <a:pPr>
              <a:buFontTx/>
              <a:buNone/>
              <a:defRPr/>
            </a:pPr>
            <a:r>
              <a:rPr lang="en-US" sz="2000" dirty="0"/>
              <a:t>Replaced by </a:t>
            </a:r>
            <a:r>
              <a:rPr lang="en-US" sz="2000" dirty="0" smtClean="0"/>
              <a:t>IDF Level 1</a:t>
            </a:r>
            <a:endParaRPr lang="en-US" sz="2000" dirty="0"/>
          </a:p>
          <a:p>
            <a:pPr>
              <a:buFontTx/>
              <a:buNone/>
              <a:defRPr/>
            </a:pPr>
            <a:r>
              <a:rPr lang="en-US" sz="2000" dirty="0"/>
              <a:t>Option. </a:t>
            </a:r>
          </a:p>
        </p:txBody>
      </p:sp>
      <p:cxnSp>
        <p:nvCxnSpPr>
          <p:cNvPr id="22533" name="Straight Arrow Connector 7"/>
          <p:cNvCxnSpPr>
            <a:cxnSpLocks noChangeShapeType="1"/>
          </p:cNvCxnSpPr>
          <p:nvPr/>
        </p:nvCxnSpPr>
        <p:spPr bwMode="auto">
          <a:xfrm>
            <a:off x="2743200" y="2362200"/>
            <a:ext cx="1600200" cy="533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34" name="Straight Arrow Connector 9"/>
          <p:cNvCxnSpPr>
            <a:cxnSpLocks noChangeShapeType="1"/>
          </p:cNvCxnSpPr>
          <p:nvPr/>
        </p:nvCxnSpPr>
        <p:spPr bwMode="auto">
          <a:xfrm rot="10800000">
            <a:off x="5638800" y="1676400"/>
            <a:ext cx="10668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839200" cy="497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23555" name="Straight Arrow Connector 3"/>
          <p:cNvCxnSpPr>
            <a:cxnSpLocks noChangeShapeType="1"/>
          </p:cNvCxnSpPr>
          <p:nvPr/>
        </p:nvCxnSpPr>
        <p:spPr bwMode="auto">
          <a:xfrm rot="10800000">
            <a:off x="2209800" y="5334000"/>
            <a:ext cx="1371600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96463" y="204952"/>
            <a:ext cx="6705600" cy="523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 Object “ DATA COLLECTION Tasks”</a:t>
            </a:r>
          </a:p>
        </p:txBody>
      </p:sp>
      <p:cxnSp>
        <p:nvCxnSpPr>
          <p:cNvPr id="23557" name="Straight Arrow Connector 6"/>
          <p:cNvCxnSpPr>
            <a:cxnSpLocks noChangeShapeType="1"/>
          </p:cNvCxnSpPr>
          <p:nvPr/>
        </p:nvCxnSpPr>
        <p:spPr bwMode="auto">
          <a:xfrm rot="10800000">
            <a:off x="838200" y="1676400"/>
            <a:ext cx="8382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/>
          <p:nvPr/>
        </p:nvSpPr>
        <p:spPr>
          <a:xfrm>
            <a:off x="522889" y="2299138"/>
            <a:ext cx="2608263" cy="1138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/>
              <a:t>Launches dialog box</a:t>
            </a:r>
          </a:p>
          <a:p>
            <a:pPr>
              <a:buFontTx/>
              <a:buNone/>
              <a:defRPr/>
            </a:pPr>
            <a:r>
              <a:rPr lang="en-US" sz="2000" dirty="0"/>
              <a:t>For PMC applications </a:t>
            </a:r>
          </a:p>
          <a:p>
            <a:pPr>
              <a:buFontTx/>
              <a:buNone/>
              <a:defRPr/>
            </a:pPr>
            <a:r>
              <a:rPr lang="en-US" sz="2000" dirty="0"/>
              <a:t>In green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620000" cy="428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49165" y="220717"/>
            <a:ext cx="6705600" cy="523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 Object “ DATA COLLECTION Tasks”</a:t>
            </a:r>
          </a:p>
        </p:txBody>
      </p:sp>
      <p:cxnSp>
        <p:nvCxnSpPr>
          <p:cNvPr id="24580" name="Straight Arrow Connector 4"/>
          <p:cNvCxnSpPr>
            <a:cxnSpLocks noChangeShapeType="1"/>
          </p:cNvCxnSpPr>
          <p:nvPr/>
        </p:nvCxnSpPr>
        <p:spPr bwMode="auto">
          <a:xfrm rot="10800000">
            <a:off x="1295400" y="1752600"/>
            <a:ext cx="9144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581" name="Straight Arrow Connector 6"/>
          <p:cNvCxnSpPr>
            <a:cxnSpLocks noChangeShapeType="1"/>
          </p:cNvCxnSpPr>
          <p:nvPr/>
        </p:nvCxnSpPr>
        <p:spPr bwMode="auto">
          <a:xfrm rot="10800000">
            <a:off x="2590800" y="4876800"/>
            <a:ext cx="914400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8229600" cy="462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96462" y="204952"/>
            <a:ext cx="5898931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New Object “ DATA COLLECTION Tasks”</a:t>
            </a:r>
          </a:p>
        </p:txBody>
      </p:sp>
      <p:cxnSp>
        <p:nvCxnSpPr>
          <p:cNvPr id="25604" name="Straight Arrow Connector 4"/>
          <p:cNvCxnSpPr>
            <a:cxnSpLocks noChangeShapeType="1"/>
          </p:cNvCxnSpPr>
          <p:nvPr/>
        </p:nvCxnSpPr>
        <p:spPr bwMode="auto">
          <a:xfrm rot="10800000">
            <a:off x="2438400" y="5029200"/>
            <a:ext cx="1371600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5605" name="Straight Arrow Connector 6"/>
          <p:cNvCxnSpPr>
            <a:cxnSpLocks noChangeShapeType="1"/>
          </p:cNvCxnSpPr>
          <p:nvPr/>
        </p:nvCxnSpPr>
        <p:spPr bwMode="auto">
          <a:xfrm rot="10800000">
            <a:off x="1143000" y="1676400"/>
            <a:ext cx="9906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" name="TextBox 8"/>
          <p:cNvSpPr txBox="1"/>
          <p:nvPr/>
        </p:nvSpPr>
        <p:spPr>
          <a:xfrm>
            <a:off x="381000" y="2362200"/>
            <a:ext cx="1787525" cy="1138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/>
              <a:t>Dialog box </a:t>
            </a:r>
          </a:p>
          <a:p>
            <a:pPr>
              <a:buFontTx/>
              <a:buNone/>
              <a:defRPr/>
            </a:pPr>
            <a:r>
              <a:rPr lang="en-US" sz="2000" dirty="0"/>
              <a:t>Entry replaces</a:t>
            </a:r>
          </a:p>
          <a:p>
            <a:pPr>
              <a:buFontTx/>
              <a:buNone/>
              <a:defRPr/>
            </a:pPr>
            <a:r>
              <a:rPr lang="en-US" sz="2000" dirty="0"/>
              <a:t> green screen</a:t>
            </a:r>
          </a:p>
        </p:txBody>
      </p:sp>
      <p:cxnSp>
        <p:nvCxnSpPr>
          <p:cNvPr id="25607" name="Straight Arrow Connector 10"/>
          <p:cNvCxnSpPr>
            <a:cxnSpLocks noChangeShapeType="1"/>
          </p:cNvCxnSpPr>
          <p:nvPr/>
        </p:nvCxnSpPr>
        <p:spPr bwMode="auto">
          <a:xfrm flipV="1">
            <a:off x="2209800" y="2438400"/>
            <a:ext cx="2667000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524000"/>
            <a:ext cx="7772400" cy="4419600"/>
          </a:xfrm>
        </p:spPr>
        <p:txBody>
          <a:bodyPr/>
          <a:lstStyle/>
          <a:p>
            <a:pPr algn="l">
              <a:buClr>
                <a:schemeClr val="accent2"/>
              </a:buCl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Who does it ?</a:t>
            </a:r>
          </a:p>
          <a:p>
            <a:pPr lvl="1" algn="l">
              <a:buClr>
                <a:schemeClr val="accent2"/>
              </a:buClr>
              <a:defRPr/>
            </a:pPr>
            <a:r>
              <a:rPr lang="en-US" sz="2000" dirty="0"/>
              <a:t>The production Planners manage the  M.O.’s.</a:t>
            </a:r>
          </a:p>
          <a:p>
            <a:pPr lvl="1" algn="l">
              <a:buClr>
                <a:schemeClr val="accent2"/>
              </a:buClr>
              <a:defRPr/>
            </a:pPr>
            <a:r>
              <a:rPr lang="en-US" sz="2000" dirty="0"/>
              <a:t>The  Buyers manage PO and MRP “Buy Recommendations”. Keep in mind that a Planner can represent a Buyer which aids in MRP Review.</a:t>
            </a:r>
          </a:p>
          <a:p>
            <a:pPr algn="l">
              <a:buClr>
                <a:schemeClr val="accent2"/>
              </a:buCl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do they do ?</a:t>
            </a:r>
          </a:p>
          <a:p>
            <a:pPr lvl="1" algn="l">
              <a:buClr>
                <a:schemeClr val="accent2"/>
              </a:buClr>
              <a:defRPr/>
            </a:pPr>
            <a:r>
              <a:rPr lang="en-US" sz="2000" dirty="0"/>
              <a:t>Identify what needs to be made or bought.</a:t>
            </a:r>
          </a:p>
          <a:p>
            <a:pPr lvl="1" algn="l">
              <a:buClr>
                <a:schemeClr val="accent2"/>
              </a:buClr>
              <a:defRPr/>
            </a:pPr>
            <a:r>
              <a:rPr lang="en-US" sz="2000" dirty="0" smtClean="0"/>
              <a:t>Ultimately create an MO </a:t>
            </a:r>
            <a:r>
              <a:rPr lang="en-US" sz="2000" dirty="0"/>
              <a:t>or </a:t>
            </a:r>
            <a:r>
              <a:rPr lang="en-US" sz="2000" dirty="0" smtClean="0"/>
              <a:t>PO</a:t>
            </a:r>
            <a:r>
              <a:rPr lang="en-US" sz="2000" dirty="0"/>
              <a:t>.</a:t>
            </a:r>
          </a:p>
          <a:p>
            <a:pPr lvl="1" algn="l">
              <a:buClr>
                <a:schemeClr val="accent2"/>
              </a:buClr>
              <a:defRPr/>
            </a:pPr>
            <a:r>
              <a:rPr lang="en-US" sz="2000" dirty="0"/>
              <a:t>Release Orders to the floor and to the vendors.</a:t>
            </a:r>
          </a:p>
          <a:p>
            <a:pPr lvl="1" algn="l">
              <a:buClr>
                <a:schemeClr val="accent2"/>
              </a:buClr>
              <a:defRPr/>
            </a:pPr>
            <a:r>
              <a:rPr lang="en-US" sz="2000" dirty="0"/>
              <a:t>Manage their orders progress and react to delays or issues.</a:t>
            </a:r>
          </a:p>
          <a:p>
            <a:pPr lvl="1" algn="l">
              <a:buClr>
                <a:schemeClr val="accent2"/>
              </a:buClr>
              <a:defRPr/>
            </a:pPr>
            <a:r>
              <a:rPr lang="en-US" sz="2000" dirty="0"/>
              <a:t>Ensure their completion and closure.</a:t>
            </a:r>
          </a:p>
          <a:p>
            <a:pPr algn="l">
              <a:defRPr/>
            </a:pPr>
            <a:endParaRPr lang="en-US" sz="20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OBPM - Managing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Orders and 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38275"/>
            <a:ext cx="8077200" cy="454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70489" y="0"/>
            <a:ext cx="6345621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New Object “ OTHER RATE BASED PRODUCTION Tasks”</a:t>
            </a:r>
          </a:p>
        </p:txBody>
      </p:sp>
      <p:cxnSp>
        <p:nvCxnSpPr>
          <p:cNvPr id="26628" name="Straight Arrow Connector 4"/>
          <p:cNvCxnSpPr>
            <a:cxnSpLocks noChangeShapeType="1"/>
          </p:cNvCxnSpPr>
          <p:nvPr/>
        </p:nvCxnSpPr>
        <p:spPr bwMode="auto">
          <a:xfrm rot="10800000">
            <a:off x="1371600" y="5410200"/>
            <a:ext cx="838200" cy="304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6629" name="Straight Arrow Connector 6"/>
          <p:cNvCxnSpPr>
            <a:cxnSpLocks noChangeShapeType="1"/>
          </p:cNvCxnSpPr>
          <p:nvPr/>
        </p:nvCxnSpPr>
        <p:spPr bwMode="auto">
          <a:xfrm rot="10800000">
            <a:off x="4114800" y="2133600"/>
            <a:ext cx="1143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6324600" y="3200400"/>
            <a:ext cx="2249334" cy="83099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/>
              <a:t>Repetitive parameters in </a:t>
            </a:r>
          </a:p>
          <a:p>
            <a:pPr>
              <a:buFontTx/>
              <a:buNone/>
            </a:pPr>
            <a:r>
              <a:rPr lang="en-US" sz="1600" dirty="0"/>
              <a:t>green screen can now be</a:t>
            </a:r>
          </a:p>
          <a:p>
            <a:pPr>
              <a:buFontTx/>
              <a:buNone/>
            </a:pPr>
            <a:r>
              <a:rPr lang="en-US" sz="1600" dirty="0"/>
              <a:t>entered thru </a:t>
            </a:r>
            <a:r>
              <a:rPr lang="en-US" sz="1600" dirty="0" smtClean="0"/>
              <a:t>IDF Level 1</a:t>
            </a:r>
            <a:endParaRPr lang="en-US" sz="1600" dirty="0"/>
          </a:p>
        </p:txBody>
      </p:sp>
      <p:cxnSp>
        <p:nvCxnSpPr>
          <p:cNvPr id="26631" name="Straight Arrow Connector 9"/>
          <p:cNvCxnSpPr>
            <a:cxnSpLocks noChangeShapeType="1"/>
          </p:cNvCxnSpPr>
          <p:nvPr/>
        </p:nvCxnSpPr>
        <p:spPr bwMode="auto">
          <a:xfrm>
            <a:off x="2057400" y="3276600"/>
            <a:ext cx="6858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62025"/>
            <a:ext cx="8610600" cy="4843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0" y="2286000"/>
            <a:ext cx="2286000" cy="83099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/>
              <a:t>Repetitive schedules can now be entered </a:t>
            </a:r>
          </a:p>
          <a:p>
            <a:pPr>
              <a:buFontTx/>
              <a:buNone/>
            </a:pPr>
            <a:r>
              <a:rPr lang="en-US" sz="1600" dirty="0"/>
              <a:t>thru </a:t>
            </a:r>
            <a:r>
              <a:rPr lang="en-US" sz="1600" dirty="0" smtClean="0"/>
              <a:t>IDF Level 1. </a:t>
            </a:r>
            <a:endParaRPr lang="en-US" sz="1600" dirty="0"/>
          </a:p>
        </p:txBody>
      </p:sp>
      <p:cxnSp>
        <p:nvCxnSpPr>
          <p:cNvPr id="27652" name="Straight Arrow Connector 5"/>
          <p:cNvCxnSpPr>
            <a:cxnSpLocks noChangeShapeType="1"/>
          </p:cNvCxnSpPr>
          <p:nvPr/>
        </p:nvCxnSpPr>
        <p:spPr bwMode="auto">
          <a:xfrm rot="10800000" flipV="1">
            <a:off x="3276600" y="2819400"/>
            <a:ext cx="609600" cy="76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291662" y="0"/>
            <a:ext cx="6487510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New Object “ OTHER RATE BASED PRODUCTION Tasks”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737600" cy="491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0" y="189186"/>
            <a:ext cx="7362497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Transaction reason codes are required for key transactions</a:t>
            </a:r>
          </a:p>
        </p:txBody>
      </p:sp>
      <p:cxnSp>
        <p:nvCxnSpPr>
          <p:cNvPr id="28676" name="Straight Arrow Connector 4"/>
          <p:cNvCxnSpPr>
            <a:cxnSpLocks noChangeShapeType="1"/>
          </p:cNvCxnSpPr>
          <p:nvPr/>
        </p:nvCxnSpPr>
        <p:spPr bwMode="auto">
          <a:xfrm rot="5400000" flipH="1" flipV="1">
            <a:off x="4648201" y="1905000"/>
            <a:ext cx="3048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677" name="Straight Connector 6"/>
          <p:cNvCxnSpPr>
            <a:cxnSpLocks noChangeShapeType="1"/>
          </p:cNvCxnSpPr>
          <p:nvPr/>
        </p:nvCxnSpPr>
        <p:spPr bwMode="auto">
          <a:xfrm rot="10800000">
            <a:off x="2514600" y="2057400"/>
            <a:ext cx="22860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78" name="Straight Arrow Connector 9"/>
          <p:cNvCxnSpPr>
            <a:cxnSpLocks noChangeShapeType="1"/>
          </p:cNvCxnSpPr>
          <p:nvPr/>
        </p:nvCxnSpPr>
        <p:spPr bwMode="auto">
          <a:xfrm rot="5400000">
            <a:off x="1714500" y="2171700"/>
            <a:ext cx="914400" cy="685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679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4800600" y="2057400"/>
            <a:ext cx="457200" cy="457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E9748AE-C461-40D3-9FEB-B3738DD0E5F5}" type="slidenum">
              <a:rPr lang="en-US"/>
              <a:pPr/>
              <a:t>33</a:t>
            </a:fld>
            <a:endParaRPr lang="en-US"/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382000" cy="6286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4803" name="Oval 3"/>
          <p:cNvSpPr>
            <a:spLocks noChangeArrowheads="1"/>
          </p:cNvSpPr>
          <p:nvPr/>
        </p:nvSpPr>
        <p:spPr bwMode="auto">
          <a:xfrm>
            <a:off x="457200" y="2286000"/>
            <a:ext cx="1447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05" name="Line 5"/>
          <p:cNvSpPr>
            <a:spLocks noChangeShapeType="1"/>
          </p:cNvSpPr>
          <p:nvPr/>
        </p:nvSpPr>
        <p:spPr bwMode="auto">
          <a:xfrm flipH="1" flipV="1">
            <a:off x="1828800" y="2971800"/>
            <a:ext cx="685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2362200" y="3581400"/>
            <a:ext cx="4495800" cy="708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GB" sz="2000" dirty="0">
                <a:solidFill>
                  <a:srgbClr val="FF0000"/>
                </a:solidFill>
              </a:rPr>
              <a:t>Ability to create MO’s from MRP Demand Generated Recommendations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04800" y="152400"/>
            <a:ext cx="6621517" cy="5334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3200" kern="0" dirty="0" smtClean="0">
                <a:latin typeface="+mj-lt"/>
                <a:ea typeface="+mj-ea"/>
                <a:cs typeface="+mj-cs"/>
              </a:rPr>
              <a:t>OBPM-MRP Recommendations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animBg="1"/>
      <p:bldP spid="204805" grpId="0" animBg="1"/>
      <p:bldP spid="20480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524000"/>
            <a:ext cx="7772400" cy="4419600"/>
          </a:xfrm>
        </p:spPr>
        <p:txBody>
          <a:bodyPr/>
          <a:lstStyle/>
          <a:p>
            <a:pPr algn="l">
              <a:defRPr/>
            </a:pPr>
            <a:endParaRPr lang="en-US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48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382000" cy="605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4876800" y="1524000"/>
            <a:ext cx="3790950" cy="1447800"/>
          </a:xfrm>
          <a:prstGeom prst="rect">
            <a:avLst/>
          </a:prstGeom>
          <a:solidFill>
            <a:srgbClr val="FFCC00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MO’s, PO’s, Requisitions and Inter-site orders.</a:t>
            </a:r>
          </a:p>
          <a:p>
            <a:r>
              <a:rPr lang="en-US" sz="2000"/>
              <a:t>Full view/subset/sort capability from MRP now.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152400"/>
            <a:ext cx="6511159" cy="5334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3200" kern="0" dirty="0" smtClean="0">
                <a:latin typeface="+mj-lt"/>
                <a:ea typeface="+mj-ea"/>
                <a:cs typeface="+mj-cs"/>
              </a:rPr>
              <a:t>OBPM manages demand from MRP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ChangeArrowheads="1"/>
          </p:cNvSpPr>
          <p:nvPr/>
        </p:nvSpPr>
        <p:spPr bwMode="auto">
          <a:xfrm>
            <a:off x="4800600" y="5334000"/>
            <a:ext cx="409733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/>
              <a:t>Deal with routine recommendations in bulk</a:t>
            </a: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305800" cy="6229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667000" y="4343400"/>
            <a:ext cx="4953000" cy="1016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Appending (connecting) subsets lets you select by planner and then “append” by selected exception (or due date or ?).</a:t>
            </a:r>
          </a:p>
        </p:txBody>
      </p:sp>
      <p:sp>
        <p:nvSpPr>
          <p:cNvPr id="35845" name="Oval 7"/>
          <p:cNvSpPr>
            <a:spLocks noChangeArrowheads="1"/>
          </p:cNvSpPr>
          <p:nvPr/>
        </p:nvSpPr>
        <p:spPr bwMode="auto">
          <a:xfrm>
            <a:off x="3276600" y="2895600"/>
            <a:ext cx="4572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990600" indent="-533400"/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28600" y="152400"/>
            <a:ext cx="6511159" cy="5334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3200" kern="0" dirty="0" smtClean="0">
                <a:latin typeface="+mj-lt"/>
                <a:ea typeface="+mj-ea"/>
                <a:cs typeface="+mj-cs"/>
              </a:rPr>
              <a:t>OBPM manages demand from MRP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28" y="742950"/>
            <a:ext cx="8382000" cy="611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28600" y="152400"/>
            <a:ext cx="6511159" cy="5334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3200" kern="0" dirty="0" smtClean="0">
                <a:latin typeface="+mj-lt"/>
                <a:ea typeface="+mj-ea"/>
                <a:cs typeface="+mj-cs"/>
              </a:rPr>
              <a:t>Mass process MRP recommendations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543800" cy="453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2" name="Oval 5"/>
          <p:cNvSpPr>
            <a:spLocks noChangeArrowheads="1"/>
          </p:cNvSpPr>
          <p:nvPr/>
        </p:nvSpPr>
        <p:spPr bwMode="auto">
          <a:xfrm>
            <a:off x="6324600" y="2590800"/>
            <a:ext cx="381000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990600" indent="-533400"/>
            <a:endParaRPr lang="en-US"/>
          </a:p>
        </p:txBody>
      </p:sp>
      <p:sp>
        <p:nvSpPr>
          <p:cNvPr id="37893" name="Oval 6"/>
          <p:cNvSpPr>
            <a:spLocks noChangeArrowheads="1"/>
          </p:cNvSpPr>
          <p:nvPr/>
        </p:nvSpPr>
        <p:spPr bwMode="auto">
          <a:xfrm>
            <a:off x="6477000" y="1752600"/>
            <a:ext cx="17526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990600" indent="-533400"/>
            <a:endParaRPr lang="en-US"/>
          </a:p>
        </p:txBody>
      </p:sp>
      <p:sp>
        <p:nvSpPr>
          <p:cNvPr id="37894" name="Oval 7"/>
          <p:cNvSpPr>
            <a:spLocks noChangeArrowheads="1"/>
          </p:cNvSpPr>
          <p:nvPr/>
        </p:nvSpPr>
        <p:spPr bwMode="auto">
          <a:xfrm>
            <a:off x="609600" y="3962400"/>
            <a:ext cx="17526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990600" indent="-533400"/>
            <a:endParaRPr lang="en-US"/>
          </a:p>
        </p:txBody>
      </p:sp>
      <p:cxnSp>
        <p:nvCxnSpPr>
          <p:cNvPr id="37895" name="Straight Arrow Connector 9"/>
          <p:cNvCxnSpPr>
            <a:cxnSpLocks noChangeShapeType="1"/>
            <a:endCxn id="37892" idx="4"/>
          </p:cNvCxnSpPr>
          <p:nvPr/>
        </p:nvCxnSpPr>
        <p:spPr bwMode="auto">
          <a:xfrm rot="16200000" flipV="1">
            <a:off x="6457950" y="3257550"/>
            <a:ext cx="533400" cy="4191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4191000" y="4419600"/>
            <a:ext cx="3581400" cy="132397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If shortages appear, use icons on right to check for substitutes or alternate process.</a:t>
            </a:r>
          </a:p>
        </p:txBody>
      </p:sp>
      <p:cxnSp>
        <p:nvCxnSpPr>
          <p:cNvPr id="37897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5791200" y="3581400"/>
            <a:ext cx="1066800" cy="457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Rectangle 5"/>
          <p:cNvSpPr txBox="1">
            <a:spLocks noGrp="1" noChangeArrowheads="1"/>
          </p:cNvSpPr>
          <p:nvPr>
            <p:ph type="title"/>
          </p:nvPr>
        </p:nvSpPr>
        <p:spPr>
          <a:xfrm>
            <a:off x="346841" y="252247"/>
            <a:ext cx="6873766" cy="47296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3200" kern="0" dirty="0" smtClean="0">
                <a:latin typeface="+mj-lt"/>
                <a:ea typeface="+mj-ea"/>
                <a:cs typeface="+mj-cs"/>
              </a:rPr>
              <a:t>Check Availability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49B7E25-4CC7-4B25-99D5-0372C85F0523}" type="slidenum">
              <a:rPr lang="en-US"/>
              <a:pPr/>
              <a:t>38</a:t>
            </a:fld>
            <a:endParaRPr lang="en-US"/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00100"/>
            <a:ext cx="8382000" cy="611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352800" y="4343400"/>
            <a:ext cx="5029200" cy="12001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Perform single normal or force close actions. Or multi-select random MO’s for maintenance.</a:t>
            </a:r>
          </a:p>
        </p:txBody>
      </p:sp>
      <p:sp>
        <p:nvSpPr>
          <p:cNvPr id="9" name="Rectangle 5"/>
          <p:cNvSpPr txBox="1">
            <a:spLocks noGrp="1" noChangeArrowheads="1"/>
          </p:cNvSpPr>
          <p:nvPr>
            <p:ph type="title"/>
          </p:nvPr>
        </p:nvSpPr>
        <p:spPr>
          <a:xfrm>
            <a:off x="381000" y="76200"/>
            <a:ext cx="6716110" cy="709448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3200" kern="0" dirty="0" smtClean="0">
                <a:latin typeface="+mj-lt"/>
                <a:ea typeface="+mj-ea"/>
                <a:cs typeface="+mj-cs"/>
              </a:rPr>
              <a:t>Mass cancel, normal, or force close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435" y="951186"/>
            <a:ext cx="4419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Favorites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Sort arrow designators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Graph cards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Column statistics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Workspaces – multiple preference settings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Logical attribute text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Locate button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Workbench enhance- </a:t>
            </a:r>
            <a:r>
              <a:rPr lang="en-US" sz="2800" dirty="0" err="1" smtClean="0"/>
              <a:t>ments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Rounding choice when changing view decimals 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724400" y="976806"/>
            <a:ext cx="4419600" cy="4893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130000"/>
            </a:pPr>
            <a:r>
              <a:rPr lang="en-US" dirty="0">
                <a:latin typeface="Arial" charset="0"/>
              </a:rPr>
              <a:t>  Quick change</a:t>
            </a:r>
          </a:p>
          <a:p>
            <a:pPr>
              <a:buSzPct val="130000"/>
            </a:pPr>
            <a:r>
              <a:rPr lang="en-US" dirty="0">
                <a:latin typeface="Arial" charset="0"/>
              </a:rPr>
              <a:t>  Subset additional   </a:t>
            </a:r>
          </a:p>
          <a:p>
            <a:pPr>
              <a:spcBef>
                <a:spcPct val="0"/>
              </a:spcBef>
              <a:buSzPct val="130000"/>
              <a:buFontTx/>
              <a:buNone/>
            </a:pPr>
            <a:r>
              <a:rPr lang="en-US" dirty="0">
                <a:latin typeface="Arial" charset="0"/>
              </a:rPr>
              <a:t>    range options (last,  </a:t>
            </a:r>
          </a:p>
          <a:p>
            <a:pPr>
              <a:spcBef>
                <a:spcPct val="0"/>
              </a:spcBef>
              <a:buSzPct val="130000"/>
              <a:buFontTx/>
              <a:buNone/>
            </a:pPr>
            <a:r>
              <a:rPr lang="en-US" dirty="0">
                <a:latin typeface="Arial" charset="0"/>
              </a:rPr>
              <a:t>    current, or next week, </a:t>
            </a:r>
          </a:p>
          <a:p>
            <a:pPr>
              <a:spcBef>
                <a:spcPct val="0"/>
              </a:spcBef>
              <a:buSzPct val="130000"/>
              <a:buFontTx/>
              <a:buNone/>
            </a:pPr>
            <a:r>
              <a:rPr lang="en-US" dirty="0">
                <a:latin typeface="Arial" charset="0"/>
              </a:rPr>
              <a:t>    qtr, year)</a:t>
            </a:r>
          </a:p>
          <a:p>
            <a:pPr>
              <a:spcBef>
                <a:spcPct val="0"/>
              </a:spcBef>
              <a:buSzPct val="130000"/>
            </a:pPr>
            <a:r>
              <a:rPr lang="en-US" dirty="0">
                <a:latin typeface="Arial" charset="0"/>
              </a:rPr>
              <a:t>  Host job notification   </a:t>
            </a:r>
          </a:p>
          <a:p>
            <a:pPr>
              <a:spcBef>
                <a:spcPct val="0"/>
              </a:spcBef>
              <a:buSzPct val="130000"/>
              <a:buFontTx/>
              <a:buNone/>
            </a:pPr>
            <a:r>
              <a:rPr lang="en-US" dirty="0">
                <a:latin typeface="Arial" charset="0"/>
              </a:rPr>
              <a:t>   and e-mail of reports</a:t>
            </a:r>
          </a:p>
          <a:p>
            <a:pPr>
              <a:buSzPct val="130000"/>
            </a:pPr>
            <a:r>
              <a:rPr lang="en-US" dirty="0">
                <a:latin typeface="Arial" charset="0"/>
              </a:rPr>
              <a:t>  Public preferences</a:t>
            </a:r>
          </a:p>
          <a:p>
            <a:pPr>
              <a:buSzPct val="130000"/>
            </a:pPr>
            <a:r>
              <a:rPr lang="en-US" dirty="0">
                <a:latin typeface="Arial" charset="0"/>
              </a:rPr>
              <a:t>  Customizable toolbars</a:t>
            </a:r>
          </a:p>
          <a:p>
            <a:pPr>
              <a:spcBef>
                <a:spcPct val="0"/>
              </a:spcBef>
              <a:buSzPct val="130000"/>
            </a:pPr>
            <a:r>
              <a:rPr lang="en-US" dirty="0">
                <a:latin typeface="Arial" charset="0"/>
              </a:rPr>
              <a:t>  Workbench enhance- </a:t>
            </a:r>
          </a:p>
          <a:p>
            <a:pPr>
              <a:spcBef>
                <a:spcPct val="0"/>
              </a:spcBef>
              <a:buSzPct val="130000"/>
              <a:buFontTx/>
              <a:buNone/>
            </a:pPr>
            <a:r>
              <a:rPr lang="en-US" dirty="0">
                <a:latin typeface="Arial" charset="0"/>
              </a:rPr>
              <a:t>    </a:t>
            </a:r>
            <a:r>
              <a:rPr lang="en-US" dirty="0" err="1">
                <a:latin typeface="Arial" charset="0"/>
              </a:rPr>
              <a:t>ments</a:t>
            </a:r>
            <a:endParaRPr lang="en-US" dirty="0">
              <a:latin typeface="Arial" charset="0"/>
            </a:endParaRPr>
          </a:p>
          <a:p>
            <a:pPr>
              <a:spcBef>
                <a:spcPct val="0"/>
              </a:spcBef>
              <a:buSzPct val="130000"/>
            </a:pPr>
            <a:r>
              <a:rPr lang="en-US" dirty="0">
                <a:latin typeface="Arial" charset="0"/>
              </a:rPr>
              <a:t>  Presentation schemes</a:t>
            </a:r>
          </a:p>
          <a:p>
            <a:pPr>
              <a:buSzPct val="130000"/>
            </a:pPr>
            <a:endParaRPr lang="en-US" dirty="0">
              <a:latin typeface="Arial" charset="0"/>
            </a:endParaRPr>
          </a:p>
        </p:txBody>
      </p:sp>
      <p:sp>
        <p:nvSpPr>
          <p:cNvPr id="6" name="Rectangle 5"/>
          <p:cNvSpPr txBox="1">
            <a:spLocks noGrp="1" noChangeArrowheads="1"/>
          </p:cNvSpPr>
          <p:nvPr>
            <p:ph type="title"/>
          </p:nvPr>
        </p:nvSpPr>
        <p:spPr>
          <a:xfrm>
            <a:off x="283779" y="204952"/>
            <a:ext cx="6684579" cy="58332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3200" kern="0" dirty="0" smtClean="0">
                <a:latin typeface="+mj-lt"/>
                <a:ea typeface="+mj-ea"/>
                <a:cs typeface="+mj-cs"/>
              </a:rPr>
              <a:t>Other Bells and Whistle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966"/>
            <a:ext cx="6337738" cy="396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Application Settings added to OBPM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00150"/>
            <a:ext cx="8305800" cy="5657850"/>
          </a:xfrm>
          <a:noFill/>
        </p:spPr>
      </p:pic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3352800" y="5486400"/>
            <a:ext cx="45720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990600" indent="-533400"/>
            <a:endParaRPr lang="en-US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514600" y="2514600"/>
            <a:ext cx="8382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990600" indent="-53340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990600"/>
            <a:ext cx="64008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3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7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 for attending!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CED594A-E54A-496C-AF62-4A2A66D99562}" type="slidenum">
              <a:rPr lang="en-US"/>
              <a:pPr/>
              <a:t>5</a:t>
            </a:fld>
            <a:endParaRPr lang="en-US"/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382000" cy="6286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1555" name="Oval 3"/>
          <p:cNvSpPr>
            <a:spLocks noChangeArrowheads="1"/>
          </p:cNvSpPr>
          <p:nvPr/>
        </p:nvSpPr>
        <p:spPr bwMode="auto">
          <a:xfrm>
            <a:off x="6324600" y="1371600"/>
            <a:ext cx="9144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2057400" y="3581400"/>
            <a:ext cx="5715000" cy="113823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GB" sz="2000" dirty="0">
                <a:solidFill>
                  <a:srgbClr val="FF0000"/>
                </a:solidFill>
              </a:rPr>
              <a:t> Who does it in MRP Recommendations-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i="1" dirty="0">
                <a:solidFill>
                  <a:srgbClr val="FF0000"/>
                </a:solidFill>
                <a:latin typeface="+mn-lt"/>
              </a:rPr>
              <a:t> Production Controller/Planner for mfg items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i="1" dirty="0">
                <a:solidFill>
                  <a:srgbClr val="FF0000"/>
                </a:solidFill>
                <a:latin typeface="+mn-lt"/>
              </a:rPr>
              <a:t> Buyers for Buy Recommendations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0" y="0"/>
            <a:ext cx="7772400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40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OBPM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6400800" y="2438400"/>
            <a:ext cx="3048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nimBg="1"/>
      <p:bldP spid="151556" grpId="0" animBg="1" autoUpdateAnimBg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0"/>
            <a:ext cx="6942138" cy="1039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Planner Object adds Mass Delete Option. </a:t>
            </a:r>
          </a:p>
          <a:p>
            <a:pPr>
              <a:defRPr/>
            </a:pPr>
            <a:r>
              <a:rPr lang="en-US" dirty="0"/>
              <a:t>Display options remain the same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331200" cy="468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2057400" y="2362200"/>
            <a:ext cx="4330032" cy="83099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Icons are added to Drop downs –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added </a:t>
            </a:r>
            <a:r>
              <a:rPr lang="en-US" dirty="0" smtClean="0"/>
              <a:t>Post Release 6.0</a:t>
            </a:r>
          </a:p>
        </p:txBody>
      </p:sp>
      <p:cxnSp>
        <p:nvCxnSpPr>
          <p:cNvPr id="7173" name="Straight Arrow Connector 6"/>
          <p:cNvCxnSpPr>
            <a:cxnSpLocks noChangeShapeType="1"/>
          </p:cNvCxnSpPr>
          <p:nvPr/>
        </p:nvCxnSpPr>
        <p:spPr bwMode="auto">
          <a:xfrm>
            <a:off x="0" y="22860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2414F5E-C46F-4CD5-9028-442AB78A3864}" type="slidenum">
              <a:rPr lang="en-US"/>
              <a:pPr/>
              <a:t>7</a:t>
            </a:fld>
            <a:endParaRPr lang="en-US"/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00100"/>
            <a:ext cx="8382000" cy="6286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1733" name="Line 5"/>
          <p:cNvSpPr>
            <a:spLocks noChangeShapeType="1"/>
          </p:cNvSpPr>
          <p:nvPr/>
        </p:nvSpPr>
        <p:spPr bwMode="auto">
          <a:xfrm flipH="1" flipV="1">
            <a:off x="1447800" y="2438400"/>
            <a:ext cx="9906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31" name="Oval 3"/>
          <p:cNvSpPr>
            <a:spLocks noChangeArrowheads="1"/>
          </p:cNvSpPr>
          <p:nvPr/>
        </p:nvSpPr>
        <p:spPr bwMode="auto">
          <a:xfrm>
            <a:off x="609600" y="1524000"/>
            <a:ext cx="9906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2590800" y="3352800"/>
            <a:ext cx="3657600" cy="1323975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GB" sz="2000" dirty="0">
                <a:solidFill>
                  <a:srgbClr val="FF0000"/>
                </a:solidFill>
              </a:rPr>
              <a:t>Use to create and release manufacturing orders to begin production…or to check MO status. 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0" y="0"/>
            <a:ext cx="7772400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40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OBPM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/>
      <p:bldP spid="201731" grpId="0" animBg="1"/>
      <p:bldP spid="20173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153400" cy="4586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06363" y="152400"/>
            <a:ext cx="8478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OBPM- Maintenance added import BOM and Router</a:t>
            </a:r>
          </a:p>
        </p:txBody>
      </p:sp>
      <p:cxnSp>
        <p:nvCxnSpPr>
          <p:cNvPr id="9220" name="Straight Arrow Connector 5"/>
          <p:cNvCxnSpPr>
            <a:cxnSpLocks noChangeShapeType="1"/>
          </p:cNvCxnSpPr>
          <p:nvPr/>
        </p:nvCxnSpPr>
        <p:spPr bwMode="auto">
          <a:xfrm rot="10800000">
            <a:off x="2133600" y="1828800"/>
            <a:ext cx="762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1" name="Straight Arrow Connector 7"/>
          <p:cNvCxnSpPr>
            <a:cxnSpLocks noChangeShapeType="1"/>
          </p:cNvCxnSpPr>
          <p:nvPr/>
        </p:nvCxnSpPr>
        <p:spPr bwMode="auto">
          <a:xfrm rot="10800000">
            <a:off x="2133600" y="1981200"/>
            <a:ext cx="762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2" name="Straight Arrow Connector 10"/>
          <p:cNvCxnSpPr>
            <a:cxnSpLocks noChangeShapeType="1"/>
          </p:cNvCxnSpPr>
          <p:nvPr/>
        </p:nvCxnSpPr>
        <p:spPr bwMode="auto">
          <a:xfrm rot="10800000">
            <a:off x="2057400" y="1371600"/>
            <a:ext cx="762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072809" y="1127051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Added post 6.0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0"/>
            <a:ext cx="8991600" cy="685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36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Create Manual Manufacturing Orders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838200"/>
            <a:ext cx="4162425" cy="501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4114800"/>
            <a:ext cx="36576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If using EPDM, you can choose to use alternate bills and/or routings.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 Link Graph Car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Link Graph Cards</Template>
  <TotalTime>4445</TotalTime>
  <Words>1055</Words>
  <Application>Microsoft Office PowerPoint</Application>
  <PresentationFormat>On-screen Show (4:3)</PresentationFormat>
  <Paragraphs>166</Paragraphs>
  <Slides>40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Power Link Graph Cards</vt:lpstr>
      <vt:lpstr>Bitmap Image</vt:lpstr>
      <vt:lpstr>XA R7/9 PowerLink</vt:lpstr>
      <vt:lpstr>Agenda</vt:lpstr>
      <vt:lpstr>OBPM - Managing Orders and Recommendations</vt:lpstr>
      <vt:lpstr>Application Settings added to OBPM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IDF FUNCTIONALITY- Infor Development Framework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Check Availability</vt:lpstr>
      <vt:lpstr>Mass cancel, normal, or force close</vt:lpstr>
      <vt:lpstr>Other Bells and Whistle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Positioning iSeries R7</dc:title>
  <dc:creator>Barbie Fitts</dc:creator>
  <cp:lastModifiedBy>Brock Miller</cp:lastModifiedBy>
  <cp:revision>99</cp:revision>
  <dcterms:created xsi:type="dcterms:W3CDTF">2004-10-18T18:04:48Z</dcterms:created>
  <dcterms:modified xsi:type="dcterms:W3CDTF">2011-02-15T18:33:20Z</dcterms:modified>
</cp:coreProperties>
</file>