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46"/>
  </p:notesMasterIdLst>
  <p:handoutMasterIdLst>
    <p:handoutMasterId r:id="rId47"/>
  </p:handoutMasterIdLst>
  <p:sldIdLst>
    <p:sldId id="451" r:id="rId2"/>
    <p:sldId id="453" r:id="rId3"/>
    <p:sldId id="509" r:id="rId4"/>
    <p:sldId id="454" r:id="rId5"/>
    <p:sldId id="455" r:id="rId6"/>
    <p:sldId id="467" r:id="rId7"/>
    <p:sldId id="561" r:id="rId8"/>
    <p:sldId id="507" r:id="rId9"/>
    <p:sldId id="560" r:id="rId10"/>
    <p:sldId id="533" r:id="rId11"/>
    <p:sldId id="532" r:id="rId12"/>
    <p:sldId id="531" r:id="rId13"/>
    <p:sldId id="555" r:id="rId14"/>
    <p:sldId id="456" r:id="rId15"/>
    <p:sldId id="534" r:id="rId16"/>
    <p:sldId id="537" r:id="rId17"/>
    <p:sldId id="559" r:id="rId18"/>
    <p:sldId id="552" r:id="rId19"/>
    <p:sldId id="462" r:id="rId20"/>
    <p:sldId id="536" r:id="rId21"/>
    <p:sldId id="535" r:id="rId22"/>
    <p:sldId id="540" r:id="rId23"/>
    <p:sldId id="539" r:id="rId24"/>
    <p:sldId id="538" r:id="rId25"/>
    <p:sldId id="459" r:id="rId26"/>
    <p:sldId id="471" r:id="rId27"/>
    <p:sldId id="541" r:id="rId28"/>
    <p:sldId id="542" r:id="rId29"/>
    <p:sldId id="556" r:id="rId30"/>
    <p:sldId id="562" r:id="rId31"/>
    <p:sldId id="544" r:id="rId32"/>
    <p:sldId id="543" r:id="rId33"/>
    <p:sldId id="545" r:id="rId34"/>
    <p:sldId id="547" r:id="rId35"/>
    <p:sldId id="546" r:id="rId36"/>
    <p:sldId id="551" r:id="rId37"/>
    <p:sldId id="550" r:id="rId38"/>
    <p:sldId id="549" r:id="rId39"/>
    <p:sldId id="557" r:id="rId40"/>
    <p:sldId id="553" r:id="rId41"/>
    <p:sldId id="554" r:id="rId42"/>
    <p:sldId id="548" r:id="rId43"/>
    <p:sldId id="476" r:id="rId44"/>
    <p:sldId id="529" r:id="rId45"/>
  </p:sldIdLst>
  <p:sldSz cx="9144000" cy="6858000" type="screen4x3"/>
  <p:notesSz cx="6985000" cy="9283700"/>
  <p:defaultTextStyle>
    <a:defPPr>
      <a:defRPr lang="en-US"/>
    </a:defPPr>
    <a:lvl1pPr algn="ctr" rtl="0" fontAlgn="base">
      <a:spcBef>
        <a:spcPct val="0"/>
      </a:spcBef>
      <a:spcAft>
        <a:spcPct val="0"/>
      </a:spcAft>
      <a:defRPr b="1" kern="1200">
        <a:solidFill>
          <a:schemeClr val="tx1"/>
        </a:solidFill>
        <a:latin typeface="Times New Roman" pitchFamily="18" charset="0"/>
        <a:ea typeface="+mn-ea"/>
        <a:cs typeface="Arial" charset="0"/>
      </a:defRPr>
    </a:lvl1pPr>
    <a:lvl2pPr marL="457200" algn="ctr" rtl="0" fontAlgn="base">
      <a:spcBef>
        <a:spcPct val="0"/>
      </a:spcBef>
      <a:spcAft>
        <a:spcPct val="0"/>
      </a:spcAft>
      <a:defRPr b="1" kern="1200">
        <a:solidFill>
          <a:schemeClr val="tx1"/>
        </a:solidFill>
        <a:latin typeface="Times New Roman" pitchFamily="18" charset="0"/>
        <a:ea typeface="+mn-ea"/>
        <a:cs typeface="Arial" charset="0"/>
      </a:defRPr>
    </a:lvl2pPr>
    <a:lvl3pPr marL="914400" algn="ctr" rtl="0" fontAlgn="base">
      <a:spcBef>
        <a:spcPct val="0"/>
      </a:spcBef>
      <a:spcAft>
        <a:spcPct val="0"/>
      </a:spcAft>
      <a:defRPr b="1" kern="1200">
        <a:solidFill>
          <a:schemeClr val="tx1"/>
        </a:solidFill>
        <a:latin typeface="Times New Roman" pitchFamily="18" charset="0"/>
        <a:ea typeface="+mn-ea"/>
        <a:cs typeface="Arial" charset="0"/>
      </a:defRPr>
    </a:lvl3pPr>
    <a:lvl4pPr marL="1371600" algn="ctr" rtl="0" fontAlgn="base">
      <a:spcBef>
        <a:spcPct val="0"/>
      </a:spcBef>
      <a:spcAft>
        <a:spcPct val="0"/>
      </a:spcAft>
      <a:defRPr b="1" kern="1200">
        <a:solidFill>
          <a:schemeClr val="tx1"/>
        </a:solidFill>
        <a:latin typeface="Times New Roman" pitchFamily="18" charset="0"/>
        <a:ea typeface="+mn-ea"/>
        <a:cs typeface="Arial" charset="0"/>
      </a:defRPr>
    </a:lvl4pPr>
    <a:lvl5pPr marL="1828800" algn="ctr" rtl="0" fontAlgn="base">
      <a:spcBef>
        <a:spcPct val="0"/>
      </a:spcBef>
      <a:spcAft>
        <a:spcPct val="0"/>
      </a:spcAft>
      <a:defRPr b="1" kern="1200">
        <a:solidFill>
          <a:schemeClr val="tx1"/>
        </a:solidFill>
        <a:latin typeface="Times New Roman" pitchFamily="18" charset="0"/>
        <a:ea typeface="+mn-ea"/>
        <a:cs typeface="Arial" charset="0"/>
      </a:defRPr>
    </a:lvl5pPr>
    <a:lvl6pPr marL="2286000" algn="l" defTabSz="914400" rtl="0" eaLnBrk="1" latinLnBrk="0" hangingPunct="1">
      <a:defRPr b="1" kern="1200">
        <a:solidFill>
          <a:schemeClr val="tx1"/>
        </a:solidFill>
        <a:latin typeface="Times New Roman" pitchFamily="18" charset="0"/>
        <a:ea typeface="+mn-ea"/>
        <a:cs typeface="Arial" charset="0"/>
      </a:defRPr>
    </a:lvl6pPr>
    <a:lvl7pPr marL="2743200" algn="l" defTabSz="914400" rtl="0" eaLnBrk="1" latinLnBrk="0" hangingPunct="1">
      <a:defRPr b="1" kern="1200">
        <a:solidFill>
          <a:schemeClr val="tx1"/>
        </a:solidFill>
        <a:latin typeface="Times New Roman" pitchFamily="18" charset="0"/>
        <a:ea typeface="+mn-ea"/>
        <a:cs typeface="Arial" charset="0"/>
      </a:defRPr>
    </a:lvl7pPr>
    <a:lvl8pPr marL="3200400" algn="l" defTabSz="914400" rtl="0" eaLnBrk="1" latinLnBrk="0" hangingPunct="1">
      <a:defRPr b="1" kern="1200">
        <a:solidFill>
          <a:schemeClr val="tx1"/>
        </a:solidFill>
        <a:latin typeface="Times New Roman" pitchFamily="18" charset="0"/>
        <a:ea typeface="+mn-ea"/>
        <a:cs typeface="Arial" charset="0"/>
      </a:defRPr>
    </a:lvl8pPr>
    <a:lvl9pPr marL="3657600" algn="l" defTabSz="914400" rtl="0" eaLnBrk="1" latinLnBrk="0" hangingPunct="1">
      <a:defRPr b="1"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AB07"/>
    <a:srgbClr val="0099FF"/>
    <a:srgbClr val="605677"/>
    <a:srgbClr val="493D63"/>
    <a:srgbClr val="A5A0D6"/>
    <a:srgbClr val="661E2B"/>
    <a:srgbClr val="FFFFFF"/>
    <a:srgbClr val="4E573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1" autoAdjust="0"/>
    <p:restoredTop sz="94630" autoAdjust="0"/>
  </p:normalViewPr>
  <p:slideViewPr>
    <p:cSldViewPr>
      <p:cViewPr varScale="1">
        <p:scale>
          <a:sx n="74" d="100"/>
          <a:sy n="74" d="100"/>
        </p:scale>
        <p:origin x="-69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0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592" tIns="46296" rIns="92592" bIns="46296" numCol="1" anchor="t" anchorCtr="0" compatLnSpc="1">
            <a:prstTxWarp prst="textNoShape">
              <a:avLst/>
            </a:prstTxWarp>
          </a:bodyPr>
          <a:lstStyle>
            <a:lvl1pPr algn="l" defTabSz="925513">
              <a:defRPr sz="1200" b="0">
                <a:effectLst/>
                <a:latin typeface="Tahoma" pitchFamily="34" charset="0"/>
              </a:defRPr>
            </a:lvl1pPr>
          </a:lstStyle>
          <a:p>
            <a:pPr>
              <a:defRPr/>
            </a:pPr>
            <a:endParaRPr lang="en-US"/>
          </a:p>
        </p:txBody>
      </p:sp>
      <p:sp>
        <p:nvSpPr>
          <p:cNvPr id="4099"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592" tIns="46296" rIns="92592" bIns="46296" numCol="1" anchor="t" anchorCtr="0" compatLnSpc="1">
            <a:prstTxWarp prst="textNoShape">
              <a:avLst/>
            </a:prstTxWarp>
          </a:bodyPr>
          <a:lstStyle>
            <a:lvl1pPr algn="r" defTabSz="925513">
              <a:defRPr sz="1200" b="0">
                <a:effectLst/>
                <a:latin typeface="Tahoma" pitchFamily="34" charset="0"/>
              </a:defRPr>
            </a:lvl1pPr>
          </a:lstStyle>
          <a:p>
            <a:pPr>
              <a:defRPr/>
            </a:pPr>
            <a:endParaRPr lang="en-US"/>
          </a:p>
        </p:txBody>
      </p:sp>
      <p:sp>
        <p:nvSpPr>
          <p:cNvPr id="4100" name="Rectangle 4"/>
          <p:cNvSpPr>
            <a:spLocks noGrp="1" noChangeArrowheads="1"/>
          </p:cNvSpPr>
          <p:nvPr>
            <p:ph type="ftr" sz="quarter" idx="2"/>
          </p:nvPr>
        </p:nvSpPr>
        <p:spPr bwMode="auto">
          <a:xfrm>
            <a:off x="0" y="8820150"/>
            <a:ext cx="3027363" cy="463550"/>
          </a:xfrm>
          <a:prstGeom prst="rect">
            <a:avLst/>
          </a:prstGeom>
          <a:noFill/>
          <a:ln w="9525">
            <a:noFill/>
            <a:miter lim="800000"/>
            <a:headEnd/>
            <a:tailEnd/>
          </a:ln>
          <a:effectLst/>
        </p:spPr>
        <p:txBody>
          <a:bodyPr vert="horz" wrap="square" lIns="92592" tIns="46296" rIns="92592" bIns="46296" numCol="1" anchor="b" anchorCtr="0" compatLnSpc="1">
            <a:prstTxWarp prst="textNoShape">
              <a:avLst/>
            </a:prstTxWarp>
          </a:bodyPr>
          <a:lstStyle>
            <a:lvl1pPr algn="l" defTabSz="925513">
              <a:defRPr sz="1200" b="0">
                <a:effectLst/>
                <a:latin typeface="Tahoma" pitchFamily="34" charset="0"/>
              </a:defRPr>
            </a:lvl1pPr>
          </a:lstStyle>
          <a:p>
            <a:pPr>
              <a:defRPr/>
            </a:pPr>
            <a:endParaRPr lang="en-US"/>
          </a:p>
        </p:txBody>
      </p:sp>
      <p:sp>
        <p:nvSpPr>
          <p:cNvPr id="4101" name="Rectangle 5"/>
          <p:cNvSpPr>
            <a:spLocks noGrp="1" noChangeArrowheads="1"/>
          </p:cNvSpPr>
          <p:nvPr>
            <p:ph type="sldNum" sz="quarter" idx="3"/>
          </p:nvPr>
        </p:nvSpPr>
        <p:spPr bwMode="auto">
          <a:xfrm>
            <a:off x="3957638" y="8820150"/>
            <a:ext cx="3027362" cy="463550"/>
          </a:xfrm>
          <a:prstGeom prst="rect">
            <a:avLst/>
          </a:prstGeom>
          <a:noFill/>
          <a:ln w="9525">
            <a:noFill/>
            <a:miter lim="800000"/>
            <a:headEnd/>
            <a:tailEnd/>
          </a:ln>
          <a:effectLst/>
        </p:spPr>
        <p:txBody>
          <a:bodyPr vert="horz" wrap="square" lIns="92592" tIns="46296" rIns="92592" bIns="46296" numCol="1" anchor="b" anchorCtr="0" compatLnSpc="1">
            <a:prstTxWarp prst="textNoShape">
              <a:avLst/>
            </a:prstTxWarp>
          </a:bodyPr>
          <a:lstStyle>
            <a:lvl1pPr algn="r" defTabSz="925513">
              <a:defRPr sz="1200" b="0">
                <a:effectLst/>
                <a:latin typeface="Tahoma" pitchFamily="34" charset="0"/>
              </a:defRPr>
            </a:lvl1pPr>
          </a:lstStyle>
          <a:p>
            <a:pPr>
              <a:defRPr/>
            </a:pPr>
            <a:fld id="{B1DF9B7D-00D3-40C8-AEFE-69AB6C7D799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592" tIns="46296" rIns="92592" bIns="46296" numCol="1" anchor="t" anchorCtr="0" compatLnSpc="1">
            <a:prstTxWarp prst="textNoShape">
              <a:avLst/>
            </a:prstTxWarp>
          </a:bodyPr>
          <a:lstStyle>
            <a:lvl1pPr algn="l" defTabSz="925513">
              <a:defRPr sz="1200" b="0">
                <a:effectLst/>
                <a:latin typeface="Tahoma" pitchFamily="34" charset="0"/>
              </a:defRPr>
            </a:lvl1pPr>
          </a:lstStyle>
          <a:p>
            <a:pPr>
              <a:defRPr/>
            </a:pPr>
            <a:endParaRPr lang="en-US"/>
          </a:p>
        </p:txBody>
      </p:sp>
      <p:sp>
        <p:nvSpPr>
          <p:cNvPr id="19459"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592" tIns="46296" rIns="92592" bIns="46296" numCol="1" anchor="t" anchorCtr="0" compatLnSpc="1">
            <a:prstTxWarp prst="textNoShape">
              <a:avLst/>
            </a:prstTxWarp>
          </a:bodyPr>
          <a:lstStyle>
            <a:lvl1pPr algn="r" defTabSz="925513">
              <a:defRPr sz="1200" b="0">
                <a:effectLst/>
                <a:latin typeface="Tahoma" pitchFamily="34" charset="0"/>
              </a:defRPr>
            </a:lvl1pPr>
          </a:lstStyle>
          <a:p>
            <a:pPr>
              <a:defRPr/>
            </a:pPr>
            <a:endParaRPr lang="en-US"/>
          </a:p>
        </p:txBody>
      </p:sp>
      <p:sp>
        <p:nvSpPr>
          <p:cNvPr id="47108" name="Rectangle 4"/>
          <p:cNvSpPr>
            <a:spLocks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31863" y="4410075"/>
            <a:ext cx="5121275" cy="4176713"/>
          </a:xfrm>
          <a:prstGeom prst="rect">
            <a:avLst/>
          </a:prstGeom>
          <a:noFill/>
          <a:ln w="9525">
            <a:noFill/>
            <a:miter lim="800000"/>
            <a:headEnd/>
            <a:tailEnd/>
          </a:ln>
          <a:effectLst/>
        </p:spPr>
        <p:txBody>
          <a:bodyPr vert="horz" wrap="square" lIns="92592" tIns="46296" rIns="92592" bIns="462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20150"/>
            <a:ext cx="3027363" cy="463550"/>
          </a:xfrm>
          <a:prstGeom prst="rect">
            <a:avLst/>
          </a:prstGeom>
          <a:noFill/>
          <a:ln w="9525">
            <a:noFill/>
            <a:miter lim="800000"/>
            <a:headEnd/>
            <a:tailEnd/>
          </a:ln>
          <a:effectLst/>
        </p:spPr>
        <p:txBody>
          <a:bodyPr vert="horz" wrap="square" lIns="92592" tIns="46296" rIns="92592" bIns="46296" numCol="1" anchor="b" anchorCtr="0" compatLnSpc="1">
            <a:prstTxWarp prst="textNoShape">
              <a:avLst/>
            </a:prstTxWarp>
          </a:bodyPr>
          <a:lstStyle>
            <a:lvl1pPr algn="l" defTabSz="925513">
              <a:defRPr sz="1200" b="0">
                <a:effectLst/>
                <a:latin typeface="Tahoma" pitchFamily="34" charset="0"/>
              </a:defRPr>
            </a:lvl1pPr>
          </a:lstStyle>
          <a:p>
            <a:pPr>
              <a:defRPr/>
            </a:pPr>
            <a:endParaRPr lang="en-US"/>
          </a:p>
        </p:txBody>
      </p:sp>
      <p:sp>
        <p:nvSpPr>
          <p:cNvPr id="19463" name="Rectangle 7"/>
          <p:cNvSpPr>
            <a:spLocks noGrp="1" noChangeArrowheads="1"/>
          </p:cNvSpPr>
          <p:nvPr>
            <p:ph type="sldNum" sz="quarter" idx="5"/>
          </p:nvPr>
        </p:nvSpPr>
        <p:spPr bwMode="auto">
          <a:xfrm>
            <a:off x="3957638" y="8820150"/>
            <a:ext cx="3027362" cy="463550"/>
          </a:xfrm>
          <a:prstGeom prst="rect">
            <a:avLst/>
          </a:prstGeom>
          <a:noFill/>
          <a:ln w="9525">
            <a:noFill/>
            <a:miter lim="800000"/>
            <a:headEnd/>
            <a:tailEnd/>
          </a:ln>
          <a:effectLst/>
        </p:spPr>
        <p:txBody>
          <a:bodyPr vert="horz" wrap="square" lIns="92592" tIns="46296" rIns="92592" bIns="46296" numCol="1" anchor="b" anchorCtr="0" compatLnSpc="1">
            <a:prstTxWarp prst="textNoShape">
              <a:avLst/>
            </a:prstTxWarp>
          </a:bodyPr>
          <a:lstStyle>
            <a:lvl1pPr algn="r" defTabSz="925513">
              <a:defRPr sz="1200" b="0">
                <a:effectLst/>
                <a:latin typeface="Tahoma" pitchFamily="34" charset="0"/>
              </a:defRPr>
            </a:lvl1pPr>
          </a:lstStyle>
          <a:p>
            <a:pPr>
              <a:defRPr/>
            </a:pPr>
            <a:fld id="{852EF201-D744-4D96-A67A-374A207B8D8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76E47D3-0A5A-45EE-8B0D-369BF704F6F7}" type="slidenum">
              <a:rPr lang="en-US" smtClean="0"/>
              <a:pPr/>
              <a:t>2</a:t>
            </a:fld>
            <a:endParaRPr lang="en-US" smtClean="0"/>
          </a:p>
        </p:txBody>
      </p:sp>
      <p:sp>
        <p:nvSpPr>
          <p:cNvPr id="48131" name="Rectangle 2"/>
          <p:cNvSpPr>
            <a:spLocks noGrp="1" noChangeArrowheads="1"/>
          </p:cNvSpPr>
          <p:nvPr>
            <p:ph type="body" idx="1"/>
          </p:nvPr>
        </p:nvSpPr>
        <p:spPr>
          <a:xfrm>
            <a:off x="931863" y="4435475"/>
            <a:ext cx="5121275" cy="4122738"/>
          </a:xfrm>
          <a:noFill/>
          <a:ln/>
        </p:spPr>
        <p:txBody>
          <a:bodyPr lIns="94154" tIns="47874" rIns="94154" bIns="47874"/>
          <a:lstStyle/>
          <a:p>
            <a:pPr eaLnBrk="1" hangingPunct="1"/>
            <a:endParaRPr lang="en-US" smtClean="0"/>
          </a:p>
        </p:txBody>
      </p:sp>
      <p:sp>
        <p:nvSpPr>
          <p:cNvPr id="48132" name="Rectangle 3"/>
          <p:cNvSpPr>
            <a:spLocks noChangeArrowheads="1" noTextEdit="1"/>
          </p:cNvSpPr>
          <p:nvPr>
            <p:ph type="sldImg"/>
          </p:nvPr>
        </p:nvSpPr>
        <p:spPr>
          <a:xfrm>
            <a:off x="1184275" y="704850"/>
            <a:ext cx="4622800" cy="3467100"/>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619437D-3722-4D43-B227-1FC61C8F37C7}" type="slidenum">
              <a:rPr lang="en-US" smtClean="0"/>
              <a:pPr/>
              <a:t>4</a:t>
            </a:fld>
            <a:endParaRPr lang="en-US" smtClean="0"/>
          </a:p>
        </p:txBody>
      </p:sp>
      <p:sp>
        <p:nvSpPr>
          <p:cNvPr id="49155" name="Rectangle 2"/>
          <p:cNvSpPr>
            <a:spLocks noChangeArrowheads="1" noTextEdit="1"/>
          </p:cNvSpPr>
          <p:nvPr>
            <p:ph type="sldImg"/>
          </p:nvPr>
        </p:nvSpPr>
        <p:spPr>
          <a:xfrm>
            <a:off x="1174750" y="723900"/>
            <a:ext cx="4637088" cy="3478213"/>
          </a:xfrm>
          <a:ln w="12700" cap="flat">
            <a:solidFill>
              <a:schemeClr val="tx1"/>
            </a:solidFill>
          </a:ln>
        </p:spPr>
      </p:sp>
      <p:sp>
        <p:nvSpPr>
          <p:cNvPr id="49156" name="Rectangle 3"/>
          <p:cNvSpPr>
            <a:spLocks noGrp="1" noChangeArrowheads="1"/>
          </p:cNvSpPr>
          <p:nvPr>
            <p:ph type="body" idx="1"/>
          </p:nvPr>
        </p:nvSpPr>
        <p:spPr>
          <a:xfrm>
            <a:off x="931863" y="4435475"/>
            <a:ext cx="5121275" cy="4125913"/>
          </a:xfrm>
          <a:noFill/>
          <a:ln/>
        </p:spPr>
        <p:txBody>
          <a:bodyPr lIns="93603" tIns="46802" rIns="93603" bIns="46802"/>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C82275A-6F24-43CA-AF3F-6760A01BE7CE}" type="slidenum">
              <a:rPr lang="en-US" smtClean="0"/>
              <a:pPr/>
              <a:t>10</a:t>
            </a:fld>
            <a:endParaRPr lang="en-US" smtClean="0"/>
          </a:p>
        </p:txBody>
      </p:sp>
      <p:sp>
        <p:nvSpPr>
          <p:cNvPr id="50179" name="Rectangle 2"/>
          <p:cNvSpPr>
            <a:spLocks noGrp="1" noChangeArrowheads="1"/>
          </p:cNvSpPr>
          <p:nvPr>
            <p:ph type="body" idx="1"/>
          </p:nvPr>
        </p:nvSpPr>
        <p:spPr>
          <a:xfrm>
            <a:off x="931863" y="4435475"/>
            <a:ext cx="5121275" cy="4122738"/>
          </a:xfrm>
          <a:noFill/>
          <a:ln/>
        </p:spPr>
        <p:txBody>
          <a:bodyPr lIns="94154" tIns="47874" rIns="94154" bIns="47874"/>
          <a:lstStyle/>
          <a:p>
            <a:pPr eaLnBrk="1" hangingPunct="1"/>
            <a:endParaRPr lang="en-US" smtClean="0"/>
          </a:p>
        </p:txBody>
      </p:sp>
      <p:sp>
        <p:nvSpPr>
          <p:cNvPr id="50180" name="Rectangle 3"/>
          <p:cNvSpPr>
            <a:spLocks noChangeArrowheads="1" noTextEdit="1"/>
          </p:cNvSpPr>
          <p:nvPr>
            <p:ph type="sldImg"/>
          </p:nvPr>
        </p:nvSpPr>
        <p:spPr>
          <a:xfrm>
            <a:off x="1184275" y="704850"/>
            <a:ext cx="4622800" cy="3467100"/>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CCFE3A-EE2E-4F88-A677-2EC5ECFB7BE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0038F3-EDC7-4CD6-87C4-8520EF16CDD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C956C7-09DA-4CA8-92CE-3FE52A994A8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CCB3522-F98E-4879-8763-CA521504654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98457A0-C272-4A84-808B-B365E732D16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E16032-43D9-4316-B7C3-921C7DB710B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2DF0A0-EA37-4189-883B-03DE19044E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A45664-8985-48B2-93F4-03CBA04327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991156-2B1D-4077-93D0-7B6E6677684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F49418-4346-499A-A2F7-0E60AE95E94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0C812B6-5E51-420E-B505-8D7E17C04EA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71D94E4-CC1C-46DA-AB8E-29F30B86937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629762-B71A-4144-BFC1-C5AF4CC54F2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0FB7FA-EC86-40D4-A649-6B078A34AB1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DCAF8F-68DB-42A7-8644-A30D06913B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0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effectLst/>
                <a:latin typeface="+mn-lt"/>
              </a:defRPr>
            </a:lvl1pPr>
          </a:lstStyle>
          <a:p>
            <a:pPr>
              <a:defRPr/>
            </a:pPr>
            <a:endParaRPr lang="en-US"/>
          </a:p>
        </p:txBody>
      </p:sp>
      <p:sp>
        <p:nvSpPr>
          <p:cNvPr id="780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a:defRPr/>
            </a:pPr>
            <a:endParaRPr lang="en-US"/>
          </a:p>
        </p:txBody>
      </p:sp>
      <p:sp>
        <p:nvSpPr>
          <p:cNvPr id="780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a:defRPr/>
            </a:pPr>
            <a:fld id="{0DA66EE7-33BC-4EEB-A402-2A1DA59D13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hyperlink" Target="mailto:Rod.Fortson@Cistech.ne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wmf"/><Relationship Id="rId5" Type="http://schemas.openxmlformats.org/officeDocument/2006/relationships/image" Target="../media/image8.gif"/><Relationship Id="rId4" Type="http://schemas.openxmlformats.org/officeDocument/2006/relationships/image" Target="../media/image7.gif"/></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12.png"/><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7" descr="Image 2l copy"/>
          <p:cNvPicPr>
            <a:picLocks noChangeAspect="1" noChangeArrowheads="1"/>
          </p:cNvPicPr>
          <p:nvPr/>
        </p:nvPicPr>
        <p:blipFill>
          <a:blip r:embed="rId2" cstate="print"/>
          <a:srcRect/>
          <a:stretch>
            <a:fillRect/>
          </a:stretch>
        </p:blipFill>
        <p:spPr bwMode="auto">
          <a:xfrm>
            <a:off x="0" y="0"/>
            <a:ext cx="9144000" cy="762000"/>
          </a:xfrm>
          <a:prstGeom prst="rect">
            <a:avLst/>
          </a:prstGeom>
          <a:noFill/>
          <a:ln w="9525">
            <a:noFill/>
            <a:miter lim="800000"/>
            <a:headEnd/>
            <a:tailEnd/>
          </a:ln>
        </p:spPr>
      </p:pic>
      <p:sp>
        <p:nvSpPr>
          <p:cNvPr id="2051" name="Rectangle 2"/>
          <p:cNvSpPr>
            <a:spLocks noGrp="1" noChangeArrowheads="1"/>
          </p:cNvSpPr>
          <p:nvPr>
            <p:ph type="title"/>
          </p:nvPr>
        </p:nvSpPr>
        <p:spPr>
          <a:xfrm>
            <a:off x="0" y="0"/>
            <a:ext cx="6096000" cy="914400"/>
          </a:xfrm>
        </p:spPr>
        <p:txBody>
          <a:bodyPr/>
          <a:lstStyle/>
          <a:p>
            <a:pPr algn="l" eaLnBrk="1" hangingPunct="1"/>
            <a:r>
              <a:rPr lang="en-US" sz="3600" b="1" smtClean="0">
                <a:latin typeface="Times New Roman" pitchFamily="18" charset="0"/>
              </a:rPr>
              <a:t>CISTECH – EDUCATION </a:t>
            </a:r>
          </a:p>
        </p:txBody>
      </p:sp>
      <p:pic>
        <p:nvPicPr>
          <p:cNvPr id="2052" name="Picture 36" descr="perimetr"/>
          <p:cNvPicPr>
            <a:picLocks noChangeAspect="1" noChangeArrowheads="1"/>
          </p:cNvPicPr>
          <p:nvPr>
            <p:ph sz="half" idx="1"/>
          </p:nvPr>
        </p:nvPicPr>
        <p:blipFill>
          <a:blip r:embed="rId3" cstate="print"/>
          <a:srcRect/>
          <a:stretch>
            <a:fillRect/>
          </a:stretch>
        </p:blipFill>
        <p:spPr>
          <a:xfrm>
            <a:off x="152400" y="3581400"/>
            <a:ext cx="2438400" cy="1071563"/>
          </a:xfrm>
          <a:noFill/>
        </p:spPr>
      </p:pic>
      <p:pic>
        <p:nvPicPr>
          <p:cNvPr id="2053" name="Picture 39" descr="M-Tek, Inc. Machine"/>
          <p:cNvPicPr>
            <a:picLocks noChangeAspect="1" noChangeArrowheads="1"/>
          </p:cNvPicPr>
          <p:nvPr>
            <p:ph sz="quarter" idx="2"/>
          </p:nvPr>
        </p:nvPicPr>
        <p:blipFill>
          <a:blip r:embed="rId4" cstate="print"/>
          <a:srcRect/>
          <a:stretch>
            <a:fillRect/>
          </a:stretch>
        </p:blipFill>
        <p:spPr>
          <a:xfrm>
            <a:off x="3505200" y="2971800"/>
            <a:ext cx="2185988" cy="2185988"/>
          </a:xfrm>
          <a:noFill/>
        </p:spPr>
      </p:pic>
      <p:sp>
        <p:nvSpPr>
          <p:cNvPr id="356369" name="Text Box 17"/>
          <p:cNvSpPr txBox="1">
            <a:spLocks noChangeArrowheads="1"/>
          </p:cNvSpPr>
          <p:nvPr/>
        </p:nvSpPr>
        <p:spPr bwMode="auto">
          <a:xfrm>
            <a:off x="0" y="1066800"/>
            <a:ext cx="9144000" cy="1631950"/>
          </a:xfrm>
          <a:prstGeom prst="rect">
            <a:avLst/>
          </a:prstGeom>
          <a:noFill/>
          <a:ln w="9525">
            <a:noFill/>
            <a:miter lim="800000"/>
            <a:headEnd/>
            <a:tailEnd/>
          </a:ln>
          <a:effectLst/>
        </p:spPr>
        <p:txBody>
          <a:bodyPr>
            <a:spAutoFit/>
          </a:bodyPr>
          <a:lstStyle/>
          <a:p>
            <a:pPr>
              <a:spcBef>
                <a:spcPct val="50000"/>
              </a:spcBef>
              <a:defRPr/>
            </a:pPr>
            <a:r>
              <a:rPr lang="en-US" sz="4000" b="0" dirty="0">
                <a:effectLst>
                  <a:outerShdw blurRad="38100" dist="38100" dir="2700000" algn="tl">
                    <a:srgbClr val="C0C0C0"/>
                  </a:outerShdw>
                </a:effectLst>
                <a:cs typeface="Times New Roman" pitchFamily="18" charset="0"/>
              </a:rPr>
              <a:t>XA Outside Processing</a:t>
            </a:r>
          </a:p>
          <a:p>
            <a:pPr>
              <a:spcBef>
                <a:spcPct val="50000"/>
              </a:spcBef>
              <a:defRPr/>
            </a:pPr>
            <a:r>
              <a:rPr lang="en-US" sz="4000" b="0" dirty="0">
                <a:effectLst>
                  <a:outerShdw blurRad="38100" dist="38100" dir="2700000" algn="tl">
                    <a:srgbClr val="C0C0C0"/>
                  </a:outerShdw>
                </a:effectLst>
                <a:cs typeface="Times New Roman" pitchFamily="18" charset="0"/>
              </a:rPr>
              <a:t> and the LRAP Transaction Purpose</a:t>
            </a:r>
          </a:p>
        </p:txBody>
      </p:sp>
      <p:sp>
        <p:nvSpPr>
          <p:cNvPr id="356386" name="Text Box 34"/>
          <p:cNvSpPr txBox="1">
            <a:spLocks noChangeArrowheads="1"/>
          </p:cNvSpPr>
          <p:nvPr/>
        </p:nvSpPr>
        <p:spPr bwMode="auto">
          <a:xfrm>
            <a:off x="533400" y="5334000"/>
            <a:ext cx="8610600" cy="519113"/>
          </a:xfrm>
          <a:prstGeom prst="rect">
            <a:avLst/>
          </a:prstGeom>
          <a:noFill/>
          <a:ln w="9525" algn="ctr">
            <a:noFill/>
            <a:miter lim="800000"/>
            <a:headEnd/>
            <a:tailEnd/>
          </a:ln>
          <a:effectLst/>
        </p:spPr>
        <p:txBody>
          <a:bodyPr>
            <a:spAutoFit/>
          </a:bodyPr>
          <a:lstStyle/>
          <a:p>
            <a:pPr>
              <a:spcBef>
                <a:spcPct val="50000"/>
              </a:spcBef>
              <a:defRPr/>
            </a:pPr>
            <a:r>
              <a:rPr lang="en-US" sz="2800" dirty="0">
                <a:effectLst>
                  <a:outerShdw blurRad="38100" dist="38100" dir="2700000" algn="tl">
                    <a:srgbClr val="C0C0C0"/>
                  </a:outerShdw>
                </a:effectLst>
              </a:rPr>
              <a:t>A Quick Focus on Setup and the Process !</a:t>
            </a:r>
          </a:p>
        </p:txBody>
      </p:sp>
      <p:pic>
        <p:nvPicPr>
          <p:cNvPr id="2056" name="Picture 41" descr="perimetr"/>
          <p:cNvPicPr>
            <a:picLocks noChangeAspect="1" noChangeArrowheads="1"/>
          </p:cNvPicPr>
          <p:nvPr>
            <p:ph sz="quarter" idx="3"/>
          </p:nvPr>
        </p:nvPicPr>
        <p:blipFill>
          <a:blip r:embed="rId3" cstate="print"/>
          <a:srcRect/>
          <a:stretch>
            <a:fillRect/>
          </a:stretch>
        </p:blipFill>
        <p:spPr>
          <a:xfrm>
            <a:off x="6629400" y="3505200"/>
            <a:ext cx="2362200" cy="1036638"/>
          </a:xfrm>
          <a:noFill/>
        </p:spPr>
      </p:pic>
      <p:sp>
        <p:nvSpPr>
          <p:cNvPr id="356395" name="AutoShape 43"/>
          <p:cNvSpPr>
            <a:spLocks noChangeArrowheads="1"/>
          </p:cNvSpPr>
          <p:nvPr/>
        </p:nvSpPr>
        <p:spPr bwMode="auto">
          <a:xfrm>
            <a:off x="2590800" y="3810000"/>
            <a:ext cx="838200" cy="533400"/>
          </a:xfrm>
          <a:prstGeom prst="rightArrow">
            <a:avLst>
              <a:gd name="adj1" fmla="val 50000"/>
              <a:gd name="adj2" fmla="val 39286"/>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56396" name="AutoShape 44"/>
          <p:cNvSpPr>
            <a:spLocks noChangeArrowheads="1"/>
          </p:cNvSpPr>
          <p:nvPr/>
        </p:nvSpPr>
        <p:spPr bwMode="auto">
          <a:xfrm>
            <a:off x="5791200" y="3810000"/>
            <a:ext cx="838200" cy="533400"/>
          </a:xfrm>
          <a:prstGeom prst="rightArrow">
            <a:avLst>
              <a:gd name="adj1" fmla="val 50000"/>
              <a:gd name="adj2" fmla="val 39286"/>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059" name="TextBox 11"/>
          <p:cNvSpPr txBox="1">
            <a:spLocks noChangeArrowheads="1"/>
          </p:cNvSpPr>
          <p:nvPr/>
        </p:nvSpPr>
        <p:spPr bwMode="auto">
          <a:xfrm>
            <a:off x="457200" y="5943600"/>
            <a:ext cx="8458200" cy="369888"/>
          </a:xfrm>
          <a:prstGeom prst="rect">
            <a:avLst/>
          </a:prstGeom>
          <a:noFill/>
          <a:ln w="9525">
            <a:noFill/>
            <a:miter lim="800000"/>
            <a:headEnd/>
            <a:tailEnd/>
          </a:ln>
        </p:spPr>
        <p:txBody>
          <a:bodyPr>
            <a:spAutoFit/>
          </a:bodyPr>
          <a:lstStyle/>
          <a:p>
            <a:r>
              <a:rPr lang="en-US"/>
              <a:t>TUESDAY, MARCH 30, 2010 CISTECH SESSION</a:t>
            </a:r>
          </a:p>
        </p:txBody>
      </p:sp>
      <p:pic>
        <p:nvPicPr>
          <p:cNvPr id="2060" name="Picture 11" descr="NEW CISTECH 2009 Logo small jpeg.jpg"/>
          <p:cNvPicPr>
            <a:picLocks noChangeAspect="1"/>
          </p:cNvPicPr>
          <p:nvPr/>
        </p:nvPicPr>
        <p:blipFill>
          <a:blip r:embed="rId5"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2l copy"/>
          <p:cNvPicPr>
            <a:picLocks noChangeAspect="1" noChangeArrowheads="1"/>
          </p:cNvPicPr>
          <p:nvPr>
            <p:ph sz="half" idx="1"/>
          </p:nvPr>
        </p:nvPicPr>
        <p:blipFill>
          <a:blip r:embed="rId3" cstate="print"/>
          <a:srcRect/>
          <a:stretch>
            <a:fillRect/>
          </a:stretch>
        </p:blipFill>
        <p:spPr>
          <a:xfrm>
            <a:off x="0" y="0"/>
            <a:ext cx="9144000" cy="969963"/>
          </a:xfrm>
          <a:noFill/>
        </p:spPr>
      </p:pic>
      <p:sp>
        <p:nvSpPr>
          <p:cNvPr id="862211" name="Rectangle 3"/>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62212" name="Rectangle 4"/>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pic>
        <p:nvPicPr>
          <p:cNvPr id="11269" name="Picture 8"/>
          <p:cNvPicPr>
            <a:picLocks noChangeAspect="1" noChangeArrowheads="1"/>
          </p:cNvPicPr>
          <p:nvPr>
            <p:ph sz="half" idx="2"/>
          </p:nvPr>
        </p:nvPicPr>
        <p:blipFill>
          <a:blip r:embed="rId4" cstate="print"/>
          <a:srcRect/>
          <a:stretch>
            <a:fillRect/>
          </a:stretch>
        </p:blipFill>
        <p:spPr>
          <a:xfrm>
            <a:off x="0" y="990600"/>
            <a:ext cx="7772400" cy="5829300"/>
          </a:xfrm>
          <a:noFill/>
        </p:spPr>
      </p:pic>
      <p:sp>
        <p:nvSpPr>
          <p:cNvPr id="862213" name="Rectangle 5"/>
          <p:cNvSpPr>
            <a:spLocks noGrp="1" noChangeArrowheads="1"/>
          </p:cNvSpPr>
          <p:nvPr>
            <p:ph type="title"/>
          </p:nvPr>
        </p:nvSpPr>
        <p:spPr>
          <a:xfrm>
            <a:off x="0" y="0"/>
            <a:ext cx="7010400" cy="914400"/>
          </a:xfrm>
        </p:spPr>
        <p:txBody>
          <a:bodyPr/>
          <a:lstStyle/>
          <a:p>
            <a:pPr algn="l" eaLnBrk="1" hangingPunct="1">
              <a:defRPr/>
            </a:pPr>
            <a:r>
              <a:rPr lang="en-US" sz="3600" b="1" i="1" smtClean="0">
                <a:solidFill>
                  <a:schemeClr val="bg1"/>
                </a:solidFill>
                <a:effectLst>
                  <a:outerShdw blurRad="38100" dist="38100" dir="2700000" algn="tl">
                    <a:srgbClr val="C0C0C0"/>
                  </a:outerShdw>
                </a:effectLst>
              </a:rPr>
              <a:t>Costs will Rollup for O/P</a:t>
            </a:r>
          </a:p>
        </p:txBody>
      </p:sp>
      <p:sp>
        <p:nvSpPr>
          <p:cNvPr id="862218" name="Text Box 10"/>
          <p:cNvSpPr txBox="1">
            <a:spLocks noChangeArrowheads="1"/>
          </p:cNvSpPr>
          <p:nvPr/>
        </p:nvSpPr>
        <p:spPr bwMode="auto">
          <a:xfrm>
            <a:off x="3581400" y="2895600"/>
            <a:ext cx="2819400" cy="286232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defRPr/>
            </a:pPr>
            <a:endParaRPr lang="en-US" dirty="0">
              <a:effectLst>
                <a:outerShdw blurRad="38100" dist="38100" dir="2700000" algn="tl">
                  <a:srgbClr val="C0C0C0"/>
                </a:outerShdw>
              </a:effectLst>
            </a:endParaRPr>
          </a:p>
          <a:p>
            <a:pPr>
              <a:spcBef>
                <a:spcPct val="50000"/>
              </a:spcBef>
              <a:defRPr/>
            </a:pPr>
            <a:r>
              <a:rPr lang="en-US" dirty="0">
                <a:effectLst>
                  <a:outerShdw blurRad="38100" dist="38100" dir="2700000" algn="tl">
                    <a:srgbClr val="C0C0C0"/>
                  </a:outerShdw>
                </a:effectLst>
              </a:rPr>
              <a:t>After Cost Rollups  on the Finished Good Item the O/P Costs will be pulled from the items “C” Routing Operation – do not set this field as it will be replaced !</a:t>
            </a:r>
          </a:p>
          <a:p>
            <a:pPr>
              <a:spcBef>
                <a:spcPct val="50000"/>
              </a:spcBef>
              <a:defRPr/>
            </a:pPr>
            <a:endParaRPr lang="en-US" dirty="0">
              <a:effectLst>
                <a:outerShdw blurRad="38100" dist="38100" dir="2700000" algn="tl">
                  <a:srgbClr val="C0C0C0"/>
                </a:outerShdw>
              </a:effectLst>
            </a:endParaRPr>
          </a:p>
        </p:txBody>
      </p:sp>
      <p:sp>
        <p:nvSpPr>
          <p:cNvPr id="862219" name="AutoShape 11"/>
          <p:cNvSpPr>
            <a:spLocks noChangeArrowheads="1"/>
          </p:cNvSpPr>
          <p:nvPr/>
        </p:nvSpPr>
        <p:spPr bwMode="auto">
          <a:xfrm>
            <a:off x="2743200" y="2286000"/>
            <a:ext cx="1066800" cy="609600"/>
          </a:xfrm>
          <a:prstGeom prst="leftArrow">
            <a:avLst>
              <a:gd name="adj1" fmla="val 50000"/>
              <a:gd name="adj2" fmla="val 43750"/>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62220" name="AutoShape 12"/>
          <p:cNvSpPr>
            <a:spLocks noChangeArrowheads="1"/>
          </p:cNvSpPr>
          <p:nvPr/>
        </p:nvSpPr>
        <p:spPr bwMode="auto">
          <a:xfrm>
            <a:off x="7391400" y="3429000"/>
            <a:ext cx="1066800" cy="609600"/>
          </a:xfrm>
          <a:prstGeom prst="leftArrow">
            <a:avLst>
              <a:gd name="adj1" fmla="val 50000"/>
              <a:gd name="adj2" fmla="val 43750"/>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0" name="Rectangle 9"/>
          <p:cNvSpPr/>
          <p:nvPr/>
        </p:nvSpPr>
        <p:spPr bwMode="auto">
          <a:xfrm>
            <a:off x="6324600" y="3657600"/>
            <a:ext cx="1143000" cy="228600"/>
          </a:xfrm>
          <a:prstGeom prst="rect">
            <a:avLst/>
          </a:prstGeom>
          <a:noFill/>
          <a:ln w="31750" cap="flat" cmpd="sng" algn="ctr">
            <a:solidFill>
              <a:srgbClr val="0099FF"/>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endParaRPr>
          </a:p>
        </p:txBody>
      </p:sp>
      <p:pic>
        <p:nvPicPr>
          <p:cNvPr id="11277" name="Picture 11" descr="NEW CISTECH 2009 Logo small jpeg.jpg"/>
          <p:cNvPicPr>
            <a:picLocks noChangeAspect="1"/>
          </p:cNvPicPr>
          <p:nvPr/>
        </p:nvPicPr>
        <p:blipFill>
          <a:blip r:embed="rId5"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2l copy"/>
          <p:cNvPicPr>
            <a:picLocks noChangeAspect="1" noChangeArrowheads="1"/>
          </p:cNvPicPr>
          <p:nvPr>
            <p:ph sz="half" idx="1"/>
          </p:nvPr>
        </p:nvPicPr>
        <p:blipFill>
          <a:blip r:embed="rId2" cstate="print"/>
          <a:srcRect/>
          <a:stretch>
            <a:fillRect/>
          </a:stretch>
        </p:blipFill>
        <p:spPr>
          <a:xfrm>
            <a:off x="0" y="0"/>
            <a:ext cx="9144000" cy="969963"/>
          </a:xfrm>
          <a:noFill/>
        </p:spPr>
      </p:pic>
      <p:pic>
        <p:nvPicPr>
          <p:cNvPr id="12291" name="Picture 9"/>
          <p:cNvPicPr>
            <a:picLocks noChangeAspect="1" noChangeArrowheads="1"/>
          </p:cNvPicPr>
          <p:nvPr>
            <p:ph sz="half" idx="2"/>
          </p:nvPr>
        </p:nvPicPr>
        <p:blipFill>
          <a:blip r:embed="rId3" cstate="print"/>
          <a:srcRect/>
          <a:stretch>
            <a:fillRect/>
          </a:stretch>
        </p:blipFill>
        <p:spPr>
          <a:xfrm>
            <a:off x="0" y="990600"/>
            <a:ext cx="7848600" cy="5886450"/>
          </a:xfrm>
          <a:noFill/>
        </p:spPr>
      </p:pic>
      <p:sp>
        <p:nvSpPr>
          <p:cNvPr id="860163" name="Rectangle 3"/>
          <p:cNvSpPr>
            <a:spLocks noGrp="1" noChangeArrowheads="1"/>
          </p:cNvSpPr>
          <p:nvPr>
            <p:ph type="title"/>
          </p:nvPr>
        </p:nvSpPr>
        <p:spPr>
          <a:xfrm>
            <a:off x="0" y="228600"/>
            <a:ext cx="7696200" cy="808038"/>
          </a:xfrm>
        </p:spPr>
        <p:txBody>
          <a:bodyPr/>
          <a:lstStyle/>
          <a:p>
            <a:pPr algn="l" eaLnBrk="1" hangingPunct="1">
              <a:defRPr/>
            </a:pPr>
            <a:r>
              <a:rPr lang="en-US" sz="2800" b="1" dirty="0" smtClean="0">
                <a:solidFill>
                  <a:srgbClr val="FFFFFF"/>
                </a:solidFill>
                <a:effectLst>
                  <a:outerShdw blurRad="38100" dist="38100" dir="2700000" algn="tl">
                    <a:srgbClr val="C0C0C0"/>
                  </a:outerShdw>
                </a:effectLst>
                <a:latin typeface="Times New Roman" pitchFamily="18" charset="0"/>
              </a:rPr>
              <a:t>Service Item Setup – Purchasing &amp; GL </a:t>
            </a:r>
          </a:p>
        </p:txBody>
      </p:sp>
      <p:sp>
        <p:nvSpPr>
          <p:cNvPr id="860171" name="AutoShape 11"/>
          <p:cNvSpPr>
            <a:spLocks noChangeArrowheads="1"/>
          </p:cNvSpPr>
          <p:nvPr/>
        </p:nvSpPr>
        <p:spPr bwMode="auto">
          <a:xfrm>
            <a:off x="7239000" y="3810000"/>
            <a:ext cx="1219200" cy="685800"/>
          </a:xfrm>
          <a:prstGeom prst="leftArrow">
            <a:avLst>
              <a:gd name="adj1" fmla="val 50000"/>
              <a:gd name="adj2" fmla="val 44444"/>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2294" name="Text Box 12"/>
          <p:cNvSpPr txBox="1">
            <a:spLocks noChangeArrowheads="1"/>
          </p:cNvSpPr>
          <p:nvPr/>
        </p:nvSpPr>
        <p:spPr bwMode="auto">
          <a:xfrm>
            <a:off x="0" y="3581400"/>
            <a:ext cx="6553200" cy="2978150"/>
          </a:xfrm>
          <a:prstGeom prst="rect">
            <a:avLst/>
          </a:prstGeom>
          <a:solidFill>
            <a:srgbClr val="0099FF"/>
          </a:solidFill>
          <a:ln w="9525" algn="ctr">
            <a:noFill/>
            <a:miter lim="800000"/>
            <a:headEnd/>
            <a:tailEnd/>
          </a:ln>
        </p:spPr>
        <p:txBody>
          <a:bodyPr>
            <a:spAutoFit/>
          </a:bodyPr>
          <a:lstStyle/>
          <a:p>
            <a:pPr marL="457200" indent="-457200" algn="l">
              <a:spcBef>
                <a:spcPct val="50000"/>
              </a:spcBef>
              <a:buFontTx/>
              <a:buAutoNum type="arabicPeriod"/>
            </a:pPr>
            <a:r>
              <a:rPr lang="en-US">
                <a:solidFill>
                  <a:srgbClr val="FFFFFF"/>
                </a:solidFill>
              </a:rPr>
              <a:t>Add sufficient OP Extended Description for the PO if necessary – EXCELLENT FOR AUTO RELEASE.</a:t>
            </a:r>
          </a:p>
          <a:p>
            <a:pPr marL="457200" indent="-457200" algn="l">
              <a:spcBef>
                <a:spcPct val="50000"/>
              </a:spcBef>
              <a:buFontTx/>
              <a:buAutoNum type="arabicPeriod"/>
            </a:pPr>
            <a:r>
              <a:rPr lang="en-US">
                <a:solidFill>
                  <a:srgbClr val="FFFFFF"/>
                </a:solidFill>
              </a:rPr>
              <a:t>Set your Default Buyer and Vendor – if Auto Release the Vendor in the O/P Detail will be used for PO’s and Reqs.</a:t>
            </a:r>
          </a:p>
          <a:p>
            <a:pPr marL="457200" indent="-457200" algn="l">
              <a:spcBef>
                <a:spcPct val="50000"/>
              </a:spcBef>
              <a:buFontTx/>
              <a:buAutoNum type="arabicPeriod"/>
            </a:pPr>
            <a:r>
              <a:rPr lang="en-US">
                <a:solidFill>
                  <a:srgbClr val="FFFFFF"/>
                </a:solidFill>
              </a:rPr>
              <a:t>Set the GL Account Number to be a WIP Clearing Account if using GL Integration and the LRAP Transaction created during the AP Vouchering of the Service.</a:t>
            </a:r>
          </a:p>
          <a:p>
            <a:pPr marL="457200" indent="-457200" algn="l">
              <a:spcBef>
                <a:spcPct val="50000"/>
              </a:spcBef>
              <a:buFontTx/>
              <a:buAutoNum type="arabicPeriod"/>
            </a:pPr>
            <a:r>
              <a:rPr lang="en-US">
                <a:solidFill>
                  <a:srgbClr val="FFFFFF"/>
                </a:solidFill>
              </a:rPr>
              <a:t>Set your Purchase Price (Check PUR Control File) – this will be the price per piece on the PO if using Auto Release!</a:t>
            </a:r>
          </a:p>
        </p:txBody>
      </p:sp>
      <p:sp>
        <p:nvSpPr>
          <p:cNvPr id="860176" name="AutoShape 16"/>
          <p:cNvSpPr>
            <a:spLocks noChangeArrowheads="1"/>
          </p:cNvSpPr>
          <p:nvPr/>
        </p:nvSpPr>
        <p:spPr bwMode="auto">
          <a:xfrm>
            <a:off x="1752600" y="2438400"/>
            <a:ext cx="1066800" cy="457200"/>
          </a:xfrm>
          <a:prstGeom prst="leftArrow">
            <a:avLst>
              <a:gd name="adj1" fmla="val 50000"/>
              <a:gd name="adj2" fmla="val 58333"/>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60177" name="Rectangle 17"/>
          <p:cNvSpPr>
            <a:spLocks noChangeArrowheads="1"/>
          </p:cNvSpPr>
          <p:nvPr/>
        </p:nvSpPr>
        <p:spPr bwMode="auto">
          <a:xfrm>
            <a:off x="2895600" y="2057400"/>
            <a:ext cx="3657600" cy="1066800"/>
          </a:xfrm>
          <a:prstGeom prst="rect">
            <a:avLst/>
          </a:prstGeom>
          <a:solidFill>
            <a:srgbClr val="0099FF"/>
          </a:solidFill>
          <a:ln w="9525" algn="ctr">
            <a:solidFill>
              <a:schemeClr val="tx1"/>
            </a:solidFill>
            <a:miter lim="800000"/>
            <a:headEnd/>
            <a:tailEnd/>
          </a:ln>
          <a:effectLst/>
        </p:spPr>
        <p:txBody>
          <a:bodyPr wrap="none" anchor="ctr"/>
          <a:lstStyle/>
          <a:p>
            <a:pPr>
              <a:defRPr/>
            </a:pPr>
            <a:r>
              <a:rPr lang="en-US" dirty="0">
                <a:solidFill>
                  <a:srgbClr val="FFFFFF"/>
                </a:solidFill>
                <a:effectLst>
                  <a:outerShdw blurRad="38100" dist="38100" dir="2700000" algn="tl">
                    <a:srgbClr val="000000"/>
                  </a:outerShdw>
                </a:effectLst>
              </a:rPr>
              <a:t>For Finance  - Make this a “WIP</a:t>
            </a:r>
          </a:p>
          <a:p>
            <a:pPr>
              <a:defRPr/>
            </a:pPr>
            <a:r>
              <a:rPr lang="en-US" dirty="0">
                <a:solidFill>
                  <a:srgbClr val="FFFFFF"/>
                </a:solidFill>
                <a:effectLst>
                  <a:outerShdw blurRad="38100" dist="38100" dir="2700000" algn="tl">
                    <a:srgbClr val="000000"/>
                  </a:outerShdw>
                </a:effectLst>
              </a:rPr>
              <a:t>Clearing” Account – because this is</a:t>
            </a:r>
          </a:p>
          <a:p>
            <a:pPr>
              <a:defRPr/>
            </a:pPr>
            <a:r>
              <a:rPr lang="en-US" dirty="0">
                <a:solidFill>
                  <a:srgbClr val="FFFFFF"/>
                </a:solidFill>
                <a:effectLst>
                  <a:outerShdw blurRad="38100" dist="38100" dir="2700000" algn="tl">
                    <a:srgbClr val="000000"/>
                  </a:outerShdw>
                </a:effectLst>
              </a:rPr>
              <a:t>What will be placed on the API</a:t>
            </a:r>
          </a:p>
        </p:txBody>
      </p:sp>
      <p:pic>
        <p:nvPicPr>
          <p:cNvPr id="12297"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5" name="Rectangle 3"/>
          <p:cNvSpPr>
            <a:spLocks noGrp="1" noChangeArrowheads="1"/>
          </p:cNvSpPr>
          <p:nvPr>
            <p:ph type="title"/>
          </p:nvPr>
        </p:nvSpPr>
        <p:spPr>
          <a:xfrm>
            <a:off x="0" y="0"/>
            <a:ext cx="5867400" cy="808038"/>
          </a:xfrm>
        </p:spPr>
        <p:txBody>
          <a:bodyPr/>
          <a:lstStyle/>
          <a:p>
            <a:pPr algn="l" eaLnBrk="1" hangingPunct="1">
              <a:defRPr/>
            </a:pPr>
            <a:r>
              <a:rPr lang="en-US" sz="3600" b="1" smtClean="0">
                <a:solidFill>
                  <a:schemeClr val="tx1"/>
                </a:solidFill>
                <a:effectLst>
                  <a:outerShdw blurRad="38100" dist="38100" dir="2700000" algn="tl">
                    <a:srgbClr val="C0C0C0"/>
                  </a:outerShdw>
                </a:effectLst>
                <a:latin typeface="Times New Roman" pitchFamily="18" charset="0"/>
              </a:rPr>
              <a:t>The Service Item Setup</a:t>
            </a:r>
          </a:p>
        </p:txBody>
      </p:sp>
      <p:pic>
        <p:nvPicPr>
          <p:cNvPr id="13315" name="Picture 2" descr="Image 2l copy"/>
          <p:cNvPicPr>
            <a:picLocks noChangeAspect="1" noChangeArrowheads="1"/>
          </p:cNvPicPr>
          <p:nvPr>
            <p:ph sz="half" idx="1"/>
          </p:nvPr>
        </p:nvPicPr>
        <p:blipFill>
          <a:blip r:embed="rId2" cstate="print"/>
          <a:srcRect/>
          <a:stretch>
            <a:fillRect/>
          </a:stretch>
        </p:blipFill>
        <p:spPr>
          <a:xfrm>
            <a:off x="0" y="0"/>
            <a:ext cx="9144000" cy="969963"/>
          </a:xfrm>
          <a:noFill/>
        </p:spPr>
      </p:pic>
      <p:pic>
        <p:nvPicPr>
          <p:cNvPr id="13316" name="Picture 9"/>
          <p:cNvPicPr>
            <a:picLocks noChangeAspect="1" noChangeArrowheads="1"/>
          </p:cNvPicPr>
          <p:nvPr>
            <p:ph sz="half" idx="2"/>
          </p:nvPr>
        </p:nvPicPr>
        <p:blipFill>
          <a:blip r:embed="rId3" cstate="print"/>
          <a:srcRect/>
          <a:stretch>
            <a:fillRect/>
          </a:stretch>
        </p:blipFill>
        <p:spPr>
          <a:xfrm>
            <a:off x="0" y="990600"/>
            <a:ext cx="7772400" cy="5829300"/>
          </a:xfrm>
          <a:noFill/>
        </p:spPr>
      </p:pic>
      <p:sp>
        <p:nvSpPr>
          <p:cNvPr id="858123" name="AutoShape 11"/>
          <p:cNvSpPr>
            <a:spLocks noChangeArrowheads="1"/>
          </p:cNvSpPr>
          <p:nvPr/>
        </p:nvSpPr>
        <p:spPr bwMode="auto">
          <a:xfrm>
            <a:off x="7315200" y="1905000"/>
            <a:ext cx="1371600" cy="685800"/>
          </a:xfrm>
          <a:prstGeom prst="leftArrow">
            <a:avLst>
              <a:gd name="adj1" fmla="val 50000"/>
              <a:gd name="adj2" fmla="val 50000"/>
            </a:avLst>
          </a:prstGeom>
          <a:solidFill>
            <a:srgbClr val="3333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58124" name="Text Box 12"/>
          <p:cNvSpPr txBox="1">
            <a:spLocks noChangeArrowheads="1"/>
          </p:cNvSpPr>
          <p:nvPr/>
        </p:nvSpPr>
        <p:spPr bwMode="auto">
          <a:xfrm>
            <a:off x="533400" y="2667000"/>
            <a:ext cx="5486400" cy="2465388"/>
          </a:xfrm>
          <a:prstGeom prst="rect">
            <a:avLst/>
          </a:prstGeom>
          <a:noFill/>
          <a:ln w="9525" algn="ctr">
            <a:noFill/>
            <a:miter lim="800000"/>
            <a:headEnd/>
            <a:tailEnd/>
          </a:ln>
          <a:effectLst/>
        </p:spPr>
        <p:txBody>
          <a:bodyPr>
            <a:spAutoFit/>
          </a:bodyPr>
          <a:lstStyle/>
          <a:p>
            <a:pPr algn="l">
              <a:spcBef>
                <a:spcPct val="50000"/>
              </a:spcBef>
              <a:defRPr/>
            </a:pPr>
            <a:r>
              <a:rPr lang="en-US" sz="2400">
                <a:effectLst>
                  <a:outerShdw blurRad="38100" dist="38100" dir="2700000" algn="tl">
                    <a:srgbClr val="C0C0C0"/>
                  </a:outerShdw>
                </a:effectLst>
              </a:rPr>
              <a:t>Remember: If the OP Service Item has an Item Warehouse Record, with a cost, you will get unnecessary RP Transactions !</a:t>
            </a:r>
          </a:p>
          <a:p>
            <a:pPr>
              <a:spcBef>
                <a:spcPct val="50000"/>
              </a:spcBef>
              <a:defRPr/>
            </a:pPr>
            <a:r>
              <a:rPr lang="en-US" sz="2400">
                <a:solidFill>
                  <a:srgbClr val="3333FF"/>
                </a:solidFill>
                <a:effectLst>
                  <a:outerShdw blurRad="38100" dist="38100" dir="2700000" algn="tl">
                    <a:srgbClr val="C0C0C0"/>
                  </a:outerShdw>
                </a:effectLst>
              </a:rPr>
              <a:t>NO ITEM WAREHOUSE RECORD IS NEEDED for Service Items!</a:t>
            </a:r>
          </a:p>
        </p:txBody>
      </p:sp>
      <p:sp>
        <p:nvSpPr>
          <p:cNvPr id="858125" name="Rectangle 13"/>
          <p:cNvSpPr>
            <a:spLocks noChangeArrowheads="1"/>
          </p:cNvSpPr>
          <p:nvPr/>
        </p:nvSpPr>
        <p:spPr bwMode="auto">
          <a:xfrm>
            <a:off x="152400" y="152400"/>
            <a:ext cx="6705600" cy="808038"/>
          </a:xfrm>
          <a:prstGeom prst="rect">
            <a:avLst/>
          </a:prstGeom>
          <a:noFill/>
          <a:ln w="9525">
            <a:noFill/>
            <a:miter lim="800000"/>
            <a:headEnd/>
            <a:tailEnd/>
          </a:ln>
          <a:effectLst/>
        </p:spPr>
        <p:txBody>
          <a:bodyPr anchor="ctr"/>
          <a:lstStyle/>
          <a:p>
            <a:pPr algn="l">
              <a:defRPr/>
            </a:pPr>
            <a:r>
              <a:rPr lang="en-US" sz="3600">
                <a:solidFill>
                  <a:srgbClr val="FFFFFF"/>
                </a:solidFill>
                <a:effectLst>
                  <a:outerShdw blurRad="38100" dist="38100" dir="2700000" algn="tl">
                    <a:srgbClr val="C0C0C0"/>
                  </a:outerShdw>
                </a:effectLst>
              </a:rPr>
              <a:t>The Service Item – Warehouses</a:t>
            </a:r>
            <a:r>
              <a:rPr lang="en-US" sz="3600">
                <a:effectLst>
                  <a:outerShdw blurRad="38100" dist="38100" dir="2700000" algn="tl">
                    <a:srgbClr val="C0C0C0"/>
                  </a:outerShdw>
                </a:effectLst>
              </a:rPr>
              <a:t> </a:t>
            </a:r>
          </a:p>
        </p:txBody>
      </p:sp>
      <p:sp>
        <p:nvSpPr>
          <p:cNvPr id="8" name="Rectangle 7"/>
          <p:cNvSpPr/>
          <p:nvPr/>
        </p:nvSpPr>
        <p:spPr bwMode="auto">
          <a:xfrm>
            <a:off x="6477000" y="2133600"/>
            <a:ext cx="914400" cy="228600"/>
          </a:xfrm>
          <a:prstGeom prst="rect">
            <a:avLst/>
          </a:prstGeom>
          <a:noFill/>
          <a:ln w="28575" cap="flat" cmpd="sng" algn="ctr">
            <a:solidFill>
              <a:schemeClr val="tx1"/>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endParaRPr>
          </a:p>
        </p:txBody>
      </p:sp>
      <p:pic>
        <p:nvPicPr>
          <p:cNvPr id="13321"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2l copy"/>
          <p:cNvPicPr>
            <a:picLocks noChangeAspect="1" noChangeArrowheads="1"/>
          </p:cNvPicPr>
          <p:nvPr>
            <p:ph sz="half" idx="2"/>
          </p:nvPr>
        </p:nvPicPr>
        <p:blipFill>
          <a:blip r:embed="rId2" cstate="print"/>
          <a:srcRect/>
          <a:stretch>
            <a:fillRect/>
          </a:stretch>
        </p:blipFill>
        <p:spPr>
          <a:xfrm>
            <a:off x="0" y="0"/>
            <a:ext cx="9144000" cy="969963"/>
          </a:xfrm>
          <a:noFill/>
        </p:spPr>
      </p:pic>
      <p:sp>
        <p:nvSpPr>
          <p:cNvPr id="910341" name="Text Box 5"/>
          <p:cNvSpPr txBox="1">
            <a:spLocks noChangeArrowheads="1"/>
          </p:cNvSpPr>
          <p:nvPr/>
        </p:nvSpPr>
        <p:spPr bwMode="auto">
          <a:xfrm>
            <a:off x="0" y="0"/>
            <a:ext cx="6934200" cy="641350"/>
          </a:xfrm>
          <a:prstGeom prst="rect">
            <a:avLst/>
          </a:prstGeom>
          <a:noFill/>
          <a:ln w="9525" algn="ctr">
            <a:noFill/>
            <a:miter lim="800000"/>
            <a:headEnd/>
            <a:tailEnd/>
          </a:ln>
          <a:effectLst/>
        </p:spPr>
        <p:txBody>
          <a:bodyPr>
            <a:spAutoFit/>
          </a:bodyPr>
          <a:lstStyle/>
          <a:p>
            <a:pPr algn="l">
              <a:spcBef>
                <a:spcPct val="50000"/>
              </a:spcBef>
              <a:defRPr/>
            </a:pPr>
            <a:r>
              <a:rPr lang="en-US" sz="3600">
                <a:solidFill>
                  <a:schemeClr val="bg1"/>
                </a:solidFill>
                <a:effectLst>
                  <a:outerShdw blurRad="38100" dist="38100" dir="2700000" algn="tl">
                    <a:srgbClr val="C0C0C0"/>
                  </a:outerShdw>
                </a:effectLst>
              </a:rPr>
              <a:t>O/P Facility Setup</a:t>
            </a:r>
          </a:p>
        </p:txBody>
      </p:sp>
      <p:pic>
        <p:nvPicPr>
          <p:cNvPr id="14340" name="Picture 8"/>
          <p:cNvPicPr>
            <a:picLocks noChangeAspect="1" noChangeArrowheads="1"/>
          </p:cNvPicPr>
          <p:nvPr>
            <p:ph sz="half" idx="1"/>
          </p:nvPr>
        </p:nvPicPr>
        <p:blipFill>
          <a:blip r:embed="rId3" cstate="print"/>
          <a:srcRect/>
          <a:stretch>
            <a:fillRect/>
          </a:stretch>
        </p:blipFill>
        <p:spPr>
          <a:xfrm>
            <a:off x="0" y="971550"/>
            <a:ext cx="7848600" cy="5886450"/>
          </a:xfrm>
          <a:noFill/>
        </p:spPr>
      </p:pic>
      <p:sp>
        <p:nvSpPr>
          <p:cNvPr id="910340" name="Rectangle 4"/>
          <p:cNvSpPr>
            <a:spLocks noChangeArrowheads="1"/>
          </p:cNvSpPr>
          <p:nvPr/>
        </p:nvSpPr>
        <p:spPr bwMode="auto">
          <a:xfrm>
            <a:off x="685800" y="4495800"/>
            <a:ext cx="8229600" cy="1484961"/>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0" tIns="152352" rIns="0" bIns="38088" anchor="ctr">
            <a:spAutoFit/>
          </a:bodyPr>
          <a:lstStyle/>
          <a:p>
            <a:pPr algn="l">
              <a:defRPr/>
            </a:pPr>
            <a:r>
              <a:rPr lang="en-US" sz="2000" b="0" dirty="0">
                <a:solidFill>
                  <a:srgbClr val="FFFFFF"/>
                </a:solidFill>
                <a:latin typeface="Tahoma" pitchFamily="34" charset="0"/>
              </a:rPr>
              <a:t>Setup a Facility to be used on your Routing Operations. You can use a generic Facility for all O/P Operations, or setup your O/P Vendors as Facilities for better tracking and scheduling of your O/P Service Items – where are they, when do they go, when will they be back</a:t>
            </a:r>
            <a:r>
              <a:rPr lang="en-US" sz="2400" b="0" dirty="0">
                <a:solidFill>
                  <a:srgbClr val="FFFFFF"/>
                </a:solidFill>
                <a:latin typeface="Tahoma" pitchFamily="34" charset="0"/>
              </a:rPr>
              <a:t>?</a:t>
            </a:r>
            <a:endParaRPr lang="en-US" sz="2400" b="0" dirty="0">
              <a:solidFill>
                <a:srgbClr val="FFFFFF"/>
              </a:solidFill>
              <a:effectLst>
                <a:outerShdw blurRad="38100" dist="38100" dir="2700000" algn="tl">
                  <a:srgbClr val="000000"/>
                </a:outerShdw>
              </a:effectLst>
              <a:latin typeface="Tahoma" pitchFamily="34" charset="0"/>
            </a:endParaRPr>
          </a:p>
        </p:txBody>
      </p:sp>
      <p:sp>
        <p:nvSpPr>
          <p:cNvPr id="910347" name="Rectangle 11"/>
          <p:cNvSpPr>
            <a:spLocks noChangeArrowheads="1"/>
          </p:cNvSpPr>
          <p:nvPr/>
        </p:nvSpPr>
        <p:spPr bwMode="auto">
          <a:xfrm>
            <a:off x="0" y="1600200"/>
            <a:ext cx="4191000" cy="381000"/>
          </a:xfrm>
          <a:prstGeom prst="rect">
            <a:avLst/>
          </a:prstGeom>
          <a:noFill/>
          <a:ln w="38100" algn="ctr">
            <a:solidFill>
              <a:srgbClr val="0099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3319" name="Line Callout 2 6"/>
          <p:cNvSpPr>
            <a:spLocks/>
          </p:cNvSpPr>
          <p:nvPr/>
        </p:nvSpPr>
        <p:spPr bwMode="auto">
          <a:xfrm>
            <a:off x="2819400" y="2819400"/>
            <a:ext cx="4876800" cy="1219200"/>
          </a:xfrm>
          <a:prstGeom prst="borderCallout2">
            <a:avLst>
              <a:gd name="adj1" fmla="val -5491"/>
              <a:gd name="adj2" fmla="val 50000"/>
              <a:gd name="adj3" fmla="val -50949"/>
              <a:gd name="adj4" fmla="val 28787"/>
              <a:gd name="adj5" fmla="val -79926"/>
              <a:gd name="adj6" fmla="val -16333"/>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sz="1400" dirty="0"/>
          </a:p>
          <a:p>
            <a:pPr>
              <a:defRPr/>
            </a:pPr>
            <a:r>
              <a:rPr lang="en-US" sz="1400" dirty="0"/>
              <a:t>Setting up your O/P Vendors as  facilities let’s you have </a:t>
            </a:r>
          </a:p>
          <a:p>
            <a:pPr>
              <a:defRPr/>
            </a:pPr>
            <a:r>
              <a:rPr lang="en-US" sz="1400" dirty="0"/>
              <a:t>visibility on upcoming, current, and returning </a:t>
            </a:r>
          </a:p>
          <a:p>
            <a:pPr>
              <a:defRPr/>
            </a:pPr>
            <a:r>
              <a:rPr lang="en-US" sz="1400" dirty="0"/>
              <a:t>OP Services for your Orders and </a:t>
            </a:r>
          </a:p>
          <a:p>
            <a:pPr>
              <a:defRPr/>
            </a:pPr>
            <a:r>
              <a:rPr lang="en-US" sz="1400" dirty="0"/>
              <a:t>Schedules  for Services using Work Center Dispatch or </a:t>
            </a:r>
          </a:p>
          <a:p>
            <a:pPr>
              <a:defRPr/>
            </a:pPr>
            <a:r>
              <a:rPr lang="en-US" sz="1400" dirty="0"/>
              <a:t>  your own Browser or Power Link View over MOROUT</a:t>
            </a:r>
          </a:p>
          <a:p>
            <a:pPr>
              <a:defRPr/>
            </a:pPr>
            <a:endParaRPr lang="en-US" sz="1400" dirty="0"/>
          </a:p>
        </p:txBody>
      </p:sp>
      <p:pic>
        <p:nvPicPr>
          <p:cNvPr id="14346"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Image 2l copy"/>
          <p:cNvPicPr>
            <a:picLocks noChangeAspect="1" noChangeArrowheads="1"/>
          </p:cNvPicPr>
          <p:nvPr>
            <p:ph sz="half" idx="1"/>
          </p:nvPr>
        </p:nvPicPr>
        <p:blipFill>
          <a:blip r:embed="rId2" cstate="print"/>
          <a:srcRect/>
          <a:stretch>
            <a:fillRect/>
          </a:stretch>
        </p:blipFill>
        <p:spPr>
          <a:xfrm>
            <a:off x="0" y="0"/>
            <a:ext cx="9144000" cy="969963"/>
          </a:xfrm>
          <a:noFill/>
        </p:spPr>
      </p:pic>
      <p:sp>
        <p:nvSpPr>
          <p:cNvPr id="15363" name="Rectangle 2"/>
          <p:cNvSpPr>
            <a:spLocks noGrp="1" noChangeArrowheads="1"/>
          </p:cNvSpPr>
          <p:nvPr>
            <p:ph type="title"/>
          </p:nvPr>
        </p:nvSpPr>
        <p:spPr>
          <a:xfrm>
            <a:off x="0" y="0"/>
            <a:ext cx="7239000" cy="884238"/>
          </a:xfrm>
          <a:noFill/>
        </p:spPr>
        <p:txBody>
          <a:bodyPr lIns="92075" tIns="46038" rIns="92075" bIns="46038"/>
          <a:lstStyle/>
          <a:p>
            <a:pPr algn="l" eaLnBrk="1" hangingPunct="1"/>
            <a:r>
              <a:rPr lang="en-US" sz="4000" b="1" smtClean="0">
                <a:solidFill>
                  <a:schemeClr val="bg1"/>
                </a:solidFill>
                <a:latin typeface="Times New Roman" pitchFamily="18" charset="0"/>
              </a:rPr>
              <a:t>The Routing Operation for OP</a:t>
            </a:r>
          </a:p>
        </p:txBody>
      </p:sp>
      <p:pic>
        <p:nvPicPr>
          <p:cNvPr id="15364" name="Picture 21"/>
          <p:cNvPicPr>
            <a:picLocks noChangeAspect="1" noChangeArrowheads="1"/>
          </p:cNvPicPr>
          <p:nvPr>
            <p:ph sz="half" idx="2"/>
          </p:nvPr>
        </p:nvPicPr>
        <p:blipFill>
          <a:blip r:embed="rId3" cstate="print"/>
          <a:srcRect/>
          <a:stretch>
            <a:fillRect/>
          </a:stretch>
        </p:blipFill>
        <p:spPr>
          <a:xfrm>
            <a:off x="0" y="933450"/>
            <a:ext cx="7924800" cy="5943600"/>
          </a:xfrm>
          <a:noFill/>
        </p:spPr>
      </p:pic>
      <p:sp>
        <p:nvSpPr>
          <p:cNvPr id="718871" name="AutoShape 23"/>
          <p:cNvSpPr>
            <a:spLocks noChangeArrowheads="1"/>
          </p:cNvSpPr>
          <p:nvPr/>
        </p:nvSpPr>
        <p:spPr bwMode="auto">
          <a:xfrm>
            <a:off x="5867400" y="1905000"/>
            <a:ext cx="1905000" cy="990600"/>
          </a:xfrm>
          <a:prstGeom prst="leftArrow">
            <a:avLst>
              <a:gd name="adj1" fmla="val 50000"/>
              <a:gd name="adj2" fmla="val 48077"/>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718872" name="Text Box 24"/>
          <p:cNvSpPr txBox="1">
            <a:spLocks noChangeArrowheads="1"/>
          </p:cNvSpPr>
          <p:nvPr/>
        </p:nvSpPr>
        <p:spPr bwMode="auto">
          <a:xfrm>
            <a:off x="152400" y="3124200"/>
            <a:ext cx="7543800" cy="3113088"/>
          </a:xfrm>
          <a:prstGeom prst="rect">
            <a:avLst/>
          </a:prstGeom>
          <a:solidFill>
            <a:schemeClr val="bg1"/>
          </a:solidFill>
          <a:ln w="9525" algn="ctr">
            <a:noFill/>
            <a:miter lim="800000"/>
            <a:headEnd/>
            <a:tailEnd/>
          </a:ln>
          <a:effectLst/>
        </p:spPr>
        <p:txBody>
          <a:bodyPr>
            <a:spAutoFit/>
          </a:bodyPr>
          <a:lstStyle/>
          <a:p>
            <a:pPr marL="457200" indent="-457200" algn="l">
              <a:spcBef>
                <a:spcPct val="50000"/>
              </a:spcBef>
              <a:defRPr/>
            </a:pPr>
            <a:r>
              <a:rPr lang="en-US" sz="2400" dirty="0">
                <a:effectLst>
                  <a:outerShdw blurRad="38100" dist="38100" dir="2700000" algn="tl">
                    <a:srgbClr val="C0C0C0"/>
                  </a:outerShdw>
                </a:effectLst>
              </a:rPr>
              <a:t>An Operation should be added to the Manufactured Items Routing for the Outside Service to be performed. Key setup notes are:</a:t>
            </a:r>
          </a:p>
          <a:p>
            <a:pPr marL="457200" indent="-457200" algn="l">
              <a:spcBef>
                <a:spcPct val="50000"/>
              </a:spcBef>
              <a:buFontTx/>
              <a:buAutoNum type="arabicPeriod"/>
              <a:defRPr/>
            </a:pPr>
            <a:r>
              <a:rPr lang="en-US" dirty="0"/>
              <a:t>TBC must be a “C”</a:t>
            </a:r>
          </a:p>
          <a:p>
            <a:pPr marL="457200" indent="-457200" algn="l">
              <a:spcBef>
                <a:spcPct val="50000"/>
              </a:spcBef>
              <a:buFontTx/>
              <a:buAutoNum type="arabicPeriod"/>
              <a:defRPr/>
            </a:pPr>
            <a:r>
              <a:rPr lang="en-US" dirty="0"/>
              <a:t>Setup O/P “Cost per Piece” – costs will be rolled into T/L O/P Costs</a:t>
            </a:r>
          </a:p>
          <a:p>
            <a:pPr marL="457200" indent="-457200" algn="l">
              <a:spcBef>
                <a:spcPct val="50000"/>
              </a:spcBef>
              <a:buFontTx/>
              <a:buAutoNum type="arabicPeriod"/>
              <a:defRPr/>
            </a:pPr>
            <a:r>
              <a:rPr lang="en-US" dirty="0"/>
              <a:t>Use the Move Days for proper scheduling and planning</a:t>
            </a:r>
          </a:p>
          <a:p>
            <a:pPr marL="457200" indent="-457200" algn="l">
              <a:spcBef>
                <a:spcPct val="50000"/>
              </a:spcBef>
              <a:buFontTx/>
              <a:buAutoNum type="arabicPeriod"/>
              <a:defRPr/>
            </a:pPr>
            <a:r>
              <a:rPr lang="en-US" dirty="0"/>
              <a:t>You MAY ELECT to establish Operations for Shipping and Receiving the O/P items for tracking if so desired (see Operations 20 &amp; 60 above)</a:t>
            </a:r>
          </a:p>
        </p:txBody>
      </p:sp>
      <p:sp>
        <p:nvSpPr>
          <p:cNvPr id="718873" name="Rectangle 25"/>
          <p:cNvSpPr>
            <a:spLocks noChangeArrowheads="1"/>
          </p:cNvSpPr>
          <p:nvPr/>
        </p:nvSpPr>
        <p:spPr bwMode="auto">
          <a:xfrm>
            <a:off x="0" y="2286000"/>
            <a:ext cx="5867400" cy="152400"/>
          </a:xfrm>
          <a:prstGeom prst="rect">
            <a:avLst/>
          </a:prstGeom>
          <a:noFill/>
          <a:ln w="19050" algn="ctr">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pic>
        <p:nvPicPr>
          <p:cNvPr id="15368"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mage 2l copy"/>
          <p:cNvPicPr>
            <a:picLocks noChangeAspect="1" noChangeArrowheads="1"/>
          </p:cNvPicPr>
          <p:nvPr>
            <p:ph sz="half" idx="1"/>
          </p:nvPr>
        </p:nvPicPr>
        <p:blipFill>
          <a:blip r:embed="rId2" cstate="print"/>
          <a:srcRect/>
          <a:stretch>
            <a:fillRect/>
          </a:stretch>
        </p:blipFill>
        <p:spPr>
          <a:xfrm>
            <a:off x="0" y="0"/>
            <a:ext cx="9144000" cy="969963"/>
          </a:xfrm>
          <a:noFill/>
        </p:spPr>
      </p:pic>
      <p:sp>
        <p:nvSpPr>
          <p:cNvPr id="867334" name="Text Box 6"/>
          <p:cNvSpPr txBox="1">
            <a:spLocks noChangeArrowheads="1"/>
          </p:cNvSpPr>
          <p:nvPr/>
        </p:nvSpPr>
        <p:spPr bwMode="auto">
          <a:xfrm>
            <a:off x="0" y="0"/>
            <a:ext cx="6781800" cy="701675"/>
          </a:xfrm>
          <a:prstGeom prst="rect">
            <a:avLst/>
          </a:prstGeom>
          <a:noFill/>
          <a:ln w="9525" algn="ctr">
            <a:noFill/>
            <a:miter lim="800000"/>
            <a:headEnd/>
            <a:tailEnd/>
          </a:ln>
          <a:effectLst/>
        </p:spPr>
        <p:txBody>
          <a:bodyPr>
            <a:spAutoFit/>
          </a:bodyPr>
          <a:lstStyle/>
          <a:p>
            <a:pPr algn="l">
              <a:spcBef>
                <a:spcPct val="50000"/>
              </a:spcBef>
              <a:defRPr/>
            </a:pPr>
            <a:r>
              <a:rPr lang="en-US" sz="4000">
                <a:solidFill>
                  <a:schemeClr val="bg1"/>
                </a:solidFill>
                <a:effectLst>
                  <a:outerShdw blurRad="38100" dist="38100" dir="2700000" algn="tl">
                    <a:srgbClr val="C0C0C0"/>
                  </a:outerShdw>
                </a:effectLst>
              </a:rPr>
              <a:t>O/P Setup – The O/P Detail</a:t>
            </a:r>
          </a:p>
        </p:txBody>
      </p:sp>
      <p:pic>
        <p:nvPicPr>
          <p:cNvPr id="16388" name="Picture 7"/>
          <p:cNvPicPr>
            <a:picLocks noChangeAspect="1" noChangeArrowheads="1"/>
          </p:cNvPicPr>
          <p:nvPr>
            <p:ph sz="half" idx="2"/>
          </p:nvPr>
        </p:nvPicPr>
        <p:blipFill>
          <a:blip r:embed="rId3" cstate="print"/>
          <a:srcRect/>
          <a:stretch>
            <a:fillRect/>
          </a:stretch>
        </p:blipFill>
        <p:spPr>
          <a:xfrm>
            <a:off x="0" y="990600"/>
            <a:ext cx="7848600" cy="5886450"/>
          </a:xfrm>
          <a:noFill/>
        </p:spPr>
      </p:pic>
      <p:sp>
        <p:nvSpPr>
          <p:cNvPr id="867338" name="AutoShape 10"/>
          <p:cNvSpPr>
            <a:spLocks noChangeArrowheads="1"/>
          </p:cNvSpPr>
          <p:nvPr/>
        </p:nvSpPr>
        <p:spPr bwMode="auto">
          <a:xfrm>
            <a:off x="4876800" y="3352800"/>
            <a:ext cx="609600" cy="457200"/>
          </a:xfrm>
          <a:prstGeom prst="leftArrow">
            <a:avLst>
              <a:gd name="adj1" fmla="val 50000"/>
              <a:gd name="adj2" fmla="val 33333"/>
            </a:avLst>
          </a:prstGeom>
          <a:solidFill>
            <a:srgbClr val="0099FF"/>
          </a:solidFill>
          <a:ln w="9525" algn="ctr">
            <a:solidFill>
              <a:srgbClr val="0099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67339" name="Text Box 11"/>
          <p:cNvSpPr txBox="1">
            <a:spLocks noChangeArrowheads="1"/>
          </p:cNvSpPr>
          <p:nvPr/>
        </p:nvSpPr>
        <p:spPr bwMode="auto">
          <a:xfrm>
            <a:off x="0" y="5486400"/>
            <a:ext cx="7848600" cy="1054100"/>
          </a:xfrm>
          <a:prstGeom prst="rect">
            <a:avLst/>
          </a:prstGeom>
          <a:solidFill>
            <a:srgbClr val="0099FF"/>
          </a:solidFill>
          <a:ln w="9525" algn="ctr">
            <a:noFill/>
            <a:miter lim="800000"/>
            <a:headEnd/>
            <a:tailEnd/>
          </a:ln>
          <a:effectLst/>
        </p:spPr>
        <p:txBody>
          <a:bodyPr>
            <a:spAutoFit/>
          </a:bodyPr>
          <a:lstStyle/>
          <a:p>
            <a:pPr algn="l">
              <a:spcBef>
                <a:spcPct val="50000"/>
              </a:spcBef>
              <a:defRPr/>
            </a:pPr>
            <a:r>
              <a:rPr lang="en-US">
                <a:solidFill>
                  <a:schemeClr val="bg1"/>
                </a:solidFill>
                <a:effectLst>
                  <a:outerShdw blurRad="38100" dist="38100" dir="2700000" algn="tl">
                    <a:srgbClr val="000000"/>
                  </a:outerShdw>
                </a:effectLst>
              </a:rPr>
              <a:t>Setup the O/P Operation Detail which tells which Service Item is to be used and what Operation on the Assemblies Routing contains the Standard Costs. </a:t>
            </a:r>
          </a:p>
          <a:p>
            <a:pPr algn="l">
              <a:spcBef>
                <a:spcPct val="50000"/>
              </a:spcBef>
              <a:defRPr/>
            </a:pPr>
            <a:r>
              <a:rPr lang="en-US">
                <a:solidFill>
                  <a:schemeClr val="bg1"/>
                </a:solidFill>
                <a:effectLst>
                  <a:outerShdw blurRad="38100" dist="38100" dir="2700000" algn="tl">
                    <a:srgbClr val="000000"/>
                  </a:outerShdw>
                </a:effectLst>
              </a:rPr>
              <a:t>Important: Make sure to set your “Qty/Cost Update” option accordingly.</a:t>
            </a:r>
          </a:p>
        </p:txBody>
      </p:sp>
      <p:sp>
        <p:nvSpPr>
          <p:cNvPr id="867340" name="Text Box 12"/>
          <p:cNvSpPr txBox="1">
            <a:spLocks noChangeArrowheads="1"/>
          </p:cNvSpPr>
          <p:nvPr/>
        </p:nvSpPr>
        <p:spPr bwMode="auto">
          <a:xfrm>
            <a:off x="5486400" y="2895600"/>
            <a:ext cx="2209800" cy="1739900"/>
          </a:xfrm>
          <a:prstGeom prst="rect">
            <a:avLst/>
          </a:prstGeom>
          <a:noFill/>
          <a:ln w="9525" algn="ctr">
            <a:noFill/>
            <a:miter lim="800000"/>
            <a:headEnd/>
            <a:tailEnd/>
          </a:ln>
          <a:effectLst/>
        </p:spPr>
        <p:txBody>
          <a:bodyPr>
            <a:spAutoFit/>
          </a:bodyPr>
          <a:lstStyle/>
          <a:p>
            <a:pPr>
              <a:spcBef>
                <a:spcPct val="50000"/>
              </a:spcBef>
              <a:defRPr/>
            </a:pPr>
            <a:r>
              <a:rPr lang="en-US">
                <a:effectLst>
                  <a:outerShdw blurRad="38100" dist="38100" dir="2700000" algn="tl">
                    <a:srgbClr val="C0C0C0"/>
                  </a:outerShdw>
                </a:effectLst>
              </a:rPr>
              <a:t>This flag is essential in determining when to update the M.O. Operations Actual Quantities and Cost – Be Careful !</a:t>
            </a:r>
          </a:p>
        </p:txBody>
      </p:sp>
      <p:pic>
        <p:nvPicPr>
          <p:cNvPr id="16392"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2l copy"/>
          <p:cNvPicPr>
            <a:picLocks noChangeAspect="1" noChangeArrowheads="1"/>
          </p:cNvPicPr>
          <p:nvPr>
            <p:ph sz="half" idx="1"/>
          </p:nvPr>
        </p:nvPicPr>
        <p:blipFill>
          <a:blip r:embed="rId2" cstate="print"/>
          <a:srcRect/>
          <a:stretch>
            <a:fillRect/>
          </a:stretch>
        </p:blipFill>
        <p:spPr>
          <a:xfrm>
            <a:off x="0" y="0"/>
            <a:ext cx="9144000" cy="969963"/>
          </a:xfrm>
          <a:noFill/>
        </p:spPr>
      </p:pic>
      <p:sp>
        <p:nvSpPr>
          <p:cNvPr id="871427" name="Text Box 3"/>
          <p:cNvSpPr txBox="1">
            <a:spLocks noChangeArrowheads="1"/>
          </p:cNvSpPr>
          <p:nvPr/>
        </p:nvSpPr>
        <p:spPr bwMode="auto">
          <a:xfrm>
            <a:off x="0" y="0"/>
            <a:ext cx="6781800" cy="701675"/>
          </a:xfrm>
          <a:prstGeom prst="rect">
            <a:avLst/>
          </a:prstGeom>
          <a:noFill/>
          <a:ln w="9525" algn="ctr">
            <a:noFill/>
            <a:miter lim="800000"/>
            <a:headEnd/>
            <a:tailEnd/>
          </a:ln>
          <a:effectLst/>
        </p:spPr>
        <p:txBody>
          <a:bodyPr>
            <a:spAutoFit/>
          </a:bodyPr>
          <a:lstStyle/>
          <a:p>
            <a:pPr algn="l">
              <a:spcBef>
                <a:spcPct val="50000"/>
              </a:spcBef>
              <a:defRPr/>
            </a:pPr>
            <a:r>
              <a:rPr lang="en-US" sz="4000">
                <a:solidFill>
                  <a:schemeClr val="bg1"/>
                </a:solidFill>
                <a:effectLst>
                  <a:outerShdw blurRad="38100" dist="38100" dir="2700000" algn="tl">
                    <a:srgbClr val="C0C0C0"/>
                  </a:outerShdw>
                </a:effectLst>
              </a:rPr>
              <a:t>O/P Setup – The O/P Detail</a:t>
            </a:r>
          </a:p>
        </p:txBody>
      </p:sp>
      <p:pic>
        <p:nvPicPr>
          <p:cNvPr id="17412" name="Picture 4"/>
          <p:cNvPicPr>
            <a:picLocks noChangeAspect="1" noChangeArrowheads="1"/>
          </p:cNvPicPr>
          <p:nvPr>
            <p:ph sz="half" idx="2"/>
          </p:nvPr>
        </p:nvPicPr>
        <p:blipFill>
          <a:blip r:embed="rId3" cstate="print"/>
          <a:srcRect/>
          <a:stretch>
            <a:fillRect/>
          </a:stretch>
        </p:blipFill>
        <p:spPr>
          <a:xfrm>
            <a:off x="0" y="990600"/>
            <a:ext cx="7848600" cy="5886450"/>
          </a:xfrm>
          <a:noFill/>
        </p:spPr>
      </p:pic>
      <p:sp>
        <p:nvSpPr>
          <p:cNvPr id="871431" name="AutoShape 7"/>
          <p:cNvSpPr>
            <a:spLocks noChangeArrowheads="1"/>
          </p:cNvSpPr>
          <p:nvPr/>
        </p:nvSpPr>
        <p:spPr bwMode="auto">
          <a:xfrm rot="8766151">
            <a:off x="304800" y="2362200"/>
            <a:ext cx="1382713" cy="825500"/>
          </a:xfrm>
          <a:prstGeom prst="leftArrow">
            <a:avLst>
              <a:gd name="adj1" fmla="val 50000"/>
              <a:gd name="adj2" fmla="val 41875"/>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71432" name="Text Box 8"/>
          <p:cNvSpPr txBox="1">
            <a:spLocks noChangeArrowheads="1"/>
          </p:cNvSpPr>
          <p:nvPr/>
        </p:nvSpPr>
        <p:spPr bwMode="auto">
          <a:xfrm>
            <a:off x="0" y="5334000"/>
            <a:ext cx="7848600" cy="1190625"/>
          </a:xfrm>
          <a:prstGeom prst="rect">
            <a:avLst/>
          </a:prstGeom>
          <a:solidFill>
            <a:srgbClr val="0099FF"/>
          </a:solidFill>
          <a:ln w="9525" algn="ctr">
            <a:noFill/>
            <a:miter lim="800000"/>
            <a:headEnd/>
            <a:tailEnd/>
          </a:ln>
          <a:effectLst/>
        </p:spPr>
        <p:txBody>
          <a:bodyPr>
            <a:spAutoFit/>
          </a:bodyPr>
          <a:lstStyle/>
          <a:p>
            <a:pPr algn="l">
              <a:spcBef>
                <a:spcPct val="50000"/>
              </a:spcBef>
              <a:defRPr/>
            </a:pPr>
            <a:r>
              <a:rPr lang="en-US">
                <a:solidFill>
                  <a:schemeClr val="bg1"/>
                </a:solidFill>
                <a:effectLst>
                  <a:outerShdw blurRad="38100" dist="38100" dir="2700000" algn="tl">
                    <a:srgbClr val="000000"/>
                  </a:outerShdw>
                </a:effectLst>
              </a:rPr>
              <a:t>Another great feature, and an important part of the O/P Operation Detail setup, is the Auto Release Code .  This options says “Create a PO when the MO is opened for the Assembly using this OP Service Item” – work with your Internal Team to decide on Auto Releasing O/P Purchase Orders.</a:t>
            </a:r>
          </a:p>
        </p:txBody>
      </p:sp>
      <p:sp>
        <p:nvSpPr>
          <p:cNvPr id="871433" name="Text Box 9"/>
          <p:cNvSpPr txBox="1">
            <a:spLocks noChangeArrowheads="1"/>
          </p:cNvSpPr>
          <p:nvPr/>
        </p:nvSpPr>
        <p:spPr bwMode="auto">
          <a:xfrm>
            <a:off x="5410200" y="2057400"/>
            <a:ext cx="2209800" cy="1465263"/>
          </a:xfrm>
          <a:prstGeom prst="rect">
            <a:avLst/>
          </a:prstGeom>
          <a:noFill/>
          <a:ln w="9525" algn="ctr">
            <a:noFill/>
            <a:miter lim="800000"/>
            <a:headEnd/>
            <a:tailEnd/>
          </a:ln>
          <a:effectLst/>
        </p:spPr>
        <p:txBody>
          <a:bodyPr>
            <a:spAutoFit/>
          </a:bodyPr>
          <a:lstStyle/>
          <a:p>
            <a:pPr>
              <a:spcBef>
                <a:spcPct val="50000"/>
              </a:spcBef>
              <a:defRPr/>
            </a:pPr>
            <a:r>
              <a:rPr lang="en-US">
                <a:effectLst>
                  <a:outerShdw blurRad="38100" dist="38100" dir="2700000" algn="tl">
                    <a:srgbClr val="C0C0C0"/>
                  </a:outerShdw>
                </a:effectLst>
              </a:rPr>
              <a:t>You can also utilize Blankets, create Requisitions for Approval, or not Auto Release at all !</a:t>
            </a:r>
          </a:p>
        </p:txBody>
      </p:sp>
      <p:pic>
        <p:nvPicPr>
          <p:cNvPr id="17416"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8915400" cy="914400"/>
          </a:xfrm>
        </p:spPr>
        <p:txBody>
          <a:bodyPr/>
          <a:lstStyle/>
          <a:p>
            <a:pPr algn="l"/>
            <a:r>
              <a:rPr lang="en-US" sz="4000" smtClean="0"/>
              <a:t> Integrate O/P Objects – R6 Quick Win</a:t>
            </a:r>
          </a:p>
        </p:txBody>
      </p:sp>
      <p:pic>
        <p:nvPicPr>
          <p:cNvPr id="63490" name="Picture 2"/>
          <p:cNvPicPr>
            <a:picLocks noChangeAspect="1" noChangeArrowheads="1"/>
          </p:cNvPicPr>
          <p:nvPr/>
        </p:nvPicPr>
        <p:blipFill>
          <a:blip r:embed="rId2" cstate="print"/>
          <a:srcRect/>
          <a:stretch>
            <a:fillRect/>
          </a:stretch>
        </p:blipFill>
        <p:spPr bwMode="auto">
          <a:xfrm>
            <a:off x="0" y="974725"/>
            <a:ext cx="9144000" cy="5883275"/>
          </a:xfrm>
          <a:prstGeom prst="rect">
            <a:avLst/>
          </a:prstGeom>
          <a:noFill/>
          <a:ln w="9525" algn="ctr">
            <a:noFill/>
            <a:miter lim="800000"/>
            <a:headEnd/>
            <a:tailEnd/>
          </a:ln>
        </p:spPr>
      </p:pic>
      <p:sp>
        <p:nvSpPr>
          <p:cNvPr id="4" name="Rounded Rectangle 3"/>
          <p:cNvSpPr/>
          <p:nvPr/>
        </p:nvSpPr>
        <p:spPr bwMode="auto">
          <a:xfrm>
            <a:off x="0" y="2209800"/>
            <a:ext cx="3429000" cy="990600"/>
          </a:xfrm>
          <a:prstGeom prst="roundRect">
            <a:avLst/>
          </a:prstGeom>
          <a:noFill/>
          <a:ln w="50800" cap="flat" cmpd="sng" algn="ctr">
            <a:solidFill>
              <a:srgbClr val="0099FF"/>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endParaRPr>
          </a:p>
        </p:txBody>
      </p:sp>
      <p:pic>
        <p:nvPicPr>
          <p:cNvPr id="63492" name="Picture 4"/>
          <p:cNvPicPr>
            <a:picLocks noChangeAspect="1" noChangeArrowheads="1"/>
          </p:cNvPicPr>
          <p:nvPr/>
        </p:nvPicPr>
        <p:blipFill>
          <a:blip r:embed="rId3" cstate="print"/>
          <a:srcRect/>
          <a:stretch>
            <a:fillRect/>
          </a:stretch>
        </p:blipFill>
        <p:spPr bwMode="auto">
          <a:xfrm>
            <a:off x="0" y="990600"/>
            <a:ext cx="9144000" cy="5867400"/>
          </a:xfrm>
          <a:prstGeom prst="rect">
            <a:avLst/>
          </a:prstGeom>
          <a:noFill/>
          <a:ln w="9525" algn="ctr">
            <a:noFill/>
            <a:miter lim="800000"/>
            <a:headEnd/>
            <a:tailEnd/>
          </a:ln>
        </p:spPr>
      </p:pic>
      <p:sp>
        <p:nvSpPr>
          <p:cNvPr id="6" name="Rounded Rectangle 5"/>
          <p:cNvSpPr/>
          <p:nvPr/>
        </p:nvSpPr>
        <p:spPr bwMode="auto">
          <a:xfrm>
            <a:off x="0" y="1600200"/>
            <a:ext cx="1371600" cy="304800"/>
          </a:xfrm>
          <a:prstGeom prst="roundRect">
            <a:avLst/>
          </a:prstGeom>
          <a:noFill/>
          <a:ln w="50800" cap="flat" cmpd="sng" algn="ctr">
            <a:solidFill>
              <a:srgbClr val="0099FF"/>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7" name="Rounded Rectangle 6"/>
          <p:cNvSpPr/>
          <p:nvPr/>
        </p:nvSpPr>
        <p:spPr bwMode="auto">
          <a:xfrm>
            <a:off x="0" y="4114800"/>
            <a:ext cx="1981200" cy="457200"/>
          </a:xfrm>
          <a:prstGeom prst="roundRect">
            <a:avLst/>
          </a:prstGeom>
          <a:noFill/>
          <a:ln w="50800" cap="flat" cmpd="sng" algn="ctr">
            <a:solidFill>
              <a:srgbClr val="0099FF"/>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9" name="Rectangle 8"/>
          <p:cNvSpPr/>
          <p:nvPr/>
        </p:nvSpPr>
        <p:spPr bwMode="auto">
          <a:xfrm>
            <a:off x="0" y="2667000"/>
            <a:ext cx="4724400" cy="457200"/>
          </a:xfrm>
          <a:prstGeom prst="rect">
            <a:avLst/>
          </a:prstGeom>
          <a:noFill/>
          <a:ln w="50800" cap="flat" cmpd="sng" algn="ctr">
            <a:solidFill>
              <a:srgbClr val="0099FF"/>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11" name="Straight Arrow Connector 10"/>
          <p:cNvCxnSpPr>
            <a:cxnSpLocks noChangeShapeType="1"/>
          </p:cNvCxnSpPr>
          <p:nvPr/>
        </p:nvCxnSpPr>
        <p:spPr bwMode="auto">
          <a:xfrm>
            <a:off x="2133600" y="2819400"/>
            <a:ext cx="4572000" cy="152400"/>
          </a:xfrm>
          <a:prstGeom prst="straightConnector1">
            <a:avLst/>
          </a:prstGeom>
          <a:noFill/>
          <a:ln w="31750" algn="ctr">
            <a:solidFill>
              <a:srgbClr val="0070C0"/>
            </a:solidFill>
            <a:round/>
            <a:headEnd/>
            <a:tailEnd type="arrow" w="med" len="med"/>
          </a:ln>
        </p:spPr>
      </p:cxnSp>
      <p:sp>
        <p:nvSpPr>
          <p:cNvPr id="13" name="Rounded Rectangle 12"/>
          <p:cNvSpPr/>
          <p:nvPr/>
        </p:nvSpPr>
        <p:spPr bwMode="auto">
          <a:xfrm>
            <a:off x="7162800" y="3124200"/>
            <a:ext cx="1066800" cy="304800"/>
          </a:xfrm>
          <a:prstGeom prst="roundRect">
            <a:avLst/>
          </a:prstGeom>
          <a:noFill/>
          <a:ln w="50800" cap="flat" cmpd="sng" algn="ctr">
            <a:solidFill>
              <a:srgbClr val="0099FF"/>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15" name="Straight Arrow Connector 14"/>
          <p:cNvCxnSpPr>
            <a:cxnSpLocks noChangeShapeType="1"/>
          </p:cNvCxnSpPr>
          <p:nvPr/>
        </p:nvCxnSpPr>
        <p:spPr bwMode="auto">
          <a:xfrm rot="10800000" flipV="1">
            <a:off x="3276600" y="3352800"/>
            <a:ext cx="3810000" cy="1752600"/>
          </a:xfrm>
          <a:prstGeom prst="straightConnector1">
            <a:avLst/>
          </a:prstGeom>
          <a:noFill/>
          <a:ln w="31750" algn="ctr">
            <a:solidFill>
              <a:srgbClr val="0070C0"/>
            </a:solidFill>
            <a:round/>
            <a:headEnd/>
            <a:tailEnd type="arrow" w="med" len="med"/>
          </a:ln>
        </p:spPr>
      </p:cxnSp>
      <p:sp>
        <p:nvSpPr>
          <p:cNvPr id="16" name="Rectangle 15"/>
          <p:cNvSpPr/>
          <p:nvPr/>
        </p:nvSpPr>
        <p:spPr bwMode="auto">
          <a:xfrm>
            <a:off x="0" y="5181600"/>
            <a:ext cx="4648200" cy="381000"/>
          </a:xfrm>
          <a:prstGeom prst="rect">
            <a:avLst/>
          </a:prstGeom>
          <a:noFill/>
          <a:ln w="50800" cap="flat" cmpd="sng" algn="ctr">
            <a:solidFill>
              <a:srgbClr val="0099FF"/>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3490"/>
                                        </p:tgtEl>
                                        <p:attrNameLst>
                                          <p:attrName>ppt_x</p:attrName>
                                        </p:attrNameLst>
                                      </p:cBhvr>
                                      <p:tavLst>
                                        <p:tav tm="0">
                                          <p:val>
                                            <p:strVal val="ppt_x"/>
                                          </p:val>
                                        </p:tav>
                                        <p:tav tm="100000">
                                          <p:val>
                                            <p:strVal val="ppt_x"/>
                                          </p:val>
                                        </p:tav>
                                      </p:tavLst>
                                    </p:anim>
                                    <p:anim calcmode="lin" valueType="num">
                                      <p:cBhvr additive="base">
                                        <p:cTn id="7" dur="500"/>
                                        <p:tgtEl>
                                          <p:spTgt spid="63490"/>
                                        </p:tgtEl>
                                        <p:attrNameLst>
                                          <p:attrName>ppt_y</p:attrName>
                                        </p:attrNameLst>
                                      </p:cBhvr>
                                      <p:tavLst>
                                        <p:tav tm="0">
                                          <p:val>
                                            <p:strVal val="ppt_y"/>
                                          </p:val>
                                        </p:tav>
                                        <p:tav tm="100000">
                                          <p:val>
                                            <p:strVal val="1+ppt_h/2"/>
                                          </p:val>
                                        </p:tav>
                                      </p:tavLst>
                                    </p:anim>
                                    <p:set>
                                      <p:cBhvr>
                                        <p:cTn id="8" dur="1" fill="hold">
                                          <p:stCondLst>
                                            <p:cond delay="499"/>
                                          </p:stCondLst>
                                        </p:cTn>
                                        <p:tgtEl>
                                          <p:spTgt spid="6349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8" presetClass="entr" presetSubtype="16" fill="hold" nodeType="afterEffect">
                                  <p:stCondLst>
                                    <p:cond delay="0"/>
                                  </p:stCondLst>
                                  <p:childTnLst>
                                    <p:set>
                                      <p:cBhvr>
                                        <p:cTn id="15" dur="1" fill="hold">
                                          <p:stCondLst>
                                            <p:cond delay="0"/>
                                          </p:stCondLst>
                                        </p:cTn>
                                        <p:tgtEl>
                                          <p:spTgt spid="63492"/>
                                        </p:tgtEl>
                                        <p:attrNameLst>
                                          <p:attrName>style.visibility</p:attrName>
                                        </p:attrNameLst>
                                      </p:cBhvr>
                                      <p:to>
                                        <p:strVal val="visible"/>
                                      </p:to>
                                    </p:set>
                                    <p:animEffect transition="in" filter="diamond(in)">
                                      <p:cBhvr>
                                        <p:cTn id="16" dur="2000"/>
                                        <p:tgtEl>
                                          <p:spTgt spid="63492"/>
                                        </p:tgtEl>
                                      </p:cBhvr>
                                    </p:animEffect>
                                  </p:childTnLst>
                                </p:cTn>
                              </p:par>
                            </p:childTnLst>
                          </p:cTn>
                        </p:par>
                        <p:par>
                          <p:cTn id="17" fill="hold">
                            <p:stCondLst>
                              <p:cond delay="2500"/>
                            </p:stCondLst>
                            <p:childTnLst>
                              <p:par>
                                <p:cTn id="18" presetID="3" presetClass="entr" presetSubtype="1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par>
                          <p:cTn id="21" fill="hold">
                            <p:stCondLst>
                              <p:cond delay="3000"/>
                            </p:stCondLst>
                            <p:childTnLst>
                              <p:par>
                                <p:cTn id="22" presetID="3" presetClass="entr" presetSubtype="1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par>
                          <p:cTn id="30" fill="hold">
                            <p:stCondLst>
                              <p:cond delay="500"/>
                            </p:stCondLst>
                            <p:childTnLst>
                              <p:par>
                                <p:cTn id="31" presetID="2" presetClass="entr" presetSubtype="9"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0-#ppt_h/2"/>
                                          </p:val>
                                        </p:tav>
                                        <p:tav tm="100000">
                                          <p:val>
                                            <p:strVal val="#ppt_y"/>
                                          </p:val>
                                        </p:tav>
                                      </p:tavLst>
                                    </p:anim>
                                  </p:childTnLst>
                                </p:cTn>
                              </p:par>
                            </p:childTnLst>
                          </p:cTn>
                        </p:par>
                        <p:par>
                          <p:cTn id="35" fill="hold">
                            <p:stCondLst>
                              <p:cond delay="1000"/>
                            </p:stCondLst>
                            <p:childTnLst>
                              <p:par>
                                <p:cTn id="36" presetID="4" presetClass="entr" presetSubtype="16"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ox(in)">
                                      <p:cBhvr>
                                        <p:cTn id="38" dur="500"/>
                                        <p:tgtEl>
                                          <p:spTgt spid="13"/>
                                        </p:tgtEl>
                                      </p:cBhvr>
                                    </p:animEffect>
                                  </p:childTnLst>
                                </p:cTn>
                              </p:par>
                            </p:childTnLst>
                          </p:cTn>
                        </p:par>
                        <p:par>
                          <p:cTn id="39" fill="hold">
                            <p:stCondLst>
                              <p:cond delay="1500"/>
                            </p:stCondLst>
                            <p:childTnLst>
                              <p:par>
                                <p:cTn id="40" presetID="8" presetClass="entr" presetSubtype="16"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amond(in)">
                                      <p:cBhvr>
                                        <p:cTn id="42" dur="2000"/>
                                        <p:tgtEl>
                                          <p:spTgt spid="15"/>
                                        </p:tgtEl>
                                      </p:cBhvr>
                                    </p:animEffect>
                                  </p:childTnLst>
                                </p:cTn>
                              </p:par>
                            </p:childTnLst>
                          </p:cTn>
                        </p:par>
                        <p:par>
                          <p:cTn id="43" fill="hold">
                            <p:stCondLst>
                              <p:cond delay="3500"/>
                            </p:stCondLst>
                            <p:childTnLst>
                              <p:par>
                                <p:cTn id="44" presetID="8" presetClass="entr" presetSubtype="16"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diamond(in)">
                                      <p:cBhvr>
                                        <p:cTn id="4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sp>
        <p:nvSpPr>
          <p:cNvPr id="901123" name="Rectangle 3"/>
          <p:cNvSpPr>
            <a:spLocks noChangeArrowheads="1"/>
          </p:cNvSpPr>
          <p:nvPr/>
        </p:nvSpPr>
        <p:spPr bwMode="auto">
          <a:xfrm>
            <a:off x="0" y="0"/>
            <a:ext cx="7467600" cy="838200"/>
          </a:xfrm>
          <a:prstGeom prst="rect">
            <a:avLst/>
          </a:prstGeom>
          <a:noFill/>
          <a:ln w="9525">
            <a:noFill/>
            <a:miter lim="800000"/>
            <a:headEnd/>
            <a:tailEnd/>
          </a:ln>
          <a:effectLst/>
        </p:spPr>
        <p:txBody>
          <a:bodyPr lIns="92075" tIns="46038" rIns="92075" bIns="46038" anchor="ctr"/>
          <a:lstStyle/>
          <a:p>
            <a:pPr algn="l" eaLnBrk="0" hangingPunct="0">
              <a:defRPr/>
            </a:pPr>
            <a:r>
              <a:rPr lang="en-US" sz="3200">
                <a:solidFill>
                  <a:schemeClr val="bg1"/>
                </a:solidFill>
                <a:effectLst>
                  <a:outerShdw blurRad="38100" dist="38100" dir="2700000" algn="tl">
                    <a:srgbClr val="C0C0C0"/>
                  </a:outerShdw>
                </a:effectLst>
              </a:rPr>
              <a:t>O/P &amp; Service Item Setup Overview</a:t>
            </a:r>
          </a:p>
        </p:txBody>
      </p:sp>
      <p:sp>
        <p:nvSpPr>
          <p:cNvPr id="901124" name="Text Box 4"/>
          <p:cNvSpPr txBox="1">
            <a:spLocks noChangeArrowheads="1"/>
          </p:cNvSpPr>
          <p:nvPr/>
        </p:nvSpPr>
        <p:spPr bwMode="auto">
          <a:xfrm>
            <a:off x="0" y="1066800"/>
            <a:ext cx="9144000" cy="6186488"/>
          </a:xfrm>
          <a:prstGeom prst="rect">
            <a:avLst/>
          </a:prstGeom>
          <a:noFill/>
          <a:ln w="9525" algn="ctr">
            <a:noFill/>
            <a:miter lim="800000"/>
            <a:headEnd/>
            <a:tailEnd/>
          </a:ln>
          <a:effectLst/>
        </p:spPr>
        <p:txBody>
          <a:bodyPr>
            <a:spAutoFit/>
          </a:bodyPr>
          <a:lstStyle/>
          <a:p>
            <a:pPr marL="457200" indent="-457200" algn="l">
              <a:spcBef>
                <a:spcPct val="50000"/>
              </a:spcBef>
              <a:buFontTx/>
              <a:buAutoNum type="arabicPeriod"/>
              <a:defRPr/>
            </a:pPr>
            <a:r>
              <a:rPr lang="en-US" b="0" dirty="0"/>
              <a:t>Establish Item Revision for Service Items with Inventory Flag of 3, Item Type 3 or 3, and make sure to set your GL Account to WIP Clearing if you plan on booking your LRAP </a:t>
            </a:r>
            <a:r>
              <a:rPr lang="en-US" b="0" dirty="0" err="1"/>
              <a:t>Txns</a:t>
            </a:r>
            <a:r>
              <a:rPr lang="en-US" b="0" dirty="0"/>
              <a:t>.</a:t>
            </a:r>
          </a:p>
          <a:p>
            <a:pPr marL="457200" indent="-457200" algn="l">
              <a:spcBef>
                <a:spcPct val="50000"/>
              </a:spcBef>
              <a:buFontTx/>
              <a:buAutoNum type="arabicPeriod"/>
              <a:defRPr/>
            </a:pPr>
            <a:r>
              <a:rPr lang="en-US" b="0" dirty="0"/>
              <a:t>Set Service Items Material Content This Level </a:t>
            </a:r>
          </a:p>
          <a:p>
            <a:pPr marL="457200" indent="-457200" algn="l">
              <a:spcBef>
                <a:spcPct val="50000"/>
              </a:spcBef>
              <a:buFontTx/>
              <a:buAutoNum type="arabicPeriod"/>
              <a:defRPr/>
            </a:pPr>
            <a:r>
              <a:rPr lang="en-US" b="0" dirty="0"/>
              <a:t>Determine what Cost/Price field to utilize in the Item Revision for correctly Pricing Purchase Orders for your O/P Services – Review your PUR Control File.</a:t>
            </a:r>
          </a:p>
          <a:p>
            <a:pPr marL="457200" indent="-457200" algn="l">
              <a:spcBef>
                <a:spcPct val="50000"/>
              </a:spcBef>
              <a:buFontTx/>
              <a:buAutoNum type="arabicPeriod"/>
              <a:defRPr/>
            </a:pPr>
            <a:r>
              <a:rPr lang="en-US" b="0" dirty="0"/>
              <a:t>Setup your Service Vendors – you may elect to use a single Default Vendor.</a:t>
            </a:r>
          </a:p>
          <a:p>
            <a:pPr marL="457200" indent="-457200" algn="l">
              <a:spcBef>
                <a:spcPct val="50000"/>
              </a:spcBef>
              <a:buFontTx/>
              <a:buAutoNum type="arabicPeriod"/>
              <a:defRPr/>
            </a:pPr>
            <a:r>
              <a:rPr lang="en-US" b="0" dirty="0"/>
              <a:t>Establish a Routing Operation for the Subassembly or Finished Goods that represents the OP Service, Cost Per Piece, and corresponding Move Times for proper Planning.</a:t>
            </a:r>
          </a:p>
          <a:p>
            <a:pPr marL="457200" indent="-457200" algn="l">
              <a:spcBef>
                <a:spcPct val="50000"/>
              </a:spcBef>
              <a:buFontTx/>
              <a:buAutoNum type="arabicPeriod"/>
              <a:defRPr/>
            </a:pPr>
            <a:r>
              <a:rPr lang="en-US" b="0" dirty="0"/>
              <a:t>Maintain the Integrated O/P Detail Record that establishes the relationship of the Service Item and the Manufactured Items Routing Operation. </a:t>
            </a:r>
          </a:p>
          <a:p>
            <a:pPr marL="457200" indent="-457200" algn="l">
              <a:spcBef>
                <a:spcPct val="50000"/>
              </a:spcBef>
              <a:buFontTx/>
              <a:buAutoNum type="arabicPeriod"/>
              <a:defRPr/>
            </a:pPr>
            <a:r>
              <a:rPr lang="en-US" b="0" dirty="0"/>
              <a:t>Make sure to properly set your “Qty/Cost Update Flag” in the OP Operation Detail Record to specify when and how the Service Item Costs for that operation will be incurred.</a:t>
            </a:r>
          </a:p>
          <a:p>
            <a:pPr marL="457200" indent="-457200" algn="l">
              <a:spcBef>
                <a:spcPct val="50000"/>
              </a:spcBef>
              <a:buFontTx/>
              <a:buAutoNum type="arabicPeriod"/>
              <a:defRPr/>
            </a:pPr>
            <a:r>
              <a:rPr lang="en-US" b="0" dirty="0"/>
              <a:t>Determine if you want to Auto-Release/Create Requisitions, Purchase Orders and specify this during the O/P Operation Detail Setup of the XA O/P Enhancement Tool.</a:t>
            </a:r>
          </a:p>
          <a:p>
            <a:pPr marL="457200" indent="-457200" algn="l">
              <a:spcBef>
                <a:spcPct val="50000"/>
              </a:spcBef>
              <a:buFontTx/>
              <a:buAutoNum type="arabicPeriod"/>
              <a:defRPr/>
            </a:pPr>
            <a:r>
              <a:rPr lang="en-US" b="0" dirty="0"/>
              <a:t>YOU </a:t>
            </a:r>
            <a:r>
              <a:rPr lang="en-US" b="0" u="sng" dirty="0"/>
              <a:t>DO NOT</a:t>
            </a:r>
            <a:r>
              <a:rPr lang="en-US" b="0" dirty="0"/>
              <a:t> need to add the Service Item to the Manufactured Items BOM.</a:t>
            </a:r>
          </a:p>
          <a:p>
            <a:pPr marL="457200" indent="-457200" algn="l">
              <a:spcBef>
                <a:spcPct val="50000"/>
              </a:spcBef>
              <a:buFontTx/>
              <a:buAutoNum type="arabicPeriod"/>
              <a:defRPr/>
            </a:pPr>
            <a:endParaRPr lang="en-US" dirty="0">
              <a:effectLst>
                <a:outerShdw blurRad="38100" dist="38100" dir="2700000" algn="tl">
                  <a:srgbClr val="C0C0C0"/>
                </a:outerShdw>
              </a:effectLst>
            </a:endParaRPr>
          </a:p>
          <a:p>
            <a:pPr marL="457200" indent="-457200" algn="l">
              <a:spcBef>
                <a:spcPct val="50000"/>
              </a:spcBef>
              <a:buFontTx/>
              <a:buAutoNum type="arabicPeriod"/>
              <a:defRPr/>
            </a:pPr>
            <a:endParaRPr lang="en-US" dirty="0">
              <a:effectLst>
                <a:outerShdw blurRad="38100" dist="38100" dir="2700000" algn="tl">
                  <a:srgbClr val="C0C0C0"/>
                </a:outerShdw>
              </a:effectLst>
            </a:endParaRPr>
          </a:p>
        </p:txBody>
      </p:sp>
      <p:pic>
        <p:nvPicPr>
          <p:cNvPr id="19461" name="Picture 11" descr="NEW CISTECH 2009 Logo small jpeg.jpg"/>
          <p:cNvPicPr>
            <a:picLocks noChangeAspect="1"/>
          </p:cNvPicPr>
          <p:nvPr/>
        </p:nvPicPr>
        <p:blipFill>
          <a:blip r:embed="rId3"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3"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sp>
        <p:nvSpPr>
          <p:cNvPr id="724994" name="Rectangle 2"/>
          <p:cNvSpPr>
            <a:spLocks noChangeArrowheads="1"/>
          </p:cNvSpPr>
          <p:nvPr/>
        </p:nvSpPr>
        <p:spPr bwMode="auto">
          <a:xfrm>
            <a:off x="1447800" y="228600"/>
            <a:ext cx="6324600" cy="609600"/>
          </a:xfrm>
          <a:prstGeom prst="rect">
            <a:avLst/>
          </a:prstGeom>
          <a:noFill/>
          <a:ln w="9525">
            <a:noFill/>
            <a:miter lim="800000"/>
            <a:headEnd/>
            <a:tailEnd/>
          </a:ln>
          <a:effectLst/>
        </p:spPr>
        <p:txBody>
          <a:bodyPr lIns="92075" tIns="46038" rIns="92075" bIns="46038" anchor="ctr"/>
          <a:lstStyle/>
          <a:p>
            <a:pPr algn="l" eaLnBrk="0" hangingPunct="0">
              <a:defRPr/>
            </a:pPr>
            <a:r>
              <a:rPr lang="en-US" sz="4400">
                <a:solidFill>
                  <a:schemeClr val="bg1"/>
                </a:solidFill>
                <a:effectLst>
                  <a:outerShdw blurRad="38100" dist="38100" dir="2700000" algn="tl">
                    <a:srgbClr val="C0C0C0"/>
                  </a:outerShdw>
                </a:effectLst>
              </a:rPr>
              <a:t>O/P Setup Overview</a:t>
            </a:r>
          </a:p>
        </p:txBody>
      </p:sp>
      <p:sp>
        <p:nvSpPr>
          <p:cNvPr id="725017" name="Rectangle 25"/>
          <p:cNvSpPr>
            <a:spLocks noChangeArrowheads="1"/>
          </p:cNvSpPr>
          <p:nvPr/>
        </p:nvSpPr>
        <p:spPr bwMode="auto">
          <a:xfrm>
            <a:off x="457200" y="1981200"/>
            <a:ext cx="8229600" cy="3733800"/>
          </a:xfrm>
          <a:prstGeom prst="rect">
            <a:avLst/>
          </a:prstGeom>
          <a:noFill/>
          <a:ln w="9525">
            <a:noFill/>
            <a:miter lim="800000"/>
            <a:headEnd/>
            <a:tailEnd/>
          </a:ln>
        </p:spPr>
        <p:txBody>
          <a:bodyPr/>
          <a:lstStyle/>
          <a:p>
            <a:pPr marL="342900" indent="-342900">
              <a:spcBef>
                <a:spcPct val="20000"/>
              </a:spcBef>
            </a:pPr>
            <a:r>
              <a:rPr lang="en-US" sz="6600" i="1">
                <a:solidFill>
                  <a:srgbClr val="0099FF"/>
                </a:solidFill>
                <a:latin typeface="Arial" charset="0"/>
              </a:rPr>
              <a:t>Any Questions on the O/P Setup overview?</a:t>
            </a:r>
          </a:p>
        </p:txBody>
      </p:sp>
      <p:sp>
        <p:nvSpPr>
          <p:cNvPr id="725018" name="Text Box 26"/>
          <p:cNvSpPr txBox="1">
            <a:spLocks noChangeArrowheads="1"/>
          </p:cNvSpPr>
          <p:nvPr/>
        </p:nvSpPr>
        <p:spPr bwMode="auto">
          <a:xfrm>
            <a:off x="228600" y="1981200"/>
            <a:ext cx="8915400" cy="2970213"/>
          </a:xfrm>
          <a:prstGeom prst="rect">
            <a:avLst/>
          </a:prstGeom>
          <a:noFill/>
          <a:ln w="9525" algn="ctr">
            <a:noFill/>
            <a:miter lim="800000"/>
            <a:headEnd/>
            <a:tailEnd/>
          </a:ln>
          <a:effectLst/>
        </p:spPr>
        <p:txBody>
          <a:bodyPr>
            <a:spAutoFit/>
          </a:bodyPr>
          <a:lstStyle/>
          <a:p>
            <a:pPr>
              <a:spcBef>
                <a:spcPct val="50000"/>
              </a:spcBef>
              <a:defRPr/>
            </a:pPr>
            <a:r>
              <a:rPr lang="en-US" sz="5400" dirty="0">
                <a:effectLst>
                  <a:outerShdw blurRad="38100" dist="38100" dir="2700000" algn="tl">
                    <a:srgbClr val="C0C0C0"/>
                  </a:outerShdw>
                </a:effectLst>
              </a:rPr>
              <a:t>LET’S LOOK AT THE O/P PROCESSES </a:t>
            </a:r>
          </a:p>
          <a:p>
            <a:pPr>
              <a:spcBef>
                <a:spcPct val="50000"/>
              </a:spcBef>
              <a:defRPr/>
            </a:pPr>
            <a:r>
              <a:rPr lang="en-US" sz="5400" dirty="0">
                <a:effectLst>
                  <a:outerShdw blurRad="38100" dist="38100" dir="2700000" algn="tl">
                    <a:srgbClr val="C0C0C0"/>
                  </a:outerShdw>
                </a:effectLst>
              </a:rPr>
              <a:t>And the AP Invoicing</a:t>
            </a:r>
          </a:p>
        </p:txBody>
      </p:sp>
      <p:pic>
        <p:nvPicPr>
          <p:cNvPr id="20486" name="Picture 11" descr="NEW CISTECH 2009 Logo small jpeg.jpg"/>
          <p:cNvPicPr>
            <a:picLocks noChangeAspect="1"/>
          </p:cNvPicPr>
          <p:nvPr/>
        </p:nvPicPr>
        <p:blipFill>
          <a:blip r:embed="rId3"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25017"/>
                                        </p:tgtEl>
                                        <p:attrNameLst>
                                          <p:attrName>ppt_x</p:attrName>
                                        </p:attrNameLst>
                                      </p:cBhvr>
                                      <p:tavLst>
                                        <p:tav tm="0">
                                          <p:val>
                                            <p:strVal val="ppt_x"/>
                                          </p:val>
                                        </p:tav>
                                        <p:tav tm="100000">
                                          <p:val>
                                            <p:strVal val="ppt_x"/>
                                          </p:val>
                                        </p:tav>
                                      </p:tavLst>
                                    </p:anim>
                                    <p:anim calcmode="lin" valueType="num">
                                      <p:cBhvr additive="base">
                                        <p:cTn id="7" dur="500"/>
                                        <p:tgtEl>
                                          <p:spTgt spid="725017"/>
                                        </p:tgtEl>
                                        <p:attrNameLst>
                                          <p:attrName>ppt_y</p:attrName>
                                        </p:attrNameLst>
                                      </p:cBhvr>
                                      <p:tavLst>
                                        <p:tav tm="0">
                                          <p:val>
                                            <p:strVal val="ppt_y"/>
                                          </p:val>
                                        </p:tav>
                                        <p:tav tm="100000">
                                          <p:val>
                                            <p:strVal val="1+ppt_h/2"/>
                                          </p:val>
                                        </p:tav>
                                      </p:tavLst>
                                    </p:anim>
                                    <p:set>
                                      <p:cBhvr>
                                        <p:cTn id="8" dur="1" fill="hold">
                                          <p:stCondLst>
                                            <p:cond delay="499"/>
                                          </p:stCondLst>
                                        </p:cTn>
                                        <p:tgtEl>
                                          <p:spTgt spid="725017"/>
                                        </p:tgtEl>
                                        <p:attrNameLst>
                                          <p:attrName>style.visibility</p:attrName>
                                        </p:attrNameLst>
                                      </p:cBhvr>
                                      <p:to>
                                        <p:strVal val="hidden"/>
                                      </p:to>
                                    </p:set>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725018"/>
                                        </p:tgtEl>
                                        <p:attrNameLst>
                                          <p:attrName>style.visibility</p:attrName>
                                        </p:attrNameLst>
                                      </p:cBhvr>
                                      <p:to>
                                        <p:strVal val="visible"/>
                                      </p:to>
                                    </p:set>
                                    <p:animEffect transition="in" filter="dissolve">
                                      <p:cBhvr>
                                        <p:cTn id="12" dur="500"/>
                                        <p:tgtEl>
                                          <p:spTgt spid="725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017" grpId="0"/>
      <p:bldP spid="7250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Image 2l copy"/>
          <p:cNvPicPr>
            <a:picLocks noChangeAspect="1" noChangeArrowheads="1"/>
          </p:cNvPicPr>
          <p:nvPr>
            <p:ph sz="quarter" idx="3"/>
          </p:nvPr>
        </p:nvPicPr>
        <p:blipFill>
          <a:blip r:embed="rId3" cstate="print"/>
          <a:srcRect/>
          <a:stretch>
            <a:fillRect/>
          </a:stretch>
        </p:blipFill>
        <p:spPr>
          <a:xfrm>
            <a:off x="0" y="0"/>
            <a:ext cx="9144000" cy="969963"/>
          </a:xfrm>
          <a:noFill/>
        </p:spPr>
      </p:pic>
      <p:sp>
        <p:nvSpPr>
          <p:cNvPr id="713730"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713731"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713732" name="Rectangle 4"/>
          <p:cNvSpPr>
            <a:spLocks noGrp="1" noChangeArrowheads="1"/>
          </p:cNvSpPr>
          <p:nvPr>
            <p:ph type="title"/>
          </p:nvPr>
        </p:nvSpPr>
        <p:spPr>
          <a:xfrm>
            <a:off x="0" y="0"/>
            <a:ext cx="8229600" cy="1143000"/>
          </a:xfrm>
        </p:spPr>
        <p:txBody>
          <a:bodyPr/>
          <a:lstStyle/>
          <a:p>
            <a:pPr algn="l" eaLnBrk="1" hangingPunct="1">
              <a:defRPr/>
            </a:pPr>
            <a:r>
              <a:rPr lang="en-US" sz="3600" b="1" i="1" dirty="0" smtClean="0">
                <a:solidFill>
                  <a:schemeClr val="tx1"/>
                </a:solidFill>
                <a:effectLst>
                  <a:outerShdw blurRad="38100" dist="38100" dir="2700000" algn="tl">
                    <a:srgbClr val="C0C0C0"/>
                  </a:outerShdw>
                </a:effectLst>
              </a:rPr>
              <a:t>Your Host Today !</a:t>
            </a:r>
          </a:p>
        </p:txBody>
      </p:sp>
      <p:sp>
        <p:nvSpPr>
          <p:cNvPr id="3078" name="Rectangle 5"/>
          <p:cNvSpPr>
            <a:spLocks noGrp="1" noChangeArrowheads="1"/>
          </p:cNvSpPr>
          <p:nvPr>
            <p:ph type="body" sz="half" idx="1"/>
          </p:nvPr>
        </p:nvSpPr>
        <p:spPr>
          <a:xfrm>
            <a:off x="457200" y="1371600"/>
            <a:ext cx="8382000" cy="5029200"/>
          </a:xfrm>
          <a:noFill/>
        </p:spPr>
        <p:txBody>
          <a:bodyPr lIns="92075" tIns="46038" rIns="92075" bIns="46038"/>
          <a:lstStyle/>
          <a:p>
            <a:pPr algn="ctr" eaLnBrk="1" hangingPunct="1">
              <a:buFontTx/>
              <a:buNone/>
            </a:pPr>
            <a:r>
              <a:rPr lang="en-US" smtClean="0">
                <a:latin typeface="Times New Roman" pitchFamily="18" charset="0"/>
                <a:cs typeface="Times New Roman" pitchFamily="18" charset="0"/>
              </a:rPr>
              <a:t> </a:t>
            </a:r>
            <a:r>
              <a:rPr lang="en-US" b="1" smtClean="0">
                <a:latin typeface="Times New Roman" pitchFamily="18" charset="0"/>
                <a:cs typeface="Times New Roman" pitchFamily="18" charset="0"/>
              </a:rPr>
              <a:t>Rod Fortson, Sr.</a:t>
            </a:r>
          </a:p>
          <a:p>
            <a:pPr algn="ctr" eaLnBrk="1" hangingPunct="1">
              <a:buFontTx/>
              <a:buNone/>
            </a:pPr>
            <a:r>
              <a:rPr lang="en-US" b="1" smtClean="0">
                <a:latin typeface="Times New Roman" pitchFamily="18" charset="0"/>
                <a:cs typeface="Times New Roman" pitchFamily="18" charset="0"/>
              </a:rPr>
              <a:t>Cistech </a:t>
            </a:r>
          </a:p>
          <a:p>
            <a:pPr algn="ctr" eaLnBrk="1" hangingPunct="1">
              <a:buFontTx/>
              <a:buNone/>
            </a:pPr>
            <a:r>
              <a:rPr lang="en-US" b="1" smtClean="0">
                <a:latin typeface="Times New Roman" pitchFamily="18" charset="0"/>
                <a:cs typeface="Times New Roman" pitchFamily="18" charset="0"/>
              </a:rPr>
              <a:t>Sr. XA Consultant</a:t>
            </a:r>
          </a:p>
          <a:p>
            <a:pPr algn="ctr" eaLnBrk="1" hangingPunct="1">
              <a:buFontTx/>
              <a:buNone/>
            </a:pPr>
            <a:r>
              <a:rPr lang="en-US" b="1" smtClean="0">
                <a:latin typeface="Times New Roman" pitchFamily="18" charset="0"/>
                <a:cs typeface="Times New Roman" pitchFamily="18" charset="0"/>
              </a:rPr>
              <a:t>Certified XA Educator</a:t>
            </a:r>
          </a:p>
          <a:p>
            <a:pPr algn="ctr" eaLnBrk="1" hangingPunct="1">
              <a:buFontTx/>
              <a:buNone/>
            </a:pPr>
            <a:r>
              <a:rPr lang="en-US" b="1" smtClean="0">
                <a:latin typeface="Times New Roman" pitchFamily="18" charset="0"/>
                <a:cs typeface="Times New Roman" pitchFamily="18" charset="0"/>
              </a:rPr>
              <a:t>IFM  and XA ERP Champion</a:t>
            </a:r>
          </a:p>
          <a:p>
            <a:pPr algn="ctr" eaLnBrk="1" hangingPunct="1">
              <a:buFontTx/>
              <a:buNone/>
            </a:pPr>
            <a:r>
              <a:rPr lang="en-US" sz="2400" smtClean="0">
                <a:hlinkClick r:id="rId4"/>
              </a:rPr>
              <a:t>Rod.Fortson@Cistech.net</a:t>
            </a:r>
            <a:r>
              <a:rPr lang="en-US" sz="2400" smtClean="0"/>
              <a:t> </a:t>
            </a:r>
          </a:p>
          <a:p>
            <a:pPr lvl="1" algn="ctr" eaLnBrk="1" hangingPunct="1">
              <a:buFontTx/>
              <a:buNone/>
            </a:pPr>
            <a:r>
              <a:rPr lang="en-US" sz="2000" smtClean="0"/>
              <a:t>(770) 947-6961 Office</a:t>
            </a:r>
          </a:p>
          <a:p>
            <a:pPr lvl="1" algn="ctr" eaLnBrk="1" hangingPunct="1">
              <a:buFontTx/>
              <a:buNone/>
            </a:pPr>
            <a:r>
              <a:rPr lang="en-US" sz="2000" smtClean="0"/>
              <a:t>(404) 434-6645 Mobile</a:t>
            </a:r>
          </a:p>
          <a:p>
            <a:pPr lvl="1" algn="ctr" eaLnBrk="1" hangingPunct="1">
              <a:buFontTx/>
              <a:buNone/>
            </a:pPr>
            <a:r>
              <a:rPr lang="en-US" sz="2000" smtClean="0"/>
              <a:t>(770) 947-6965 (Fax)</a:t>
            </a:r>
          </a:p>
          <a:p>
            <a:pPr lvl="1" algn="ctr" eaLnBrk="1" hangingPunct="1">
              <a:buFontTx/>
              <a:buNone/>
            </a:pPr>
            <a:r>
              <a:rPr lang="en-US" sz="2000" smtClean="0"/>
              <a:t> </a:t>
            </a:r>
          </a:p>
          <a:p>
            <a:pPr eaLnBrk="1" hangingPunct="1">
              <a:buFontTx/>
              <a:buNone/>
            </a:pPr>
            <a:endParaRPr lang="en-US" sz="2800" smtClean="0">
              <a:solidFill>
                <a:srgbClr val="000099"/>
              </a:solidFill>
            </a:endParaRPr>
          </a:p>
          <a:p>
            <a:pPr eaLnBrk="1" hangingPunct="1">
              <a:buFontTx/>
              <a:buNone/>
            </a:pPr>
            <a:endParaRPr lang="en-US" sz="3600" smtClean="0"/>
          </a:p>
          <a:p>
            <a:pPr eaLnBrk="1" hangingPunct="1">
              <a:buFontTx/>
              <a:buNone/>
            </a:pPr>
            <a:endParaRPr lang="en-US" sz="2000" smtClean="0"/>
          </a:p>
          <a:p>
            <a:pPr eaLnBrk="1" hangingPunct="1">
              <a:buFontTx/>
              <a:buNone/>
            </a:pPr>
            <a:endParaRPr lang="en-US" sz="2800" smtClean="0"/>
          </a:p>
          <a:p>
            <a:pPr eaLnBrk="1" hangingPunct="1">
              <a:buFontTx/>
              <a:buNone/>
            </a:pPr>
            <a:endParaRPr lang="en-US" sz="2800" smtClean="0"/>
          </a:p>
        </p:txBody>
      </p:sp>
      <p:pic>
        <p:nvPicPr>
          <p:cNvPr id="3079" name="Picture 11" descr="NEW CISTECH 2009 Logo small jpeg.jpg"/>
          <p:cNvPicPr>
            <a:picLocks noChangeAspect="1"/>
          </p:cNvPicPr>
          <p:nvPr/>
        </p:nvPicPr>
        <p:blipFill>
          <a:blip r:embed="rId5"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2l copy"/>
          <p:cNvPicPr>
            <a:picLocks noChangeAspect="1" noChangeArrowheads="1"/>
          </p:cNvPicPr>
          <p:nvPr>
            <p:ph sz="half" idx="1"/>
          </p:nvPr>
        </p:nvPicPr>
        <p:blipFill>
          <a:blip r:embed="rId2" cstate="print"/>
          <a:srcRect/>
          <a:stretch>
            <a:fillRect/>
          </a:stretch>
        </p:blipFill>
        <p:spPr>
          <a:xfrm>
            <a:off x="0" y="0"/>
            <a:ext cx="9144000" cy="969963"/>
          </a:xfrm>
          <a:noFill/>
        </p:spPr>
      </p:pic>
      <p:pic>
        <p:nvPicPr>
          <p:cNvPr id="870427" name="Picture 27"/>
          <p:cNvPicPr>
            <a:picLocks noChangeAspect="1" noChangeArrowheads="1"/>
          </p:cNvPicPr>
          <p:nvPr>
            <p:ph sz="quarter" idx="2"/>
          </p:nvPr>
        </p:nvPicPr>
        <p:blipFill>
          <a:blip r:embed="rId3" cstate="print"/>
          <a:srcRect/>
          <a:stretch>
            <a:fillRect/>
          </a:stretch>
        </p:blipFill>
        <p:spPr>
          <a:xfrm>
            <a:off x="0" y="971550"/>
            <a:ext cx="7848600" cy="5886450"/>
          </a:xfrm>
          <a:noFill/>
        </p:spPr>
      </p:pic>
      <p:sp>
        <p:nvSpPr>
          <p:cNvPr id="870403" name="Text Box 3"/>
          <p:cNvSpPr txBox="1">
            <a:spLocks noChangeArrowheads="1"/>
          </p:cNvSpPr>
          <p:nvPr/>
        </p:nvSpPr>
        <p:spPr bwMode="auto">
          <a:xfrm>
            <a:off x="0" y="228600"/>
            <a:ext cx="7162800" cy="579438"/>
          </a:xfrm>
          <a:prstGeom prst="rect">
            <a:avLst/>
          </a:prstGeom>
          <a:noFill/>
          <a:ln w="9525" algn="ctr">
            <a:noFill/>
            <a:miter lim="800000"/>
            <a:headEnd/>
            <a:tailEnd/>
          </a:ln>
          <a:effectLst/>
        </p:spPr>
        <p:txBody>
          <a:bodyPr>
            <a:spAutoFit/>
          </a:bodyPr>
          <a:lstStyle/>
          <a:p>
            <a:pPr algn="l">
              <a:defRPr/>
            </a:pPr>
            <a:r>
              <a:rPr lang="en-US" sz="3200">
                <a:solidFill>
                  <a:schemeClr val="bg1"/>
                </a:solidFill>
                <a:effectLst>
                  <a:outerShdw blurRad="38100" dist="38100" dir="2700000" algn="tl">
                    <a:srgbClr val="C0C0C0"/>
                  </a:outerShdw>
                </a:effectLst>
              </a:rPr>
              <a:t>MO Release – Creates OP XREF &amp; PO</a:t>
            </a:r>
            <a:r>
              <a:rPr lang="en-US">
                <a:solidFill>
                  <a:schemeClr val="bg1"/>
                </a:solidFill>
                <a:effectLst>
                  <a:outerShdw blurRad="38100" dist="38100" dir="2700000" algn="tl">
                    <a:srgbClr val="C0C0C0"/>
                  </a:outerShdw>
                </a:effectLst>
              </a:rPr>
              <a:t> </a:t>
            </a:r>
          </a:p>
        </p:txBody>
      </p:sp>
      <p:sp>
        <p:nvSpPr>
          <p:cNvPr id="870416" name="Text Box 16"/>
          <p:cNvSpPr txBox="1">
            <a:spLocks noChangeArrowheads="1"/>
          </p:cNvSpPr>
          <p:nvPr/>
        </p:nvSpPr>
        <p:spPr bwMode="auto">
          <a:xfrm>
            <a:off x="5334000" y="914400"/>
            <a:ext cx="3810000" cy="5176838"/>
          </a:xfrm>
          <a:prstGeom prst="rect">
            <a:avLst/>
          </a:prstGeom>
          <a:solidFill>
            <a:srgbClr val="0099FF"/>
          </a:solidFill>
          <a:ln w="9525" algn="ctr">
            <a:noFill/>
            <a:miter lim="800000"/>
            <a:headEnd/>
            <a:tailEnd/>
          </a:ln>
          <a:effectLst/>
        </p:spPr>
        <p:txBody>
          <a:bodyPr>
            <a:spAutoFit/>
          </a:bodyPr>
          <a:lstStyle/>
          <a:p>
            <a:pPr algn="l">
              <a:spcBef>
                <a:spcPct val="50000"/>
              </a:spcBef>
              <a:defRPr/>
            </a:pPr>
            <a:r>
              <a:rPr lang="en-US" dirty="0">
                <a:solidFill>
                  <a:schemeClr val="bg1"/>
                </a:solidFill>
                <a:effectLst>
                  <a:outerShdw blurRad="38100" dist="38100" dir="2700000" algn="tl">
                    <a:srgbClr val="000000"/>
                  </a:outerShdw>
                </a:effectLst>
              </a:rPr>
              <a:t>Once an MO is Released for an Assembly that has an OP Operation on the Routing, and a corresponding OP Detail Record – the XA System will now know how to handle:</a:t>
            </a:r>
          </a:p>
          <a:p>
            <a:pPr algn="l">
              <a:spcBef>
                <a:spcPct val="50000"/>
              </a:spcBef>
              <a:defRPr/>
            </a:pPr>
            <a:endParaRPr lang="en-US" dirty="0">
              <a:solidFill>
                <a:schemeClr val="bg1"/>
              </a:solidFill>
              <a:effectLst>
                <a:outerShdw blurRad="38100" dist="38100" dir="2700000" algn="tl">
                  <a:srgbClr val="000000"/>
                </a:outerShdw>
              </a:effectLst>
            </a:endParaRPr>
          </a:p>
          <a:p>
            <a:pPr algn="l">
              <a:spcBef>
                <a:spcPct val="50000"/>
              </a:spcBef>
              <a:buFontTx/>
              <a:buChar char="•"/>
              <a:defRPr/>
            </a:pPr>
            <a:r>
              <a:rPr lang="en-US" dirty="0">
                <a:solidFill>
                  <a:schemeClr val="bg1"/>
                </a:solidFill>
                <a:effectLst>
                  <a:outerShdw blurRad="38100" dist="38100" dir="2700000" algn="tl">
                    <a:srgbClr val="000000"/>
                  </a:outerShdw>
                </a:effectLst>
              </a:rPr>
              <a:t>The Release of the Service Items PO’s or Requisitions</a:t>
            </a:r>
          </a:p>
          <a:p>
            <a:pPr algn="l">
              <a:spcBef>
                <a:spcPct val="50000"/>
              </a:spcBef>
              <a:buFontTx/>
              <a:buChar char="•"/>
              <a:defRPr/>
            </a:pPr>
            <a:r>
              <a:rPr lang="en-US" dirty="0">
                <a:solidFill>
                  <a:schemeClr val="bg1"/>
                </a:solidFill>
                <a:effectLst>
                  <a:outerShdw blurRad="38100" dist="38100" dir="2700000" algn="tl">
                    <a:srgbClr val="000000"/>
                  </a:outerShdw>
                </a:effectLst>
              </a:rPr>
              <a:t>When to accumulate Actual Quantities Received and Invoiced for the Service Item</a:t>
            </a:r>
          </a:p>
          <a:p>
            <a:pPr algn="l">
              <a:spcBef>
                <a:spcPct val="50000"/>
              </a:spcBef>
              <a:defRPr/>
            </a:pPr>
            <a:endParaRPr lang="en-US" dirty="0">
              <a:solidFill>
                <a:schemeClr val="bg1"/>
              </a:solidFill>
              <a:effectLst>
                <a:outerShdw blurRad="38100" dist="38100" dir="2700000" algn="tl">
                  <a:srgbClr val="000000"/>
                </a:outerShdw>
              </a:effectLst>
            </a:endParaRPr>
          </a:p>
          <a:p>
            <a:pPr algn="l">
              <a:spcBef>
                <a:spcPct val="50000"/>
              </a:spcBef>
              <a:defRPr/>
            </a:pPr>
            <a:r>
              <a:rPr lang="en-US" dirty="0">
                <a:solidFill>
                  <a:schemeClr val="bg1"/>
                </a:solidFill>
                <a:effectLst>
                  <a:outerShdw blurRad="38100" dist="38100" dir="2700000" algn="tl">
                    <a:srgbClr val="000000"/>
                  </a:outerShdw>
                </a:effectLst>
              </a:rPr>
              <a:t>Review the new M.O.’s Operational Detail at this point and any PO’s for the Service Item to validate your OP Setup Tasks you have completed .</a:t>
            </a:r>
          </a:p>
        </p:txBody>
      </p:sp>
      <p:pic>
        <p:nvPicPr>
          <p:cNvPr id="870430" name="Picture 30"/>
          <p:cNvPicPr>
            <a:picLocks noChangeAspect="1" noChangeArrowheads="1"/>
          </p:cNvPicPr>
          <p:nvPr>
            <p:ph sz="quarter" idx="3"/>
          </p:nvPr>
        </p:nvPicPr>
        <p:blipFill>
          <a:blip r:embed="rId4" cstate="print"/>
          <a:srcRect/>
          <a:stretch>
            <a:fillRect/>
          </a:stretch>
        </p:blipFill>
        <p:spPr>
          <a:xfrm>
            <a:off x="0" y="933450"/>
            <a:ext cx="7924800" cy="5945188"/>
          </a:xfrm>
          <a:noFill/>
        </p:spPr>
      </p:pic>
      <p:sp>
        <p:nvSpPr>
          <p:cNvPr id="870421" name="Text Box 21"/>
          <p:cNvSpPr txBox="1">
            <a:spLocks noChangeArrowheads="1"/>
          </p:cNvSpPr>
          <p:nvPr/>
        </p:nvSpPr>
        <p:spPr bwMode="auto">
          <a:xfrm>
            <a:off x="0" y="2895600"/>
            <a:ext cx="7848600" cy="641350"/>
          </a:xfrm>
          <a:prstGeom prst="rect">
            <a:avLst/>
          </a:prstGeom>
          <a:solidFill>
            <a:srgbClr val="0099FF"/>
          </a:solidFill>
          <a:ln w="9525" algn="ctr">
            <a:noFill/>
            <a:miter lim="800000"/>
            <a:headEnd/>
            <a:tailEnd/>
          </a:ln>
          <a:effectLst/>
        </p:spPr>
        <p:txBody>
          <a:bodyPr>
            <a:spAutoFit/>
          </a:bodyPr>
          <a:lstStyle/>
          <a:p>
            <a:pPr algn="l">
              <a:spcBef>
                <a:spcPct val="50000"/>
              </a:spcBef>
              <a:defRPr/>
            </a:pPr>
            <a:r>
              <a:rPr lang="en-US">
                <a:solidFill>
                  <a:schemeClr val="bg1"/>
                </a:solidFill>
                <a:effectLst>
                  <a:outerShdw blurRad="38100" dist="38100" dir="2700000" algn="tl">
                    <a:srgbClr val="000000"/>
                  </a:outerShdw>
                </a:effectLst>
              </a:rPr>
              <a:t>The Manufacturing Order now expects the above operations, and OP Quantities to be completed – note that no costs or quantities exist yet.</a:t>
            </a:r>
          </a:p>
        </p:txBody>
      </p:sp>
      <p:sp>
        <p:nvSpPr>
          <p:cNvPr id="9" name="Rectangle 8"/>
          <p:cNvSpPr/>
          <p:nvPr/>
        </p:nvSpPr>
        <p:spPr bwMode="auto">
          <a:xfrm>
            <a:off x="0" y="1295400"/>
            <a:ext cx="1143000" cy="304800"/>
          </a:xfrm>
          <a:prstGeom prst="rect">
            <a:avLst/>
          </a:prstGeom>
          <a:noFill/>
          <a:ln w="31750" cap="flat" cmpd="sng" algn="ctr">
            <a:solidFill>
              <a:srgbClr val="0099FF"/>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0" name="Rounded Rectangle 9"/>
          <p:cNvSpPr/>
          <p:nvPr/>
        </p:nvSpPr>
        <p:spPr bwMode="auto">
          <a:xfrm>
            <a:off x="0" y="2133600"/>
            <a:ext cx="7620000" cy="457200"/>
          </a:xfrm>
          <a:prstGeom prst="roundRect">
            <a:avLst/>
          </a:prstGeom>
          <a:noFill/>
          <a:ln w="50800" cap="flat" cmpd="sng" algn="ctr">
            <a:solidFill>
              <a:srgbClr val="0099FF"/>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1" name="Rounded Rectangle 10"/>
          <p:cNvSpPr/>
          <p:nvPr/>
        </p:nvSpPr>
        <p:spPr bwMode="auto">
          <a:xfrm>
            <a:off x="2667000" y="4343400"/>
            <a:ext cx="6248400" cy="9906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nchor="ctr"/>
          <a:lstStyle/>
          <a:p>
            <a:pPr>
              <a:defRPr/>
            </a:pPr>
            <a:r>
              <a:rPr lang="en-US" dirty="0">
                <a:solidFill>
                  <a:schemeClr val="bg1"/>
                </a:solidFill>
                <a:effectLst>
                  <a:outerShdw blurRad="38100" dist="38100" dir="2700000" algn="tl">
                    <a:srgbClr val="000000">
                      <a:alpha val="43137"/>
                    </a:srgbClr>
                  </a:outerShdw>
                </a:effectLst>
                <a:latin typeface="Times New Roman" pitchFamily="18" charset="0"/>
              </a:rPr>
              <a:t>Notice the Operations for Shipping and Receiving which</a:t>
            </a:r>
          </a:p>
          <a:p>
            <a:pPr>
              <a:defRPr/>
            </a:pPr>
            <a:r>
              <a:rPr lang="en-US" dirty="0">
                <a:solidFill>
                  <a:schemeClr val="bg1"/>
                </a:solidFill>
                <a:effectLst>
                  <a:outerShdw blurRad="38100" dist="38100" dir="2700000" algn="tl">
                    <a:srgbClr val="000000">
                      <a:alpha val="43137"/>
                    </a:srgbClr>
                  </a:outerShdw>
                </a:effectLst>
                <a:latin typeface="Times New Roman" pitchFamily="18" charset="0"/>
              </a:rPr>
              <a:t> can assist your organization tremendously on outbound</a:t>
            </a:r>
          </a:p>
          <a:p>
            <a:pPr>
              <a:defRPr/>
            </a:pPr>
            <a:r>
              <a:rPr lang="en-US" dirty="0">
                <a:solidFill>
                  <a:schemeClr val="bg1"/>
                </a:solidFill>
                <a:effectLst>
                  <a:outerShdw blurRad="38100" dist="38100" dir="2700000" algn="tl">
                    <a:srgbClr val="000000">
                      <a:alpha val="43137"/>
                    </a:srgbClr>
                  </a:outerShdw>
                </a:effectLst>
                <a:latin typeface="Times New Roman" pitchFamily="18" charset="0"/>
              </a:rPr>
              <a:t> and In-Bound Service Items</a:t>
            </a:r>
          </a:p>
        </p:txBody>
      </p:sp>
      <p:pic>
        <p:nvPicPr>
          <p:cNvPr id="21517" name="Picture 11" descr="NEW CISTECH 2009 Logo small jpeg.jpg"/>
          <p:cNvPicPr>
            <a:picLocks noChangeAspect="1"/>
          </p:cNvPicPr>
          <p:nvPr/>
        </p:nvPicPr>
        <p:blipFill>
          <a:blip r:embed="rId5"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70427"/>
                                        </p:tgtEl>
                                        <p:attrNameLst>
                                          <p:attrName>ppt_x</p:attrName>
                                        </p:attrNameLst>
                                      </p:cBhvr>
                                      <p:tavLst>
                                        <p:tav tm="0">
                                          <p:val>
                                            <p:strVal val="ppt_x"/>
                                          </p:val>
                                        </p:tav>
                                        <p:tav tm="100000">
                                          <p:val>
                                            <p:strVal val="ppt_x"/>
                                          </p:val>
                                        </p:tav>
                                      </p:tavLst>
                                    </p:anim>
                                    <p:anim calcmode="lin" valueType="num">
                                      <p:cBhvr additive="base">
                                        <p:cTn id="7" dur="500"/>
                                        <p:tgtEl>
                                          <p:spTgt spid="870427"/>
                                        </p:tgtEl>
                                        <p:attrNameLst>
                                          <p:attrName>ppt_y</p:attrName>
                                        </p:attrNameLst>
                                      </p:cBhvr>
                                      <p:tavLst>
                                        <p:tav tm="0">
                                          <p:val>
                                            <p:strVal val="ppt_y"/>
                                          </p:val>
                                        </p:tav>
                                        <p:tav tm="100000">
                                          <p:val>
                                            <p:strVal val="1+ppt_h/2"/>
                                          </p:val>
                                        </p:tav>
                                      </p:tavLst>
                                    </p:anim>
                                    <p:set>
                                      <p:cBhvr>
                                        <p:cTn id="8" dur="1" fill="hold">
                                          <p:stCondLst>
                                            <p:cond delay="499"/>
                                          </p:stCondLst>
                                        </p:cTn>
                                        <p:tgtEl>
                                          <p:spTgt spid="870427"/>
                                        </p:tgtEl>
                                        <p:attrNameLst>
                                          <p:attrName>style.visibility</p:attrName>
                                        </p:attrNameLst>
                                      </p:cBhvr>
                                      <p:to>
                                        <p:strVal val="hidden"/>
                                      </p:to>
                                    </p:set>
                                  </p:childTnLst>
                                </p:cTn>
                              </p:par>
                              <p:par>
                                <p:cTn id="9" presetID="15" presetClass="exit" presetSubtype="0" fill="hold" grpId="0" nodeType="withEffect">
                                  <p:stCondLst>
                                    <p:cond delay="0"/>
                                  </p:stCondLst>
                                  <p:childTnLst>
                                    <p:anim calcmode="lin" valueType="num">
                                      <p:cBhvr>
                                        <p:cTn id="10" dur="1000"/>
                                        <p:tgtEl>
                                          <p:spTgt spid="870416"/>
                                        </p:tgtEl>
                                        <p:attrNameLst>
                                          <p:attrName>ppt_w</p:attrName>
                                        </p:attrNameLst>
                                      </p:cBhvr>
                                      <p:tavLst>
                                        <p:tav tm="0">
                                          <p:val>
                                            <p:strVal val="ppt_w"/>
                                          </p:val>
                                        </p:tav>
                                        <p:tav tm="100000">
                                          <p:val>
                                            <p:fltVal val="0"/>
                                          </p:val>
                                        </p:tav>
                                      </p:tavLst>
                                    </p:anim>
                                    <p:anim calcmode="lin" valueType="num">
                                      <p:cBhvr>
                                        <p:cTn id="11" dur="1000"/>
                                        <p:tgtEl>
                                          <p:spTgt spid="870416"/>
                                        </p:tgtEl>
                                        <p:attrNameLst>
                                          <p:attrName>ppt_h</p:attrName>
                                        </p:attrNameLst>
                                      </p:cBhvr>
                                      <p:tavLst>
                                        <p:tav tm="0">
                                          <p:val>
                                            <p:strVal val="ppt_h"/>
                                          </p:val>
                                        </p:tav>
                                        <p:tav tm="100000">
                                          <p:val>
                                            <p:fltVal val="0"/>
                                          </p:val>
                                        </p:tav>
                                      </p:tavLst>
                                    </p:anim>
                                    <p:anim calcmode="lin" valueType="num">
                                      <p:cBhvr>
                                        <p:cTn id="12" dur="1000"/>
                                        <p:tgtEl>
                                          <p:spTgt spid="87041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3" dur="1000"/>
                                        <p:tgtEl>
                                          <p:spTgt spid="87041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4" dur="1" fill="hold">
                                          <p:stCondLst>
                                            <p:cond delay="999"/>
                                          </p:stCondLst>
                                        </p:cTn>
                                        <p:tgtEl>
                                          <p:spTgt spid="870416"/>
                                        </p:tgtEl>
                                        <p:attrNameLst>
                                          <p:attrName>style.visibility</p:attrName>
                                        </p:attrNameLst>
                                      </p:cBhvr>
                                      <p:to>
                                        <p:strVal val="hidden"/>
                                      </p:to>
                                    </p:se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870421"/>
                                        </p:tgtEl>
                                        <p:attrNameLst>
                                          <p:attrName>style.visibility</p:attrName>
                                        </p:attrNameLst>
                                      </p:cBhvr>
                                      <p:to>
                                        <p:strVal val="visible"/>
                                      </p:to>
                                    </p:set>
                                    <p:anim calcmode="lin" valueType="num">
                                      <p:cBhvr additive="base">
                                        <p:cTn id="18" dur="500" fill="hold"/>
                                        <p:tgtEl>
                                          <p:spTgt spid="870421"/>
                                        </p:tgtEl>
                                        <p:attrNameLst>
                                          <p:attrName>ppt_x</p:attrName>
                                        </p:attrNameLst>
                                      </p:cBhvr>
                                      <p:tavLst>
                                        <p:tav tm="0">
                                          <p:val>
                                            <p:strVal val="#ppt_x"/>
                                          </p:val>
                                        </p:tav>
                                        <p:tav tm="100000">
                                          <p:val>
                                            <p:strVal val="#ppt_x"/>
                                          </p:val>
                                        </p:tav>
                                      </p:tavLst>
                                    </p:anim>
                                    <p:anim calcmode="lin" valueType="num">
                                      <p:cBhvr additive="base">
                                        <p:cTn id="19" dur="500" fill="hold"/>
                                        <p:tgtEl>
                                          <p:spTgt spid="870421"/>
                                        </p:tgtEl>
                                        <p:attrNameLst>
                                          <p:attrName>ppt_y</p:attrName>
                                        </p:attrNameLst>
                                      </p:cBhvr>
                                      <p:tavLst>
                                        <p:tav tm="0">
                                          <p:val>
                                            <p:strVal val="1+#ppt_h/2"/>
                                          </p:val>
                                        </p:tav>
                                        <p:tav tm="100000">
                                          <p:val>
                                            <p:strVal val="#ppt_y"/>
                                          </p:val>
                                        </p:tav>
                                      </p:tavLst>
                                    </p:anim>
                                  </p:childTnLst>
                                </p:cTn>
                              </p:par>
                              <p:par>
                                <p:cTn id="20" presetID="3" presetClass="entr" presetSubtype="10" fill="hold" nodeType="withEffect">
                                  <p:stCondLst>
                                    <p:cond delay="0"/>
                                  </p:stCondLst>
                                  <p:childTnLst>
                                    <p:set>
                                      <p:cBhvr>
                                        <p:cTn id="21" dur="1" fill="hold">
                                          <p:stCondLst>
                                            <p:cond delay="0"/>
                                          </p:stCondLst>
                                        </p:cTn>
                                        <p:tgtEl>
                                          <p:spTgt spid="870430"/>
                                        </p:tgtEl>
                                        <p:attrNameLst>
                                          <p:attrName>style.visibility</p:attrName>
                                        </p:attrNameLst>
                                      </p:cBhvr>
                                      <p:to>
                                        <p:strVal val="visible"/>
                                      </p:to>
                                    </p:set>
                                    <p:animEffect transition="in" filter="blinds(horizontal)">
                                      <p:cBhvr>
                                        <p:cTn id="22" dur="500"/>
                                        <p:tgtEl>
                                          <p:spTgt spid="870430"/>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amond(in)">
                                      <p:cBhvr>
                                        <p:cTn id="25" dur="2000"/>
                                        <p:tgtEl>
                                          <p:spTgt spid="9"/>
                                        </p:tgtEl>
                                      </p:cBhvr>
                                    </p:animEffect>
                                  </p:childTnLst>
                                </p:cTn>
                              </p:par>
                            </p:childTnLst>
                          </p:cTn>
                        </p:par>
                        <p:par>
                          <p:cTn id="26" fill="hold">
                            <p:stCondLst>
                              <p:cond delay="3000"/>
                            </p:stCondLst>
                            <p:childTnLst>
                              <p:par>
                                <p:cTn id="27" presetID="8"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amond(in)">
                                      <p:cBhvr>
                                        <p:cTn id="29" dur="2000"/>
                                        <p:tgtEl>
                                          <p:spTgt spid="10"/>
                                        </p:tgtEl>
                                      </p:cBhvr>
                                    </p:animEffect>
                                  </p:childTnLst>
                                </p:cTn>
                              </p:par>
                            </p:childTnLst>
                          </p:cTn>
                        </p:par>
                        <p:par>
                          <p:cTn id="30" fill="hold">
                            <p:stCondLst>
                              <p:cond delay="5000"/>
                            </p:stCondLst>
                            <p:childTnLst>
                              <p:par>
                                <p:cTn id="31" presetID="5" presetClass="entr" presetSubtype="1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heckerboard(across)">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16" grpId="0" animBg="1"/>
      <p:bldP spid="870421"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2l copy"/>
          <p:cNvPicPr>
            <a:picLocks noChangeAspect="1" noChangeArrowheads="1"/>
          </p:cNvPicPr>
          <p:nvPr>
            <p:ph sz="half" idx="1"/>
          </p:nvPr>
        </p:nvPicPr>
        <p:blipFill>
          <a:blip r:embed="rId2" cstate="print"/>
          <a:srcRect/>
          <a:stretch>
            <a:fillRect/>
          </a:stretch>
        </p:blipFill>
        <p:spPr>
          <a:xfrm>
            <a:off x="0" y="0"/>
            <a:ext cx="9144000" cy="969963"/>
          </a:xfrm>
          <a:noFill/>
        </p:spPr>
      </p:pic>
      <p:pic>
        <p:nvPicPr>
          <p:cNvPr id="22531" name="Picture 4"/>
          <p:cNvPicPr>
            <a:picLocks noChangeAspect="1" noChangeArrowheads="1"/>
          </p:cNvPicPr>
          <p:nvPr>
            <p:ph sz="quarter" idx="2"/>
          </p:nvPr>
        </p:nvPicPr>
        <p:blipFill>
          <a:blip r:embed="rId3" cstate="print"/>
          <a:srcRect/>
          <a:stretch>
            <a:fillRect/>
          </a:stretch>
        </p:blipFill>
        <p:spPr>
          <a:xfrm>
            <a:off x="0" y="990600"/>
            <a:ext cx="7848600" cy="5886450"/>
          </a:xfrm>
          <a:noFill/>
        </p:spPr>
      </p:pic>
      <p:sp>
        <p:nvSpPr>
          <p:cNvPr id="869379" name="Text Box 3"/>
          <p:cNvSpPr txBox="1">
            <a:spLocks noChangeArrowheads="1"/>
          </p:cNvSpPr>
          <p:nvPr/>
        </p:nvSpPr>
        <p:spPr bwMode="auto">
          <a:xfrm>
            <a:off x="0" y="228600"/>
            <a:ext cx="7162800" cy="579438"/>
          </a:xfrm>
          <a:prstGeom prst="rect">
            <a:avLst/>
          </a:prstGeom>
          <a:noFill/>
          <a:ln w="9525" algn="ctr">
            <a:noFill/>
            <a:miter lim="800000"/>
            <a:headEnd/>
            <a:tailEnd/>
          </a:ln>
          <a:effectLst/>
        </p:spPr>
        <p:txBody>
          <a:bodyPr>
            <a:spAutoFit/>
          </a:bodyPr>
          <a:lstStyle/>
          <a:p>
            <a:pPr algn="l">
              <a:defRPr/>
            </a:pPr>
            <a:r>
              <a:rPr lang="en-US" sz="3200">
                <a:solidFill>
                  <a:schemeClr val="bg1"/>
                </a:solidFill>
                <a:effectLst>
                  <a:outerShdw blurRad="38100" dist="38100" dir="2700000" algn="tl">
                    <a:srgbClr val="C0C0C0"/>
                  </a:outerShdw>
                </a:effectLst>
              </a:rPr>
              <a:t>MO Release – Creates OP XREF &amp; PO</a:t>
            </a:r>
            <a:r>
              <a:rPr lang="en-US">
                <a:solidFill>
                  <a:schemeClr val="bg1"/>
                </a:solidFill>
                <a:effectLst>
                  <a:outerShdw blurRad="38100" dist="38100" dir="2700000" algn="tl">
                    <a:srgbClr val="C0C0C0"/>
                  </a:outerShdw>
                </a:effectLst>
              </a:rPr>
              <a:t> </a:t>
            </a:r>
          </a:p>
        </p:txBody>
      </p:sp>
      <p:sp>
        <p:nvSpPr>
          <p:cNvPr id="869383" name="Text Box 7"/>
          <p:cNvSpPr txBox="1">
            <a:spLocks noChangeArrowheads="1"/>
          </p:cNvSpPr>
          <p:nvPr/>
        </p:nvSpPr>
        <p:spPr bwMode="auto">
          <a:xfrm>
            <a:off x="8594725" y="4914900"/>
            <a:ext cx="184150" cy="366713"/>
          </a:xfrm>
          <a:prstGeom prst="rect">
            <a:avLst/>
          </a:prstGeom>
          <a:noFill/>
          <a:ln w="9525" algn="ctr">
            <a:noFill/>
            <a:miter lim="800000"/>
            <a:headEnd/>
            <a:tailEnd/>
          </a:ln>
          <a:effectLst/>
        </p:spPr>
        <p:txBody>
          <a:bodyPr wrap="none">
            <a:spAutoFit/>
          </a:bodyPr>
          <a:lstStyle/>
          <a:p>
            <a:pPr>
              <a:defRPr/>
            </a:pPr>
            <a:endParaRPr lang="en-US">
              <a:effectLst>
                <a:outerShdw blurRad="38100" dist="38100" dir="2700000" algn="tl">
                  <a:srgbClr val="C0C0C0"/>
                </a:outerShdw>
              </a:effectLst>
            </a:endParaRPr>
          </a:p>
        </p:txBody>
      </p:sp>
      <p:sp>
        <p:nvSpPr>
          <p:cNvPr id="869384" name="Text Box 8"/>
          <p:cNvSpPr txBox="1">
            <a:spLocks noChangeArrowheads="1"/>
          </p:cNvSpPr>
          <p:nvPr/>
        </p:nvSpPr>
        <p:spPr bwMode="auto">
          <a:xfrm>
            <a:off x="0" y="5486400"/>
            <a:ext cx="7848600" cy="915988"/>
          </a:xfrm>
          <a:prstGeom prst="rect">
            <a:avLst/>
          </a:prstGeom>
          <a:solidFill>
            <a:srgbClr val="0099FF"/>
          </a:solidFill>
          <a:ln w="9525" algn="ctr">
            <a:noFill/>
            <a:miter lim="800000"/>
            <a:headEnd/>
            <a:tailEnd/>
          </a:ln>
          <a:effectLst/>
        </p:spPr>
        <p:txBody>
          <a:bodyPr>
            <a:spAutoFit/>
          </a:bodyPr>
          <a:lstStyle/>
          <a:p>
            <a:pPr algn="l">
              <a:spcBef>
                <a:spcPct val="50000"/>
              </a:spcBef>
              <a:defRPr/>
            </a:pPr>
            <a:r>
              <a:rPr lang="en-US">
                <a:solidFill>
                  <a:schemeClr val="bg1"/>
                </a:solidFill>
                <a:effectLst>
                  <a:outerShdw blurRad="38100" dist="38100" dir="2700000" algn="tl">
                    <a:srgbClr val="000000"/>
                  </a:outerShdw>
                </a:effectLst>
              </a:rPr>
              <a:t>The Manufacturing Order Release also knows from the OP Detail to Auto-Release a PO for the Service Item and to update the MO/PO Cross Reference for the O/P Service Item as reflected above.</a:t>
            </a:r>
          </a:p>
        </p:txBody>
      </p:sp>
      <p:pic>
        <p:nvPicPr>
          <p:cNvPr id="869385" name="Picture 9"/>
          <p:cNvPicPr>
            <a:picLocks noChangeAspect="1" noChangeArrowheads="1"/>
          </p:cNvPicPr>
          <p:nvPr>
            <p:ph sz="quarter" idx="3"/>
          </p:nvPr>
        </p:nvPicPr>
        <p:blipFill>
          <a:blip r:embed="rId4" cstate="print"/>
          <a:srcRect/>
          <a:stretch>
            <a:fillRect/>
          </a:stretch>
        </p:blipFill>
        <p:spPr>
          <a:xfrm>
            <a:off x="3124200" y="990600"/>
            <a:ext cx="6019800" cy="4516438"/>
          </a:xfrm>
          <a:noFill/>
        </p:spPr>
      </p:pic>
      <p:sp>
        <p:nvSpPr>
          <p:cNvPr id="869388" name="Line 12"/>
          <p:cNvSpPr>
            <a:spLocks noChangeShapeType="1"/>
          </p:cNvSpPr>
          <p:nvPr/>
        </p:nvSpPr>
        <p:spPr bwMode="auto">
          <a:xfrm flipV="1">
            <a:off x="304800" y="1981200"/>
            <a:ext cx="3048000" cy="838200"/>
          </a:xfrm>
          <a:prstGeom prst="line">
            <a:avLst/>
          </a:prstGeom>
          <a:noFill/>
          <a:ln w="76200">
            <a:solidFill>
              <a:srgbClr val="0099FF"/>
            </a:solidFill>
            <a:round/>
            <a:headEnd/>
            <a:tailEnd type="stealth" w="med" len="med"/>
          </a:ln>
          <a:effectLst/>
        </p:spPr>
        <p:txBody>
          <a:bodyPr/>
          <a:lstStyle/>
          <a:p>
            <a:pPr>
              <a:defRPr/>
            </a:pPr>
            <a:endParaRPr lang="en-US">
              <a:effectLst>
                <a:outerShdw blurRad="38100" dist="38100" dir="2700000" algn="tl">
                  <a:srgbClr val="000000">
                    <a:alpha val="43137"/>
                  </a:srgbClr>
                </a:outerShdw>
              </a:effectLst>
            </a:endParaRPr>
          </a:p>
        </p:txBody>
      </p:sp>
      <p:sp>
        <p:nvSpPr>
          <p:cNvPr id="869389" name="Rectangle 13"/>
          <p:cNvSpPr>
            <a:spLocks noChangeArrowheads="1"/>
          </p:cNvSpPr>
          <p:nvPr/>
        </p:nvSpPr>
        <p:spPr bwMode="auto">
          <a:xfrm>
            <a:off x="3962400" y="3505200"/>
            <a:ext cx="5181600" cy="914400"/>
          </a:xfrm>
          <a:prstGeom prst="rect">
            <a:avLst/>
          </a:prstGeom>
          <a:solidFill>
            <a:srgbClr val="0099FF"/>
          </a:solidFill>
          <a:ln w="9525">
            <a:solidFill>
              <a:schemeClr val="tx1"/>
            </a:solidFill>
            <a:miter lim="800000"/>
            <a:headEnd/>
            <a:tailEnd/>
          </a:ln>
        </p:spPr>
        <p:txBody>
          <a:bodyPr wrap="none" anchor="ctr"/>
          <a:lstStyle/>
          <a:p>
            <a:r>
              <a:rPr lang="en-US" sz="2400" b="0">
                <a:latin typeface="Tahoma" pitchFamily="34" charset="0"/>
              </a:rPr>
              <a:t>Created at MO release time</a:t>
            </a:r>
          </a:p>
        </p:txBody>
      </p:sp>
      <p:pic>
        <p:nvPicPr>
          <p:cNvPr id="22538" name="Picture 11" descr="NEW CISTECH 2009 Logo small jpeg.jpg"/>
          <p:cNvPicPr>
            <a:picLocks noChangeAspect="1"/>
          </p:cNvPicPr>
          <p:nvPr/>
        </p:nvPicPr>
        <p:blipFill>
          <a:blip r:embed="rId5"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69384"/>
                                        </p:tgtEl>
                                        <p:attrNameLst>
                                          <p:attrName>style.visibility</p:attrName>
                                        </p:attrNameLst>
                                      </p:cBhvr>
                                      <p:to>
                                        <p:strVal val="visible"/>
                                      </p:to>
                                    </p:set>
                                    <p:animEffect transition="in" filter="blinds(horizontal)">
                                      <p:cBhvr>
                                        <p:cTn id="7" dur="500"/>
                                        <p:tgtEl>
                                          <p:spTgt spid="869384"/>
                                        </p:tgtEl>
                                      </p:cBhvr>
                                    </p:animEffect>
                                  </p:childTnLst>
                                </p:cTn>
                              </p:par>
                            </p:childTnLst>
                          </p:cTn>
                        </p:par>
                        <p:par>
                          <p:cTn id="8" fill="hold">
                            <p:stCondLst>
                              <p:cond delay="500"/>
                            </p:stCondLst>
                            <p:childTnLst>
                              <p:par>
                                <p:cTn id="9" presetID="9" presetClass="entr" presetSubtype="0" fill="hold" nodeType="afterEffect">
                                  <p:stCondLst>
                                    <p:cond delay="3000"/>
                                  </p:stCondLst>
                                  <p:childTnLst>
                                    <p:set>
                                      <p:cBhvr>
                                        <p:cTn id="10" dur="1" fill="hold">
                                          <p:stCondLst>
                                            <p:cond delay="0"/>
                                          </p:stCondLst>
                                        </p:cTn>
                                        <p:tgtEl>
                                          <p:spTgt spid="869385"/>
                                        </p:tgtEl>
                                        <p:attrNameLst>
                                          <p:attrName>style.visibility</p:attrName>
                                        </p:attrNameLst>
                                      </p:cBhvr>
                                      <p:to>
                                        <p:strVal val="visible"/>
                                      </p:to>
                                    </p:set>
                                    <p:animEffect transition="in" filter="dissolve">
                                      <p:cBhvr>
                                        <p:cTn id="11" dur="500"/>
                                        <p:tgtEl>
                                          <p:spTgt spid="869385"/>
                                        </p:tgtEl>
                                      </p:cBhvr>
                                    </p:animEffect>
                                  </p:childTnLst>
                                </p:cTn>
                              </p:par>
                            </p:childTnLst>
                          </p:cTn>
                        </p:par>
                        <p:par>
                          <p:cTn id="12" fill="hold">
                            <p:stCondLst>
                              <p:cond delay="4000"/>
                            </p:stCondLst>
                            <p:childTnLst>
                              <p:par>
                                <p:cTn id="13" presetID="2" presetClass="entr" presetSubtype="12" fill="hold" nodeType="afterEffect">
                                  <p:stCondLst>
                                    <p:cond delay="0"/>
                                  </p:stCondLst>
                                  <p:childTnLst>
                                    <p:set>
                                      <p:cBhvr>
                                        <p:cTn id="14" dur="1" fill="hold">
                                          <p:stCondLst>
                                            <p:cond delay="0"/>
                                          </p:stCondLst>
                                        </p:cTn>
                                        <p:tgtEl>
                                          <p:spTgt spid="869388"/>
                                        </p:tgtEl>
                                        <p:attrNameLst>
                                          <p:attrName>style.visibility</p:attrName>
                                        </p:attrNameLst>
                                      </p:cBhvr>
                                      <p:to>
                                        <p:strVal val="visible"/>
                                      </p:to>
                                    </p:set>
                                    <p:anim calcmode="lin" valueType="num">
                                      <p:cBhvr additive="base">
                                        <p:cTn id="15" dur="500" fill="hold"/>
                                        <p:tgtEl>
                                          <p:spTgt spid="869388"/>
                                        </p:tgtEl>
                                        <p:attrNameLst>
                                          <p:attrName>ppt_x</p:attrName>
                                        </p:attrNameLst>
                                      </p:cBhvr>
                                      <p:tavLst>
                                        <p:tav tm="0">
                                          <p:val>
                                            <p:strVal val="0-#ppt_w/2"/>
                                          </p:val>
                                        </p:tav>
                                        <p:tav tm="100000">
                                          <p:val>
                                            <p:strVal val="#ppt_x"/>
                                          </p:val>
                                        </p:tav>
                                      </p:tavLst>
                                    </p:anim>
                                    <p:anim calcmode="lin" valueType="num">
                                      <p:cBhvr additive="base">
                                        <p:cTn id="16" dur="500" fill="hold"/>
                                        <p:tgtEl>
                                          <p:spTgt spid="869388"/>
                                        </p:tgtEl>
                                        <p:attrNameLst>
                                          <p:attrName>ppt_y</p:attrName>
                                        </p:attrNameLst>
                                      </p:cBhvr>
                                      <p:tavLst>
                                        <p:tav tm="0">
                                          <p:val>
                                            <p:strVal val="1+#ppt_h/2"/>
                                          </p:val>
                                        </p:tav>
                                        <p:tav tm="100000">
                                          <p:val>
                                            <p:strVal val="#ppt_y"/>
                                          </p:val>
                                        </p:tav>
                                      </p:tavLst>
                                    </p:anim>
                                  </p:childTnLst>
                                </p:cTn>
                              </p:par>
                              <p:par>
                                <p:cTn id="17" presetID="3" presetClass="entr" presetSubtype="10" fill="hold" grpId="0" nodeType="withEffect">
                                  <p:stCondLst>
                                    <p:cond delay="0"/>
                                  </p:stCondLst>
                                  <p:childTnLst>
                                    <p:set>
                                      <p:cBhvr>
                                        <p:cTn id="18" dur="1" fill="hold">
                                          <p:stCondLst>
                                            <p:cond delay="0"/>
                                          </p:stCondLst>
                                        </p:cTn>
                                        <p:tgtEl>
                                          <p:spTgt spid="869389"/>
                                        </p:tgtEl>
                                        <p:attrNameLst>
                                          <p:attrName>style.visibility</p:attrName>
                                        </p:attrNameLst>
                                      </p:cBhvr>
                                      <p:to>
                                        <p:strVal val="visible"/>
                                      </p:to>
                                    </p:set>
                                    <p:animEffect transition="in" filter="blinds(horizontal)">
                                      <p:cBhvr>
                                        <p:cTn id="19" dur="500"/>
                                        <p:tgtEl>
                                          <p:spTgt spid="869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384" grpId="0" animBg="1"/>
      <p:bldP spid="86938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041525" y="4951413"/>
            <a:ext cx="184150" cy="336550"/>
          </a:xfrm>
          <a:prstGeom prst="rect">
            <a:avLst/>
          </a:prstGeom>
          <a:noFill/>
          <a:ln w="9525">
            <a:noFill/>
            <a:miter lim="800000"/>
            <a:headEnd/>
            <a:tailEnd/>
          </a:ln>
        </p:spPr>
        <p:txBody>
          <a:bodyPr wrap="none" lIns="92075" tIns="46038" rIns="92075" bIns="46038">
            <a:spAutoFit/>
          </a:bodyPr>
          <a:lstStyle/>
          <a:p>
            <a:pPr algn="l" eaLnBrk="0" hangingPunct="0"/>
            <a:endParaRPr lang="en-US" sz="2400" b="0"/>
          </a:p>
        </p:txBody>
      </p:sp>
      <p:pic>
        <p:nvPicPr>
          <p:cNvPr id="23555" name="Picture 3"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sp>
        <p:nvSpPr>
          <p:cNvPr id="23556" name="Text Box 4"/>
          <p:cNvSpPr txBox="1">
            <a:spLocks noChangeArrowheads="1"/>
          </p:cNvSpPr>
          <p:nvPr/>
        </p:nvSpPr>
        <p:spPr bwMode="auto">
          <a:xfrm>
            <a:off x="0" y="0"/>
            <a:ext cx="6858000" cy="579438"/>
          </a:xfrm>
          <a:prstGeom prst="rect">
            <a:avLst/>
          </a:prstGeom>
          <a:noFill/>
          <a:ln w="9525" algn="ctr">
            <a:noFill/>
            <a:miter lim="800000"/>
            <a:headEnd/>
            <a:tailEnd/>
          </a:ln>
        </p:spPr>
        <p:txBody>
          <a:bodyPr>
            <a:spAutoFit/>
          </a:bodyPr>
          <a:lstStyle/>
          <a:p>
            <a:pPr algn="l">
              <a:spcBef>
                <a:spcPct val="50000"/>
              </a:spcBef>
            </a:pPr>
            <a:r>
              <a:rPr lang="en-US" sz="3200">
                <a:solidFill>
                  <a:schemeClr val="bg1"/>
                </a:solidFill>
              </a:rPr>
              <a:t>Ship the Item to the Vendor - Routing</a:t>
            </a:r>
          </a:p>
        </p:txBody>
      </p:sp>
      <p:pic>
        <p:nvPicPr>
          <p:cNvPr id="23557" name="Picture 5"/>
          <p:cNvPicPr>
            <a:picLocks noChangeAspect="1" noChangeArrowheads="1"/>
          </p:cNvPicPr>
          <p:nvPr>
            <p:ph/>
          </p:nvPr>
        </p:nvPicPr>
        <p:blipFill>
          <a:blip r:embed="rId3" cstate="print"/>
          <a:srcRect/>
          <a:stretch>
            <a:fillRect/>
          </a:stretch>
        </p:blipFill>
        <p:spPr>
          <a:xfrm>
            <a:off x="0" y="971550"/>
            <a:ext cx="7848600" cy="5886450"/>
          </a:xfrm>
          <a:noFill/>
        </p:spPr>
      </p:pic>
      <p:sp>
        <p:nvSpPr>
          <p:cNvPr id="880647" name="Text Box 7"/>
          <p:cNvSpPr txBox="1">
            <a:spLocks noChangeArrowheads="1"/>
          </p:cNvSpPr>
          <p:nvPr/>
        </p:nvSpPr>
        <p:spPr bwMode="auto">
          <a:xfrm>
            <a:off x="0" y="5486400"/>
            <a:ext cx="7848600" cy="915988"/>
          </a:xfrm>
          <a:prstGeom prst="rect">
            <a:avLst/>
          </a:prstGeom>
          <a:solidFill>
            <a:srgbClr val="0099FF"/>
          </a:solidFill>
          <a:ln w="9525" algn="ctr">
            <a:noFill/>
            <a:miter lim="800000"/>
            <a:headEnd/>
            <a:tailEnd/>
          </a:ln>
          <a:effectLst/>
        </p:spPr>
        <p:txBody>
          <a:bodyPr>
            <a:spAutoFit/>
          </a:bodyPr>
          <a:lstStyle/>
          <a:p>
            <a:pPr algn="l">
              <a:spcBef>
                <a:spcPct val="50000"/>
              </a:spcBef>
              <a:defRPr/>
            </a:pPr>
            <a:r>
              <a:rPr lang="en-US">
                <a:solidFill>
                  <a:schemeClr val="bg1"/>
                </a:solidFill>
                <a:effectLst>
                  <a:outerShdw blurRad="38100" dist="38100" dir="2700000" algn="tl">
                    <a:srgbClr val="000000"/>
                  </a:outerShdw>
                </a:effectLst>
              </a:rPr>
              <a:t>The M.O. is routed to the floor and the Assembly occurs, is reported via Shop Activity Updates, and the Crossbeams are shipped to the Vendor as reflected in the M.O. Operational Status above.</a:t>
            </a:r>
          </a:p>
        </p:txBody>
      </p:sp>
      <p:sp>
        <p:nvSpPr>
          <p:cNvPr id="880648" name="AutoShape 8"/>
          <p:cNvSpPr>
            <a:spLocks noChangeArrowheads="1"/>
          </p:cNvSpPr>
          <p:nvPr/>
        </p:nvSpPr>
        <p:spPr bwMode="auto">
          <a:xfrm>
            <a:off x="3810000" y="1981200"/>
            <a:ext cx="1600200" cy="838200"/>
          </a:xfrm>
          <a:prstGeom prst="leftArrow">
            <a:avLst>
              <a:gd name="adj1" fmla="val 50000"/>
              <a:gd name="adj2" fmla="val 47727"/>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pic>
        <p:nvPicPr>
          <p:cNvPr id="23560"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80647"/>
                                        </p:tgtEl>
                                        <p:attrNameLst>
                                          <p:attrName>style.visibility</p:attrName>
                                        </p:attrNameLst>
                                      </p:cBhvr>
                                      <p:to>
                                        <p:strVal val="visible"/>
                                      </p:to>
                                    </p:set>
                                    <p:animEffect transition="in" filter="blinds(horizontal)">
                                      <p:cBhvr>
                                        <p:cTn id="7" dur="500"/>
                                        <p:tgtEl>
                                          <p:spTgt spid="880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9624" name="Picture 8"/>
          <p:cNvPicPr>
            <a:picLocks noChangeAspect="1" noChangeArrowheads="1"/>
          </p:cNvPicPr>
          <p:nvPr>
            <p:ph sz="half" idx="2"/>
          </p:nvPr>
        </p:nvPicPr>
        <p:blipFill>
          <a:blip r:embed="rId2" cstate="print"/>
          <a:srcRect/>
          <a:stretch>
            <a:fillRect/>
          </a:stretch>
        </p:blipFill>
        <p:spPr>
          <a:xfrm>
            <a:off x="0" y="914400"/>
            <a:ext cx="7924800" cy="5943600"/>
          </a:xfrm>
          <a:noFill/>
        </p:spPr>
      </p:pic>
      <p:sp>
        <p:nvSpPr>
          <p:cNvPr id="24579" name="Rectangle 2"/>
          <p:cNvSpPr>
            <a:spLocks noChangeArrowheads="1"/>
          </p:cNvSpPr>
          <p:nvPr/>
        </p:nvSpPr>
        <p:spPr bwMode="auto">
          <a:xfrm>
            <a:off x="2041525" y="4951413"/>
            <a:ext cx="184150" cy="336550"/>
          </a:xfrm>
          <a:prstGeom prst="rect">
            <a:avLst/>
          </a:prstGeom>
          <a:noFill/>
          <a:ln w="9525">
            <a:noFill/>
            <a:miter lim="800000"/>
            <a:headEnd/>
            <a:tailEnd/>
          </a:ln>
        </p:spPr>
        <p:txBody>
          <a:bodyPr wrap="none" lIns="92075" tIns="46038" rIns="92075" bIns="46038">
            <a:spAutoFit/>
          </a:bodyPr>
          <a:lstStyle/>
          <a:p>
            <a:pPr algn="l" eaLnBrk="0" hangingPunct="0"/>
            <a:endParaRPr lang="en-US" sz="2400" b="0"/>
          </a:p>
        </p:txBody>
      </p:sp>
      <p:pic>
        <p:nvPicPr>
          <p:cNvPr id="24580" name="Picture 3" descr="Image 2l copy"/>
          <p:cNvPicPr>
            <a:picLocks noChangeAspect="1" noChangeArrowheads="1"/>
          </p:cNvPicPr>
          <p:nvPr/>
        </p:nvPicPr>
        <p:blipFill>
          <a:blip r:embed="rId3" cstate="print"/>
          <a:srcRect/>
          <a:stretch>
            <a:fillRect/>
          </a:stretch>
        </p:blipFill>
        <p:spPr bwMode="auto">
          <a:xfrm>
            <a:off x="0" y="0"/>
            <a:ext cx="9144000" cy="969963"/>
          </a:xfrm>
          <a:prstGeom prst="rect">
            <a:avLst/>
          </a:prstGeom>
          <a:noFill/>
          <a:ln w="9525">
            <a:noFill/>
            <a:miter lim="800000"/>
            <a:headEnd/>
            <a:tailEnd/>
          </a:ln>
        </p:spPr>
      </p:pic>
      <p:sp>
        <p:nvSpPr>
          <p:cNvPr id="24581" name="Text Box 4"/>
          <p:cNvSpPr txBox="1">
            <a:spLocks noChangeArrowheads="1"/>
          </p:cNvSpPr>
          <p:nvPr/>
        </p:nvSpPr>
        <p:spPr bwMode="auto">
          <a:xfrm>
            <a:off x="0" y="0"/>
            <a:ext cx="7162800" cy="641350"/>
          </a:xfrm>
          <a:prstGeom prst="rect">
            <a:avLst/>
          </a:prstGeom>
          <a:noFill/>
          <a:ln w="9525" algn="ctr">
            <a:noFill/>
            <a:miter lim="800000"/>
            <a:headEnd/>
            <a:tailEnd/>
          </a:ln>
        </p:spPr>
        <p:txBody>
          <a:bodyPr>
            <a:spAutoFit/>
          </a:bodyPr>
          <a:lstStyle/>
          <a:p>
            <a:pPr algn="l">
              <a:spcBef>
                <a:spcPct val="50000"/>
              </a:spcBef>
            </a:pPr>
            <a:r>
              <a:rPr lang="en-US" sz="3600">
                <a:solidFill>
                  <a:schemeClr val="bg1"/>
                </a:solidFill>
              </a:rPr>
              <a:t>Vendor Completes-Receive Service</a:t>
            </a:r>
          </a:p>
        </p:txBody>
      </p:sp>
      <p:pic>
        <p:nvPicPr>
          <p:cNvPr id="879621" name="Picture 5"/>
          <p:cNvPicPr>
            <a:picLocks noChangeAspect="1" noChangeArrowheads="1"/>
          </p:cNvPicPr>
          <p:nvPr>
            <p:ph sz="half" idx="1"/>
          </p:nvPr>
        </p:nvPicPr>
        <p:blipFill>
          <a:blip r:embed="rId4" cstate="print"/>
          <a:srcRect/>
          <a:stretch>
            <a:fillRect/>
          </a:stretch>
        </p:blipFill>
        <p:spPr>
          <a:xfrm>
            <a:off x="0" y="990600"/>
            <a:ext cx="7924800" cy="5943600"/>
          </a:xfrm>
          <a:noFill/>
        </p:spPr>
      </p:pic>
      <p:sp>
        <p:nvSpPr>
          <p:cNvPr id="879623" name="Rectangle 7"/>
          <p:cNvSpPr>
            <a:spLocks noChangeArrowheads="1"/>
          </p:cNvSpPr>
          <p:nvPr/>
        </p:nvSpPr>
        <p:spPr bwMode="auto">
          <a:xfrm>
            <a:off x="228600" y="4114800"/>
            <a:ext cx="5943600" cy="1371600"/>
          </a:xfrm>
          <a:prstGeom prst="rect">
            <a:avLst/>
          </a:prstGeom>
          <a:solidFill>
            <a:srgbClr val="0099FF"/>
          </a:solidFill>
          <a:ln w="9525">
            <a:solidFill>
              <a:schemeClr val="tx1"/>
            </a:solidFill>
            <a:miter lim="800000"/>
            <a:headEnd/>
            <a:tailEnd/>
          </a:ln>
        </p:spPr>
        <p:txBody>
          <a:bodyPr wrap="none" anchor="ctr"/>
          <a:lstStyle/>
          <a:p>
            <a:pPr algn="l"/>
            <a:r>
              <a:rPr lang="en-US" sz="2400" b="0">
                <a:latin typeface="Tahoma" pitchFamily="34" charset="0"/>
              </a:rPr>
              <a:t>This PO was created at MO release time if</a:t>
            </a:r>
          </a:p>
          <a:p>
            <a:pPr algn="l"/>
            <a:r>
              <a:rPr lang="en-US" sz="2400" b="0">
                <a:latin typeface="Tahoma" pitchFamily="34" charset="0"/>
              </a:rPr>
              <a:t>flagged in the OP Operation Detail –</a:t>
            </a:r>
          </a:p>
          <a:p>
            <a:pPr algn="l"/>
            <a:r>
              <a:rPr lang="en-US" sz="2400" b="0">
                <a:latin typeface="Tahoma" pitchFamily="34" charset="0"/>
              </a:rPr>
              <a:t>“Auto-magically” !</a:t>
            </a:r>
          </a:p>
        </p:txBody>
      </p:sp>
      <p:sp>
        <p:nvSpPr>
          <p:cNvPr id="879627" name="Text Box 11"/>
          <p:cNvSpPr txBox="1">
            <a:spLocks noChangeArrowheads="1"/>
          </p:cNvSpPr>
          <p:nvPr/>
        </p:nvSpPr>
        <p:spPr bwMode="auto">
          <a:xfrm>
            <a:off x="304800" y="2514600"/>
            <a:ext cx="2819400" cy="3938588"/>
          </a:xfrm>
          <a:prstGeom prst="rect">
            <a:avLst/>
          </a:prstGeom>
          <a:noFill/>
          <a:ln w="9525" algn="ctr">
            <a:noFill/>
            <a:miter lim="800000"/>
            <a:headEnd/>
            <a:tailEnd/>
          </a:ln>
          <a:effectLst/>
        </p:spPr>
        <p:txBody>
          <a:bodyPr>
            <a:spAutoFit/>
          </a:bodyPr>
          <a:lstStyle/>
          <a:p>
            <a:pPr algn="l">
              <a:spcBef>
                <a:spcPct val="50000"/>
              </a:spcBef>
              <a:defRPr/>
            </a:pPr>
            <a:r>
              <a:rPr lang="en-US">
                <a:effectLst>
                  <a:outerShdw blurRad="38100" dist="38100" dir="2700000" algn="tl">
                    <a:srgbClr val="C0C0C0"/>
                  </a:outerShdw>
                </a:effectLst>
              </a:rPr>
              <a:t>Receive the Service Items back from the Vendor. </a:t>
            </a:r>
          </a:p>
          <a:p>
            <a:pPr algn="l">
              <a:spcBef>
                <a:spcPct val="50000"/>
              </a:spcBef>
              <a:defRPr/>
            </a:pPr>
            <a:r>
              <a:rPr lang="en-US">
                <a:effectLst>
                  <a:outerShdw blurRad="38100" dist="38100" dir="2700000" algn="tl">
                    <a:srgbClr val="C0C0C0"/>
                  </a:outerShdw>
                </a:effectLst>
              </a:rPr>
              <a:t>Notice the GRN for an Exact Match during IFM/AM AP Invoicing.</a:t>
            </a:r>
          </a:p>
          <a:p>
            <a:pPr algn="l">
              <a:spcBef>
                <a:spcPct val="50000"/>
              </a:spcBef>
              <a:defRPr/>
            </a:pPr>
            <a:r>
              <a:rPr lang="en-US">
                <a:effectLst>
                  <a:outerShdw blurRad="38100" dist="38100" dir="2700000" algn="tl">
                    <a:srgbClr val="C0C0C0"/>
                  </a:outerShdw>
                </a:effectLst>
              </a:rPr>
              <a:t>Depending on your “Qty/Cost Update” Options on the OP Detail Record, the Receipt could update the Quantities at this point on the MO Operation for Outside Processing !</a:t>
            </a:r>
          </a:p>
        </p:txBody>
      </p:sp>
      <p:sp>
        <p:nvSpPr>
          <p:cNvPr id="879628" name="AutoShape 12"/>
          <p:cNvSpPr>
            <a:spLocks noChangeArrowheads="1"/>
          </p:cNvSpPr>
          <p:nvPr/>
        </p:nvSpPr>
        <p:spPr bwMode="auto">
          <a:xfrm>
            <a:off x="5334000" y="5791200"/>
            <a:ext cx="1371600" cy="685800"/>
          </a:xfrm>
          <a:prstGeom prst="leftArrow">
            <a:avLst>
              <a:gd name="adj1" fmla="val 50000"/>
              <a:gd name="adj2" fmla="val 50000"/>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79629" name="AutoShape 13"/>
          <p:cNvSpPr>
            <a:spLocks noChangeArrowheads="1"/>
          </p:cNvSpPr>
          <p:nvPr/>
        </p:nvSpPr>
        <p:spPr bwMode="auto">
          <a:xfrm>
            <a:off x="5562600" y="3581400"/>
            <a:ext cx="1371600" cy="685800"/>
          </a:xfrm>
          <a:prstGeom prst="leftArrow">
            <a:avLst>
              <a:gd name="adj1" fmla="val 50000"/>
              <a:gd name="adj2" fmla="val 50000"/>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pic>
        <p:nvPicPr>
          <p:cNvPr id="24587" name="Picture 11" descr="NEW CISTECH 2009 Logo small jpeg.jpg"/>
          <p:cNvPicPr>
            <a:picLocks noChangeAspect="1"/>
          </p:cNvPicPr>
          <p:nvPr/>
        </p:nvPicPr>
        <p:blipFill>
          <a:blip r:embed="rId5"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879624"/>
                                        </p:tgtEl>
                                      </p:cBhvr>
                                    </p:animEffect>
                                    <p:set>
                                      <p:cBhvr>
                                        <p:cTn id="7" dur="1" fill="hold">
                                          <p:stCondLst>
                                            <p:cond delay="499"/>
                                          </p:stCondLst>
                                        </p:cTn>
                                        <p:tgtEl>
                                          <p:spTgt spid="879624"/>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879623"/>
                                        </p:tgtEl>
                                      </p:cBhvr>
                                    </p:animEffect>
                                    <p:set>
                                      <p:cBhvr>
                                        <p:cTn id="10" dur="1" fill="hold">
                                          <p:stCondLst>
                                            <p:cond delay="499"/>
                                          </p:stCondLst>
                                        </p:cTn>
                                        <p:tgtEl>
                                          <p:spTgt spid="879623"/>
                                        </p:tgtEl>
                                        <p:attrNameLst>
                                          <p:attrName>style.visibility</p:attrName>
                                        </p:attrNameLst>
                                      </p:cBhvr>
                                      <p:to>
                                        <p:strVal val="hidden"/>
                                      </p:to>
                                    </p:set>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879621"/>
                                        </p:tgtEl>
                                        <p:attrNameLst>
                                          <p:attrName>style.visibility</p:attrName>
                                        </p:attrNameLst>
                                      </p:cBhvr>
                                      <p:to>
                                        <p:strVal val="visible"/>
                                      </p:to>
                                    </p:set>
                                    <p:animEffect transition="in" filter="fade">
                                      <p:cBhvr>
                                        <p:cTn id="14" dur="1000"/>
                                        <p:tgtEl>
                                          <p:spTgt spid="879621"/>
                                        </p:tgtEl>
                                      </p:cBhvr>
                                    </p:animEffect>
                                    <p:anim calcmode="lin" valueType="num">
                                      <p:cBhvr>
                                        <p:cTn id="15" dur="1000" fill="hold"/>
                                        <p:tgtEl>
                                          <p:spTgt spid="879621"/>
                                        </p:tgtEl>
                                        <p:attrNameLst>
                                          <p:attrName>ppt_x</p:attrName>
                                        </p:attrNameLst>
                                      </p:cBhvr>
                                      <p:tavLst>
                                        <p:tav tm="0">
                                          <p:val>
                                            <p:strVal val="#ppt_x"/>
                                          </p:val>
                                        </p:tav>
                                        <p:tav tm="100000">
                                          <p:val>
                                            <p:strVal val="#ppt_x"/>
                                          </p:val>
                                        </p:tav>
                                      </p:tavLst>
                                    </p:anim>
                                    <p:anim calcmode="lin" valueType="num">
                                      <p:cBhvr>
                                        <p:cTn id="16" dur="900" decel="100000" fill="hold"/>
                                        <p:tgtEl>
                                          <p:spTgt spid="87962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79621"/>
                                        </p:tgtEl>
                                        <p:attrNameLst>
                                          <p:attrName>ppt_y</p:attrName>
                                        </p:attrNameLst>
                                      </p:cBhvr>
                                      <p:tavLst>
                                        <p:tav tm="0">
                                          <p:val>
                                            <p:strVal val="#ppt_y-.03"/>
                                          </p:val>
                                        </p:tav>
                                        <p:tav tm="100000">
                                          <p:val>
                                            <p:strVal val="#ppt_y"/>
                                          </p:val>
                                        </p:tav>
                                      </p:tavLst>
                                    </p:anim>
                                  </p:childTnLst>
                                </p:cTn>
                              </p:par>
                              <p:par>
                                <p:cTn id="18" presetID="37" presetClass="entr" presetSubtype="0" fill="hold" grpId="0" nodeType="withEffect">
                                  <p:stCondLst>
                                    <p:cond delay="0"/>
                                  </p:stCondLst>
                                  <p:childTnLst>
                                    <p:set>
                                      <p:cBhvr>
                                        <p:cTn id="19" dur="1" fill="hold">
                                          <p:stCondLst>
                                            <p:cond delay="0"/>
                                          </p:stCondLst>
                                        </p:cTn>
                                        <p:tgtEl>
                                          <p:spTgt spid="879627"/>
                                        </p:tgtEl>
                                        <p:attrNameLst>
                                          <p:attrName>style.visibility</p:attrName>
                                        </p:attrNameLst>
                                      </p:cBhvr>
                                      <p:to>
                                        <p:strVal val="visible"/>
                                      </p:to>
                                    </p:set>
                                    <p:animEffect transition="in" filter="fade">
                                      <p:cBhvr>
                                        <p:cTn id="20" dur="1000"/>
                                        <p:tgtEl>
                                          <p:spTgt spid="879627"/>
                                        </p:tgtEl>
                                      </p:cBhvr>
                                    </p:animEffect>
                                    <p:anim calcmode="lin" valueType="num">
                                      <p:cBhvr>
                                        <p:cTn id="21" dur="1000" fill="hold"/>
                                        <p:tgtEl>
                                          <p:spTgt spid="879627"/>
                                        </p:tgtEl>
                                        <p:attrNameLst>
                                          <p:attrName>ppt_x</p:attrName>
                                        </p:attrNameLst>
                                      </p:cBhvr>
                                      <p:tavLst>
                                        <p:tav tm="0">
                                          <p:val>
                                            <p:strVal val="#ppt_x"/>
                                          </p:val>
                                        </p:tav>
                                        <p:tav tm="100000">
                                          <p:val>
                                            <p:strVal val="#ppt_x"/>
                                          </p:val>
                                        </p:tav>
                                      </p:tavLst>
                                    </p:anim>
                                    <p:anim calcmode="lin" valueType="num">
                                      <p:cBhvr>
                                        <p:cTn id="22" dur="900" decel="100000" fill="hold"/>
                                        <p:tgtEl>
                                          <p:spTgt spid="87962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79627"/>
                                        </p:tgtEl>
                                        <p:attrNameLst>
                                          <p:attrName>ppt_y</p:attrName>
                                        </p:attrNameLst>
                                      </p:cBhvr>
                                      <p:tavLst>
                                        <p:tav tm="0">
                                          <p:val>
                                            <p:strVal val="#ppt_y-.03"/>
                                          </p:val>
                                        </p:tav>
                                        <p:tav tm="100000">
                                          <p:val>
                                            <p:strVal val="#ppt_y"/>
                                          </p:val>
                                        </p:tav>
                                      </p:tavLst>
                                    </p:anim>
                                  </p:childTnLst>
                                </p:cTn>
                              </p:par>
                            </p:childTnLst>
                          </p:cTn>
                        </p:par>
                        <p:par>
                          <p:cTn id="24" fill="hold">
                            <p:stCondLst>
                              <p:cond delay="1500"/>
                            </p:stCondLst>
                            <p:childTnLst>
                              <p:par>
                                <p:cTn id="25" presetID="2" presetClass="entr" presetSubtype="2" fill="hold" grpId="0" nodeType="afterEffect">
                                  <p:stCondLst>
                                    <p:cond delay="0"/>
                                  </p:stCondLst>
                                  <p:childTnLst>
                                    <p:set>
                                      <p:cBhvr>
                                        <p:cTn id="26" dur="1" fill="hold">
                                          <p:stCondLst>
                                            <p:cond delay="0"/>
                                          </p:stCondLst>
                                        </p:cTn>
                                        <p:tgtEl>
                                          <p:spTgt spid="879629"/>
                                        </p:tgtEl>
                                        <p:attrNameLst>
                                          <p:attrName>style.visibility</p:attrName>
                                        </p:attrNameLst>
                                      </p:cBhvr>
                                      <p:to>
                                        <p:strVal val="visible"/>
                                      </p:to>
                                    </p:set>
                                    <p:anim calcmode="lin" valueType="num">
                                      <p:cBhvr additive="base">
                                        <p:cTn id="27" dur="500" fill="hold"/>
                                        <p:tgtEl>
                                          <p:spTgt spid="879629"/>
                                        </p:tgtEl>
                                        <p:attrNameLst>
                                          <p:attrName>ppt_x</p:attrName>
                                        </p:attrNameLst>
                                      </p:cBhvr>
                                      <p:tavLst>
                                        <p:tav tm="0">
                                          <p:val>
                                            <p:strVal val="1+#ppt_w/2"/>
                                          </p:val>
                                        </p:tav>
                                        <p:tav tm="100000">
                                          <p:val>
                                            <p:strVal val="#ppt_x"/>
                                          </p:val>
                                        </p:tav>
                                      </p:tavLst>
                                    </p:anim>
                                    <p:anim calcmode="lin" valueType="num">
                                      <p:cBhvr additive="base">
                                        <p:cTn id="28" dur="500" fill="hold"/>
                                        <p:tgtEl>
                                          <p:spTgt spid="87962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79628"/>
                                        </p:tgtEl>
                                        <p:attrNameLst>
                                          <p:attrName>style.visibility</p:attrName>
                                        </p:attrNameLst>
                                      </p:cBhvr>
                                      <p:to>
                                        <p:strVal val="visible"/>
                                      </p:to>
                                    </p:set>
                                    <p:anim calcmode="lin" valueType="num">
                                      <p:cBhvr additive="base">
                                        <p:cTn id="31" dur="500" fill="hold"/>
                                        <p:tgtEl>
                                          <p:spTgt spid="879628"/>
                                        </p:tgtEl>
                                        <p:attrNameLst>
                                          <p:attrName>ppt_x</p:attrName>
                                        </p:attrNameLst>
                                      </p:cBhvr>
                                      <p:tavLst>
                                        <p:tav tm="0">
                                          <p:val>
                                            <p:strVal val="1+#ppt_w/2"/>
                                          </p:val>
                                        </p:tav>
                                        <p:tav tm="100000">
                                          <p:val>
                                            <p:strVal val="#ppt_x"/>
                                          </p:val>
                                        </p:tav>
                                      </p:tavLst>
                                    </p:anim>
                                    <p:anim calcmode="lin" valueType="num">
                                      <p:cBhvr additive="base">
                                        <p:cTn id="32" dur="500" fill="hold"/>
                                        <p:tgtEl>
                                          <p:spTgt spid="879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23" grpId="0" animBg="1"/>
      <p:bldP spid="879627" grpId="0"/>
      <p:bldP spid="879628" grpId="0" animBg="1"/>
      <p:bldP spid="8796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041525" y="4951413"/>
            <a:ext cx="184150" cy="336550"/>
          </a:xfrm>
          <a:prstGeom prst="rect">
            <a:avLst/>
          </a:prstGeom>
          <a:noFill/>
          <a:ln w="9525">
            <a:noFill/>
            <a:miter lim="800000"/>
            <a:headEnd/>
            <a:tailEnd/>
          </a:ln>
        </p:spPr>
        <p:txBody>
          <a:bodyPr wrap="none" lIns="92075" tIns="46038" rIns="92075" bIns="46038">
            <a:spAutoFit/>
          </a:bodyPr>
          <a:lstStyle/>
          <a:p>
            <a:pPr algn="l" eaLnBrk="0" hangingPunct="0"/>
            <a:endParaRPr lang="en-US" sz="2400" b="0"/>
          </a:p>
        </p:txBody>
      </p:sp>
      <p:pic>
        <p:nvPicPr>
          <p:cNvPr id="25603" name="Picture 3"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sp>
        <p:nvSpPr>
          <p:cNvPr id="25604" name="Text Box 4"/>
          <p:cNvSpPr txBox="1">
            <a:spLocks noChangeArrowheads="1"/>
          </p:cNvSpPr>
          <p:nvPr/>
        </p:nvSpPr>
        <p:spPr bwMode="auto">
          <a:xfrm>
            <a:off x="0" y="0"/>
            <a:ext cx="7086600" cy="579438"/>
          </a:xfrm>
          <a:prstGeom prst="rect">
            <a:avLst/>
          </a:prstGeom>
          <a:noFill/>
          <a:ln w="9525" algn="ctr">
            <a:noFill/>
            <a:miter lim="800000"/>
            <a:headEnd/>
            <a:tailEnd/>
          </a:ln>
        </p:spPr>
        <p:txBody>
          <a:bodyPr>
            <a:spAutoFit/>
          </a:bodyPr>
          <a:lstStyle/>
          <a:p>
            <a:pPr algn="l">
              <a:spcBef>
                <a:spcPct val="50000"/>
              </a:spcBef>
            </a:pPr>
            <a:r>
              <a:rPr lang="en-US" sz="3200">
                <a:solidFill>
                  <a:schemeClr val="bg1"/>
                </a:solidFill>
              </a:rPr>
              <a:t>Process Vendors Invoice – AM or IFM</a:t>
            </a:r>
          </a:p>
        </p:txBody>
      </p:sp>
      <p:pic>
        <p:nvPicPr>
          <p:cNvPr id="25605" name="Picture 5"/>
          <p:cNvPicPr>
            <a:picLocks noChangeAspect="1" noChangeArrowheads="1"/>
          </p:cNvPicPr>
          <p:nvPr>
            <p:ph/>
          </p:nvPr>
        </p:nvPicPr>
        <p:blipFill>
          <a:blip r:embed="rId3" cstate="print"/>
          <a:srcRect/>
          <a:stretch>
            <a:fillRect/>
          </a:stretch>
        </p:blipFill>
        <p:spPr>
          <a:xfrm>
            <a:off x="0" y="971550"/>
            <a:ext cx="7848600" cy="5886450"/>
          </a:xfrm>
          <a:noFill/>
        </p:spPr>
      </p:pic>
      <p:sp>
        <p:nvSpPr>
          <p:cNvPr id="25606" name="Text Box 7"/>
          <p:cNvSpPr txBox="1">
            <a:spLocks noChangeArrowheads="1"/>
          </p:cNvSpPr>
          <p:nvPr/>
        </p:nvSpPr>
        <p:spPr bwMode="auto">
          <a:xfrm>
            <a:off x="5334000" y="2133600"/>
            <a:ext cx="3048000" cy="641350"/>
          </a:xfrm>
          <a:prstGeom prst="rect">
            <a:avLst/>
          </a:prstGeom>
          <a:solidFill>
            <a:srgbClr val="0099FF"/>
          </a:solidFill>
          <a:ln w="9525" algn="ctr">
            <a:noFill/>
            <a:miter lim="800000"/>
            <a:headEnd/>
            <a:tailEnd/>
          </a:ln>
        </p:spPr>
        <p:txBody>
          <a:bodyPr>
            <a:spAutoFit/>
          </a:bodyPr>
          <a:lstStyle/>
          <a:p>
            <a:pPr>
              <a:spcBef>
                <a:spcPct val="50000"/>
              </a:spcBef>
            </a:pPr>
            <a:r>
              <a:rPr lang="en-US"/>
              <a:t>Your Companies AP Trade Ledger</a:t>
            </a:r>
          </a:p>
        </p:txBody>
      </p:sp>
      <p:sp>
        <p:nvSpPr>
          <p:cNvPr id="878600" name="AutoShape 8"/>
          <p:cNvSpPr>
            <a:spLocks noChangeArrowheads="1"/>
          </p:cNvSpPr>
          <p:nvPr/>
        </p:nvSpPr>
        <p:spPr bwMode="auto">
          <a:xfrm>
            <a:off x="4267200" y="2362200"/>
            <a:ext cx="914400" cy="457200"/>
          </a:xfrm>
          <a:prstGeom prst="leftArrow">
            <a:avLst>
              <a:gd name="adj1" fmla="val 50000"/>
              <a:gd name="adj2" fmla="val 50000"/>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78601" name="AutoShape 9"/>
          <p:cNvSpPr>
            <a:spLocks noChangeArrowheads="1"/>
          </p:cNvSpPr>
          <p:nvPr/>
        </p:nvSpPr>
        <p:spPr bwMode="auto">
          <a:xfrm rot="5400000">
            <a:off x="-76200" y="5486400"/>
            <a:ext cx="914400" cy="457200"/>
          </a:xfrm>
          <a:prstGeom prst="leftArrow">
            <a:avLst>
              <a:gd name="adj1" fmla="val 50000"/>
              <a:gd name="adj2" fmla="val 50000"/>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pic>
        <p:nvPicPr>
          <p:cNvPr id="25609"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2041525" y="4951413"/>
            <a:ext cx="184150" cy="336550"/>
          </a:xfrm>
          <a:prstGeom prst="rect">
            <a:avLst/>
          </a:prstGeom>
          <a:noFill/>
          <a:ln w="9525">
            <a:noFill/>
            <a:miter lim="800000"/>
            <a:headEnd/>
            <a:tailEnd/>
          </a:ln>
        </p:spPr>
        <p:txBody>
          <a:bodyPr wrap="none" lIns="92075" tIns="46038" rIns="92075" bIns="46038">
            <a:spAutoFit/>
          </a:bodyPr>
          <a:lstStyle/>
          <a:p>
            <a:pPr algn="l" eaLnBrk="0" hangingPunct="0"/>
            <a:endParaRPr lang="en-US" sz="2400" b="0"/>
          </a:p>
        </p:txBody>
      </p:sp>
      <p:pic>
        <p:nvPicPr>
          <p:cNvPr id="26627" name="Picture 8"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sp>
        <p:nvSpPr>
          <p:cNvPr id="26628" name="Text Box 9"/>
          <p:cNvSpPr txBox="1">
            <a:spLocks noChangeArrowheads="1"/>
          </p:cNvSpPr>
          <p:nvPr/>
        </p:nvSpPr>
        <p:spPr bwMode="auto">
          <a:xfrm>
            <a:off x="0" y="0"/>
            <a:ext cx="6858000" cy="579438"/>
          </a:xfrm>
          <a:prstGeom prst="rect">
            <a:avLst/>
          </a:prstGeom>
          <a:noFill/>
          <a:ln w="9525" algn="ctr">
            <a:noFill/>
            <a:miter lim="800000"/>
            <a:headEnd/>
            <a:tailEnd/>
          </a:ln>
        </p:spPr>
        <p:txBody>
          <a:bodyPr>
            <a:spAutoFit/>
          </a:bodyPr>
          <a:lstStyle/>
          <a:p>
            <a:pPr algn="l">
              <a:spcBef>
                <a:spcPct val="50000"/>
              </a:spcBef>
            </a:pPr>
            <a:r>
              <a:rPr lang="en-US" sz="3200">
                <a:solidFill>
                  <a:schemeClr val="bg1"/>
                </a:solidFill>
              </a:rPr>
              <a:t>Perform 3-Way Match for Receipt</a:t>
            </a:r>
          </a:p>
        </p:txBody>
      </p:sp>
      <p:pic>
        <p:nvPicPr>
          <p:cNvPr id="721933" name="Picture 13"/>
          <p:cNvPicPr>
            <a:picLocks noChangeAspect="1" noChangeArrowheads="1"/>
          </p:cNvPicPr>
          <p:nvPr>
            <p:ph sz="half" idx="1"/>
          </p:nvPr>
        </p:nvPicPr>
        <p:blipFill>
          <a:blip r:embed="rId3" cstate="print"/>
          <a:srcRect/>
          <a:stretch>
            <a:fillRect/>
          </a:stretch>
        </p:blipFill>
        <p:spPr>
          <a:xfrm>
            <a:off x="0" y="971550"/>
            <a:ext cx="7848600" cy="5886450"/>
          </a:xfrm>
          <a:noFill/>
        </p:spPr>
      </p:pic>
      <p:sp>
        <p:nvSpPr>
          <p:cNvPr id="721935" name="AutoShape 15"/>
          <p:cNvSpPr>
            <a:spLocks noChangeArrowheads="1"/>
          </p:cNvSpPr>
          <p:nvPr/>
        </p:nvSpPr>
        <p:spPr bwMode="auto">
          <a:xfrm rot="5400000">
            <a:off x="533400" y="5486400"/>
            <a:ext cx="914400" cy="457200"/>
          </a:xfrm>
          <a:prstGeom prst="leftArrow">
            <a:avLst>
              <a:gd name="adj1" fmla="val 50000"/>
              <a:gd name="adj2" fmla="val 50000"/>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721936" name="Text Box 16"/>
          <p:cNvSpPr txBox="1">
            <a:spLocks noChangeArrowheads="1"/>
          </p:cNvSpPr>
          <p:nvPr/>
        </p:nvSpPr>
        <p:spPr bwMode="auto">
          <a:xfrm>
            <a:off x="1676400" y="5334000"/>
            <a:ext cx="6096000" cy="915988"/>
          </a:xfrm>
          <a:prstGeom prst="rect">
            <a:avLst/>
          </a:prstGeom>
          <a:solidFill>
            <a:srgbClr val="0099FF"/>
          </a:solidFill>
          <a:ln w="9525" algn="ctr">
            <a:noFill/>
            <a:miter lim="800000"/>
            <a:headEnd/>
            <a:tailEnd/>
          </a:ln>
        </p:spPr>
        <p:txBody>
          <a:bodyPr>
            <a:spAutoFit/>
          </a:bodyPr>
          <a:lstStyle/>
          <a:p>
            <a:pPr algn="l">
              <a:spcBef>
                <a:spcPct val="50000"/>
              </a:spcBef>
            </a:pPr>
            <a:r>
              <a:rPr lang="en-US"/>
              <a:t>Process the AP Invoice as normal, preferably using the PO, or GRN 3-Way Match, as illustrated to invoice the EXACT receipt for the Service Item received.</a:t>
            </a:r>
          </a:p>
        </p:txBody>
      </p:sp>
      <p:sp>
        <p:nvSpPr>
          <p:cNvPr id="721937" name="Rectangle 17"/>
          <p:cNvSpPr>
            <a:spLocks noChangeArrowheads="1"/>
          </p:cNvSpPr>
          <p:nvPr/>
        </p:nvSpPr>
        <p:spPr bwMode="auto">
          <a:xfrm>
            <a:off x="457200" y="4724400"/>
            <a:ext cx="1143000" cy="685800"/>
          </a:xfrm>
          <a:prstGeom prst="rect">
            <a:avLst/>
          </a:prstGeom>
          <a:noFill/>
          <a:ln w="38100" algn="ctr">
            <a:solidFill>
              <a:srgbClr val="0099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721938" name="AutoShape 18"/>
          <p:cNvSpPr>
            <a:spLocks noChangeArrowheads="1"/>
          </p:cNvSpPr>
          <p:nvPr/>
        </p:nvSpPr>
        <p:spPr bwMode="auto">
          <a:xfrm>
            <a:off x="3505200" y="2743200"/>
            <a:ext cx="914400" cy="457200"/>
          </a:xfrm>
          <a:prstGeom prst="leftArrow">
            <a:avLst>
              <a:gd name="adj1" fmla="val 50000"/>
              <a:gd name="adj2" fmla="val 50000"/>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721939" name="Text Box 19"/>
          <p:cNvSpPr txBox="1">
            <a:spLocks noChangeArrowheads="1"/>
          </p:cNvSpPr>
          <p:nvPr/>
        </p:nvSpPr>
        <p:spPr bwMode="auto">
          <a:xfrm>
            <a:off x="4572000" y="2743200"/>
            <a:ext cx="2971800" cy="1190625"/>
          </a:xfrm>
          <a:prstGeom prst="rect">
            <a:avLst/>
          </a:prstGeom>
          <a:noFill/>
          <a:ln w="9525" algn="ctr">
            <a:noFill/>
            <a:miter lim="800000"/>
            <a:headEnd/>
            <a:tailEnd/>
          </a:ln>
          <a:effectLst/>
        </p:spPr>
        <p:txBody>
          <a:bodyPr>
            <a:spAutoFit/>
          </a:bodyPr>
          <a:lstStyle/>
          <a:p>
            <a:pPr>
              <a:spcBef>
                <a:spcPct val="50000"/>
              </a:spcBef>
              <a:defRPr/>
            </a:pPr>
            <a:r>
              <a:rPr lang="en-US">
                <a:effectLst>
                  <a:outerShdw blurRad="38100" dist="38100" dir="2700000" algn="tl">
                    <a:srgbClr val="C0C0C0"/>
                  </a:outerShdw>
                </a:effectLst>
              </a:rPr>
              <a:t>The invoice total from the vendor (this example does not reflect taxes, or any other Charge Lines).</a:t>
            </a:r>
          </a:p>
        </p:txBody>
      </p:sp>
      <p:pic>
        <p:nvPicPr>
          <p:cNvPr id="721940" name="Picture 20"/>
          <p:cNvPicPr>
            <a:picLocks noChangeAspect="1" noChangeArrowheads="1"/>
          </p:cNvPicPr>
          <p:nvPr>
            <p:ph sz="half" idx="2"/>
          </p:nvPr>
        </p:nvPicPr>
        <p:blipFill>
          <a:blip r:embed="rId4" cstate="print"/>
          <a:srcRect/>
          <a:stretch>
            <a:fillRect/>
          </a:stretch>
        </p:blipFill>
        <p:spPr>
          <a:xfrm>
            <a:off x="3581400" y="1600200"/>
            <a:ext cx="5562600" cy="3698875"/>
          </a:xfrm>
          <a:noFill/>
        </p:spPr>
      </p:pic>
      <p:sp>
        <p:nvSpPr>
          <p:cNvPr id="721943" name="AutoShape 23"/>
          <p:cNvSpPr>
            <a:spLocks noChangeArrowheads="1"/>
          </p:cNvSpPr>
          <p:nvPr/>
        </p:nvSpPr>
        <p:spPr bwMode="auto">
          <a:xfrm rot="-615146">
            <a:off x="722313" y="1322388"/>
            <a:ext cx="6781800" cy="2438400"/>
          </a:xfrm>
          <a:prstGeom prst="curvedDownArrow">
            <a:avLst>
              <a:gd name="adj1" fmla="val 55625"/>
              <a:gd name="adj2" fmla="val 111250"/>
              <a:gd name="adj3" fmla="val 33333"/>
            </a:avLst>
          </a:prstGeom>
          <a:solidFill>
            <a:srgbClr val="0099FF"/>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pic>
        <p:nvPicPr>
          <p:cNvPr id="26637" name="Picture 11" descr="NEW CISTECH 2009 Logo small jpeg.jpg"/>
          <p:cNvPicPr>
            <a:picLocks noChangeAspect="1"/>
          </p:cNvPicPr>
          <p:nvPr/>
        </p:nvPicPr>
        <p:blipFill>
          <a:blip r:embed="rId5"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21938"/>
                                        </p:tgtEl>
                                        <p:attrNameLst>
                                          <p:attrName>ppt_x</p:attrName>
                                        </p:attrNameLst>
                                      </p:cBhvr>
                                      <p:tavLst>
                                        <p:tav tm="0">
                                          <p:val>
                                            <p:strVal val="ppt_x"/>
                                          </p:val>
                                        </p:tav>
                                        <p:tav tm="100000">
                                          <p:val>
                                            <p:strVal val="ppt_x"/>
                                          </p:val>
                                        </p:tav>
                                      </p:tavLst>
                                    </p:anim>
                                    <p:anim calcmode="lin" valueType="num">
                                      <p:cBhvr additive="base">
                                        <p:cTn id="7" dur="500"/>
                                        <p:tgtEl>
                                          <p:spTgt spid="721938"/>
                                        </p:tgtEl>
                                        <p:attrNameLst>
                                          <p:attrName>ppt_y</p:attrName>
                                        </p:attrNameLst>
                                      </p:cBhvr>
                                      <p:tavLst>
                                        <p:tav tm="0">
                                          <p:val>
                                            <p:strVal val="ppt_y"/>
                                          </p:val>
                                        </p:tav>
                                        <p:tav tm="100000">
                                          <p:val>
                                            <p:strVal val="1+ppt_h/2"/>
                                          </p:val>
                                        </p:tav>
                                      </p:tavLst>
                                    </p:anim>
                                    <p:set>
                                      <p:cBhvr>
                                        <p:cTn id="8" dur="1" fill="hold">
                                          <p:stCondLst>
                                            <p:cond delay="499"/>
                                          </p:stCondLst>
                                        </p:cTn>
                                        <p:tgtEl>
                                          <p:spTgt spid="721938"/>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21939"/>
                                        </p:tgtEl>
                                        <p:attrNameLst>
                                          <p:attrName>ppt_x</p:attrName>
                                        </p:attrNameLst>
                                      </p:cBhvr>
                                      <p:tavLst>
                                        <p:tav tm="0">
                                          <p:val>
                                            <p:strVal val="ppt_x"/>
                                          </p:val>
                                        </p:tav>
                                        <p:tav tm="100000">
                                          <p:val>
                                            <p:strVal val="ppt_x"/>
                                          </p:val>
                                        </p:tav>
                                      </p:tavLst>
                                    </p:anim>
                                    <p:anim calcmode="lin" valueType="num">
                                      <p:cBhvr additive="base">
                                        <p:cTn id="11" dur="500"/>
                                        <p:tgtEl>
                                          <p:spTgt spid="721939"/>
                                        </p:tgtEl>
                                        <p:attrNameLst>
                                          <p:attrName>ppt_y</p:attrName>
                                        </p:attrNameLst>
                                      </p:cBhvr>
                                      <p:tavLst>
                                        <p:tav tm="0">
                                          <p:val>
                                            <p:strVal val="ppt_y"/>
                                          </p:val>
                                        </p:tav>
                                        <p:tav tm="100000">
                                          <p:val>
                                            <p:strVal val="1+ppt_h/2"/>
                                          </p:val>
                                        </p:tav>
                                      </p:tavLst>
                                    </p:anim>
                                    <p:set>
                                      <p:cBhvr>
                                        <p:cTn id="12" dur="1" fill="hold">
                                          <p:stCondLst>
                                            <p:cond delay="499"/>
                                          </p:stCondLst>
                                        </p:cTn>
                                        <p:tgtEl>
                                          <p:spTgt spid="721939"/>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721935"/>
                                        </p:tgtEl>
                                        <p:attrNameLst>
                                          <p:attrName>ppt_x</p:attrName>
                                        </p:attrNameLst>
                                      </p:cBhvr>
                                      <p:tavLst>
                                        <p:tav tm="0">
                                          <p:val>
                                            <p:strVal val="ppt_x"/>
                                          </p:val>
                                        </p:tav>
                                        <p:tav tm="100000">
                                          <p:val>
                                            <p:strVal val="ppt_x"/>
                                          </p:val>
                                        </p:tav>
                                      </p:tavLst>
                                    </p:anim>
                                    <p:anim calcmode="lin" valueType="num">
                                      <p:cBhvr additive="base">
                                        <p:cTn id="15" dur="500"/>
                                        <p:tgtEl>
                                          <p:spTgt spid="721935"/>
                                        </p:tgtEl>
                                        <p:attrNameLst>
                                          <p:attrName>ppt_y</p:attrName>
                                        </p:attrNameLst>
                                      </p:cBhvr>
                                      <p:tavLst>
                                        <p:tav tm="0">
                                          <p:val>
                                            <p:strVal val="ppt_y"/>
                                          </p:val>
                                        </p:tav>
                                        <p:tav tm="100000">
                                          <p:val>
                                            <p:strVal val="1+ppt_h/2"/>
                                          </p:val>
                                        </p:tav>
                                      </p:tavLst>
                                    </p:anim>
                                    <p:set>
                                      <p:cBhvr>
                                        <p:cTn id="16" dur="1" fill="hold">
                                          <p:stCondLst>
                                            <p:cond delay="499"/>
                                          </p:stCondLst>
                                        </p:cTn>
                                        <p:tgtEl>
                                          <p:spTgt spid="721935"/>
                                        </p:tgtEl>
                                        <p:attrNameLst>
                                          <p:attrName>style.visibility</p:attrName>
                                        </p:attrNameLst>
                                      </p:cBhvr>
                                      <p:to>
                                        <p:strVal val="hidden"/>
                                      </p:to>
                                    </p:set>
                                  </p:childTnLst>
                                </p:cTn>
                              </p:par>
                            </p:childTnLst>
                          </p:cTn>
                        </p:par>
                        <p:par>
                          <p:cTn id="17" fill="hold">
                            <p:stCondLst>
                              <p:cond delay="500"/>
                            </p:stCondLst>
                            <p:childTnLst>
                              <p:par>
                                <p:cTn id="18" presetID="15" presetClass="entr" presetSubtype="0" fill="hold" nodeType="afterEffect">
                                  <p:stCondLst>
                                    <p:cond delay="0"/>
                                  </p:stCondLst>
                                  <p:childTnLst>
                                    <p:set>
                                      <p:cBhvr>
                                        <p:cTn id="19" dur="1" fill="hold">
                                          <p:stCondLst>
                                            <p:cond delay="0"/>
                                          </p:stCondLst>
                                        </p:cTn>
                                        <p:tgtEl>
                                          <p:spTgt spid="721940"/>
                                        </p:tgtEl>
                                        <p:attrNameLst>
                                          <p:attrName>style.visibility</p:attrName>
                                        </p:attrNameLst>
                                      </p:cBhvr>
                                      <p:to>
                                        <p:strVal val="visible"/>
                                      </p:to>
                                    </p:set>
                                    <p:anim calcmode="lin" valueType="num">
                                      <p:cBhvr>
                                        <p:cTn id="20" dur="1000" fill="hold"/>
                                        <p:tgtEl>
                                          <p:spTgt spid="721940"/>
                                        </p:tgtEl>
                                        <p:attrNameLst>
                                          <p:attrName>ppt_w</p:attrName>
                                        </p:attrNameLst>
                                      </p:cBhvr>
                                      <p:tavLst>
                                        <p:tav tm="0">
                                          <p:val>
                                            <p:fltVal val="0"/>
                                          </p:val>
                                        </p:tav>
                                        <p:tav tm="100000">
                                          <p:val>
                                            <p:strVal val="#ppt_w"/>
                                          </p:val>
                                        </p:tav>
                                      </p:tavLst>
                                    </p:anim>
                                    <p:anim calcmode="lin" valueType="num">
                                      <p:cBhvr>
                                        <p:cTn id="21" dur="1000" fill="hold"/>
                                        <p:tgtEl>
                                          <p:spTgt spid="721940"/>
                                        </p:tgtEl>
                                        <p:attrNameLst>
                                          <p:attrName>ppt_h</p:attrName>
                                        </p:attrNameLst>
                                      </p:cBhvr>
                                      <p:tavLst>
                                        <p:tav tm="0">
                                          <p:val>
                                            <p:fltVal val="0"/>
                                          </p:val>
                                        </p:tav>
                                        <p:tav tm="100000">
                                          <p:val>
                                            <p:strVal val="#ppt_h"/>
                                          </p:val>
                                        </p:tav>
                                      </p:tavLst>
                                    </p:anim>
                                    <p:anim calcmode="lin" valueType="num">
                                      <p:cBhvr>
                                        <p:cTn id="22" dur="1000" fill="hold"/>
                                        <p:tgtEl>
                                          <p:spTgt spid="721940"/>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721940"/>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500"/>
                            </p:stCondLst>
                            <p:childTnLst>
                              <p:par>
                                <p:cTn id="25" presetID="3" presetClass="entr" presetSubtype="10" fill="hold" grpId="0" nodeType="afterEffect">
                                  <p:stCondLst>
                                    <p:cond delay="0"/>
                                  </p:stCondLst>
                                  <p:childTnLst>
                                    <p:set>
                                      <p:cBhvr>
                                        <p:cTn id="26" dur="1" fill="hold">
                                          <p:stCondLst>
                                            <p:cond delay="0"/>
                                          </p:stCondLst>
                                        </p:cTn>
                                        <p:tgtEl>
                                          <p:spTgt spid="721943"/>
                                        </p:tgtEl>
                                        <p:attrNameLst>
                                          <p:attrName>style.visibility</p:attrName>
                                        </p:attrNameLst>
                                      </p:cBhvr>
                                      <p:to>
                                        <p:strVal val="visible"/>
                                      </p:to>
                                    </p:set>
                                    <p:animEffect transition="in" filter="blinds(horizontal)">
                                      <p:cBhvr>
                                        <p:cTn id="27" dur="500"/>
                                        <p:tgtEl>
                                          <p:spTgt spid="72194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721940"/>
                                        </p:tgtEl>
                                        <p:attrNameLst>
                                          <p:attrName>ppt_x</p:attrName>
                                        </p:attrNameLst>
                                      </p:cBhvr>
                                      <p:tavLst>
                                        <p:tav tm="0">
                                          <p:val>
                                            <p:strVal val="ppt_x"/>
                                          </p:val>
                                        </p:tav>
                                        <p:tav tm="100000">
                                          <p:val>
                                            <p:strVal val="ppt_x"/>
                                          </p:val>
                                        </p:tav>
                                      </p:tavLst>
                                    </p:anim>
                                    <p:anim calcmode="lin" valueType="num">
                                      <p:cBhvr additive="base">
                                        <p:cTn id="32" dur="500"/>
                                        <p:tgtEl>
                                          <p:spTgt spid="721940"/>
                                        </p:tgtEl>
                                        <p:attrNameLst>
                                          <p:attrName>ppt_y</p:attrName>
                                        </p:attrNameLst>
                                      </p:cBhvr>
                                      <p:tavLst>
                                        <p:tav tm="0">
                                          <p:val>
                                            <p:strVal val="ppt_y"/>
                                          </p:val>
                                        </p:tav>
                                        <p:tav tm="100000">
                                          <p:val>
                                            <p:strVal val="1+ppt_h/2"/>
                                          </p:val>
                                        </p:tav>
                                      </p:tavLst>
                                    </p:anim>
                                    <p:set>
                                      <p:cBhvr>
                                        <p:cTn id="33" dur="1" fill="hold">
                                          <p:stCondLst>
                                            <p:cond delay="499"/>
                                          </p:stCondLst>
                                        </p:cTn>
                                        <p:tgtEl>
                                          <p:spTgt spid="721940"/>
                                        </p:tgtEl>
                                        <p:attrNameLst>
                                          <p:attrName>style.visibility</p:attrName>
                                        </p:attrNameLst>
                                      </p:cBhvr>
                                      <p:to>
                                        <p:strVal val="hidden"/>
                                      </p:to>
                                    </p:set>
                                  </p:childTnLst>
                                </p:cTn>
                              </p:par>
                              <p:par>
                                <p:cTn id="34" presetID="2" presetClass="exit" presetSubtype="4" fill="hold" grpId="1" nodeType="withEffect">
                                  <p:stCondLst>
                                    <p:cond delay="0"/>
                                  </p:stCondLst>
                                  <p:childTnLst>
                                    <p:anim calcmode="lin" valueType="num">
                                      <p:cBhvr additive="base">
                                        <p:cTn id="35" dur="500"/>
                                        <p:tgtEl>
                                          <p:spTgt spid="721943"/>
                                        </p:tgtEl>
                                        <p:attrNameLst>
                                          <p:attrName>ppt_x</p:attrName>
                                        </p:attrNameLst>
                                      </p:cBhvr>
                                      <p:tavLst>
                                        <p:tav tm="0">
                                          <p:val>
                                            <p:strVal val="ppt_x"/>
                                          </p:val>
                                        </p:tav>
                                        <p:tav tm="100000">
                                          <p:val>
                                            <p:strVal val="ppt_x"/>
                                          </p:val>
                                        </p:tav>
                                      </p:tavLst>
                                    </p:anim>
                                    <p:anim calcmode="lin" valueType="num">
                                      <p:cBhvr additive="base">
                                        <p:cTn id="36" dur="500"/>
                                        <p:tgtEl>
                                          <p:spTgt spid="721943"/>
                                        </p:tgtEl>
                                        <p:attrNameLst>
                                          <p:attrName>ppt_y</p:attrName>
                                        </p:attrNameLst>
                                      </p:cBhvr>
                                      <p:tavLst>
                                        <p:tav tm="0">
                                          <p:val>
                                            <p:strVal val="ppt_y"/>
                                          </p:val>
                                        </p:tav>
                                        <p:tav tm="100000">
                                          <p:val>
                                            <p:strVal val="1+ppt_h/2"/>
                                          </p:val>
                                        </p:tav>
                                      </p:tavLst>
                                    </p:anim>
                                    <p:set>
                                      <p:cBhvr>
                                        <p:cTn id="37" dur="1" fill="hold">
                                          <p:stCondLst>
                                            <p:cond delay="499"/>
                                          </p:stCondLst>
                                        </p:cTn>
                                        <p:tgtEl>
                                          <p:spTgt spid="721943"/>
                                        </p:tgtEl>
                                        <p:attrNameLst>
                                          <p:attrName>style.visibility</p:attrName>
                                        </p:attrNameLst>
                                      </p:cBhvr>
                                      <p:to>
                                        <p:strVal val="hidden"/>
                                      </p:to>
                                    </p:set>
                                  </p:childTnLst>
                                </p:cTn>
                              </p:par>
                              <p:par>
                                <p:cTn id="38" presetID="2" presetClass="exit" presetSubtype="4" fill="hold" grpId="0" nodeType="withEffect">
                                  <p:stCondLst>
                                    <p:cond delay="0"/>
                                  </p:stCondLst>
                                  <p:childTnLst>
                                    <p:anim calcmode="lin" valueType="num">
                                      <p:cBhvr additive="base">
                                        <p:cTn id="39" dur="500"/>
                                        <p:tgtEl>
                                          <p:spTgt spid="721936"/>
                                        </p:tgtEl>
                                        <p:attrNameLst>
                                          <p:attrName>ppt_x</p:attrName>
                                        </p:attrNameLst>
                                      </p:cBhvr>
                                      <p:tavLst>
                                        <p:tav tm="0">
                                          <p:val>
                                            <p:strVal val="ppt_x"/>
                                          </p:val>
                                        </p:tav>
                                        <p:tav tm="100000">
                                          <p:val>
                                            <p:strVal val="ppt_x"/>
                                          </p:val>
                                        </p:tav>
                                      </p:tavLst>
                                    </p:anim>
                                    <p:anim calcmode="lin" valueType="num">
                                      <p:cBhvr additive="base">
                                        <p:cTn id="40" dur="500"/>
                                        <p:tgtEl>
                                          <p:spTgt spid="721936"/>
                                        </p:tgtEl>
                                        <p:attrNameLst>
                                          <p:attrName>ppt_y</p:attrName>
                                        </p:attrNameLst>
                                      </p:cBhvr>
                                      <p:tavLst>
                                        <p:tav tm="0">
                                          <p:val>
                                            <p:strVal val="ppt_y"/>
                                          </p:val>
                                        </p:tav>
                                        <p:tav tm="100000">
                                          <p:val>
                                            <p:strVal val="1+ppt_h/2"/>
                                          </p:val>
                                        </p:tav>
                                      </p:tavLst>
                                    </p:anim>
                                    <p:set>
                                      <p:cBhvr>
                                        <p:cTn id="41" dur="1" fill="hold">
                                          <p:stCondLst>
                                            <p:cond delay="499"/>
                                          </p:stCondLst>
                                        </p:cTn>
                                        <p:tgtEl>
                                          <p:spTgt spid="721936"/>
                                        </p:tgtEl>
                                        <p:attrNameLst>
                                          <p:attrName>style.visibility</p:attrName>
                                        </p:attrNameLst>
                                      </p:cBhvr>
                                      <p:to>
                                        <p:strVal val="hidden"/>
                                      </p:to>
                                    </p:set>
                                  </p:childTnLst>
                                </p:cTn>
                              </p:par>
                              <p:par>
                                <p:cTn id="42" presetID="2" presetClass="exit" presetSubtype="4" fill="hold" grpId="0" nodeType="withEffect">
                                  <p:stCondLst>
                                    <p:cond delay="0"/>
                                  </p:stCondLst>
                                  <p:childTnLst>
                                    <p:anim calcmode="lin" valueType="num">
                                      <p:cBhvr additive="base">
                                        <p:cTn id="43" dur="500"/>
                                        <p:tgtEl>
                                          <p:spTgt spid="721937"/>
                                        </p:tgtEl>
                                        <p:attrNameLst>
                                          <p:attrName>ppt_x</p:attrName>
                                        </p:attrNameLst>
                                      </p:cBhvr>
                                      <p:tavLst>
                                        <p:tav tm="0">
                                          <p:val>
                                            <p:strVal val="ppt_x"/>
                                          </p:val>
                                        </p:tav>
                                        <p:tav tm="100000">
                                          <p:val>
                                            <p:strVal val="ppt_x"/>
                                          </p:val>
                                        </p:tav>
                                      </p:tavLst>
                                    </p:anim>
                                    <p:anim calcmode="lin" valueType="num">
                                      <p:cBhvr additive="base">
                                        <p:cTn id="44" dur="500"/>
                                        <p:tgtEl>
                                          <p:spTgt spid="721937"/>
                                        </p:tgtEl>
                                        <p:attrNameLst>
                                          <p:attrName>ppt_y</p:attrName>
                                        </p:attrNameLst>
                                      </p:cBhvr>
                                      <p:tavLst>
                                        <p:tav tm="0">
                                          <p:val>
                                            <p:strVal val="ppt_y"/>
                                          </p:val>
                                        </p:tav>
                                        <p:tav tm="100000">
                                          <p:val>
                                            <p:strVal val="1+ppt_h/2"/>
                                          </p:val>
                                        </p:tav>
                                      </p:tavLst>
                                    </p:anim>
                                    <p:set>
                                      <p:cBhvr>
                                        <p:cTn id="45" dur="1" fill="hold">
                                          <p:stCondLst>
                                            <p:cond delay="499"/>
                                          </p:stCondLst>
                                        </p:cTn>
                                        <p:tgtEl>
                                          <p:spTgt spid="721937"/>
                                        </p:tgtEl>
                                        <p:attrNameLst>
                                          <p:attrName>style.visibility</p:attrName>
                                        </p:attrNameLst>
                                      </p:cBhvr>
                                      <p:to>
                                        <p:strVal val="hidden"/>
                                      </p:to>
                                    </p:set>
                                  </p:childTnLst>
                                </p:cTn>
                              </p:par>
                              <p:par>
                                <p:cTn id="46" presetID="2" presetClass="exit" presetSubtype="4" fill="hold" grpId="1" nodeType="withEffect">
                                  <p:stCondLst>
                                    <p:cond delay="0"/>
                                  </p:stCondLst>
                                  <p:childTnLst>
                                    <p:anim calcmode="lin" valueType="num">
                                      <p:cBhvr additive="base">
                                        <p:cTn id="47" dur="500"/>
                                        <p:tgtEl>
                                          <p:spTgt spid="721935"/>
                                        </p:tgtEl>
                                        <p:attrNameLst>
                                          <p:attrName>ppt_x</p:attrName>
                                        </p:attrNameLst>
                                      </p:cBhvr>
                                      <p:tavLst>
                                        <p:tav tm="0">
                                          <p:val>
                                            <p:strVal val="ppt_x"/>
                                          </p:val>
                                        </p:tav>
                                        <p:tav tm="100000">
                                          <p:val>
                                            <p:strVal val="ppt_x"/>
                                          </p:val>
                                        </p:tav>
                                      </p:tavLst>
                                    </p:anim>
                                    <p:anim calcmode="lin" valueType="num">
                                      <p:cBhvr additive="base">
                                        <p:cTn id="48" dur="500"/>
                                        <p:tgtEl>
                                          <p:spTgt spid="721935"/>
                                        </p:tgtEl>
                                        <p:attrNameLst>
                                          <p:attrName>ppt_y</p:attrName>
                                        </p:attrNameLst>
                                      </p:cBhvr>
                                      <p:tavLst>
                                        <p:tav tm="0">
                                          <p:val>
                                            <p:strVal val="ppt_y"/>
                                          </p:val>
                                        </p:tav>
                                        <p:tav tm="100000">
                                          <p:val>
                                            <p:strVal val="1+ppt_h/2"/>
                                          </p:val>
                                        </p:tav>
                                      </p:tavLst>
                                    </p:anim>
                                    <p:set>
                                      <p:cBhvr>
                                        <p:cTn id="49" dur="1" fill="hold">
                                          <p:stCondLst>
                                            <p:cond delay="499"/>
                                          </p:stCondLst>
                                        </p:cTn>
                                        <p:tgtEl>
                                          <p:spTgt spid="721935"/>
                                        </p:tgtEl>
                                        <p:attrNameLst>
                                          <p:attrName>style.visibility</p:attrName>
                                        </p:attrNameLst>
                                      </p:cBhvr>
                                      <p:to>
                                        <p:strVal val="hidden"/>
                                      </p:to>
                                    </p:set>
                                  </p:childTnLst>
                                </p:cTn>
                              </p:par>
                              <p:par>
                                <p:cTn id="50" presetID="2" presetClass="exit" presetSubtype="4" fill="hold" nodeType="withEffect">
                                  <p:stCondLst>
                                    <p:cond delay="0"/>
                                  </p:stCondLst>
                                  <p:childTnLst>
                                    <p:anim calcmode="lin" valueType="num">
                                      <p:cBhvr additive="base">
                                        <p:cTn id="51" dur="500"/>
                                        <p:tgtEl>
                                          <p:spTgt spid="721933"/>
                                        </p:tgtEl>
                                        <p:attrNameLst>
                                          <p:attrName>ppt_x</p:attrName>
                                        </p:attrNameLst>
                                      </p:cBhvr>
                                      <p:tavLst>
                                        <p:tav tm="0">
                                          <p:val>
                                            <p:strVal val="ppt_x"/>
                                          </p:val>
                                        </p:tav>
                                        <p:tav tm="100000">
                                          <p:val>
                                            <p:strVal val="ppt_x"/>
                                          </p:val>
                                        </p:tav>
                                      </p:tavLst>
                                    </p:anim>
                                    <p:anim calcmode="lin" valueType="num">
                                      <p:cBhvr additive="base">
                                        <p:cTn id="52" dur="500"/>
                                        <p:tgtEl>
                                          <p:spTgt spid="721933"/>
                                        </p:tgtEl>
                                        <p:attrNameLst>
                                          <p:attrName>ppt_y</p:attrName>
                                        </p:attrNameLst>
                                      </p:cBhvr>
                                      <p:tavLst>
                                        <p:tav tm="0">
                                          <p:val>
                                            <p:strVal val="ppt_y"/>
                                          </p:val>
                                        </p:tav>
                                        <p:tav tm="100000">
                                          <p:val>
                                            <p:strVal val="1+ppt_h/2"/>
                                          </p:val>
                                        </p:tav>
                                      </p:tavLst>
                                    </p:anim>
                                    <p:set>
                                      <p:cBhvr>
                                        <p:cTn id="53" dur="1" fill="hold">
                                          <p:stCondLst>
                                            <p:cond delay="499"/>
                                          </p:stCondLst>
                                        </p:cTn>
                                        <p:tgtEl>
                                          <p:spTgt spid="7219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935" grpId="0" animBg="1"/>
      <p:bldP spid="721935" grpId="1" animBg="1"/>
      <p:bldP spid="721936" grpId="0" animBg="1"/>
      <p:bldP spid="721937" grpId="0" animBg="1"/>
      <p:bldP spid="721938" grpId="0" animBg="1"/>
      <p:bldP spid="721939" grpId="0"/>
      <p:bldP spid="721943" grpId="0" animBg="1"/>
      <p:bldP spid="72194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pic>
        <p:nvPicPr>
          <p:cNvPr id="27651" name="Picture 7"/>
          <p:cNvPicPr>
            <a:picLocks noChangeAspect="1" noChangeArrowheads="1"/>
          </p:cNvPicPr>
          <p:nvPr/>
        </p:nvPicPr>
        <p:blipFill>
          <a:blip r:embed="rId3" cstate="print"/>
          <a:srcRect/>
          <a:stretch>
            <a:fillRect/>
          </a:stretch>
        </p:blipFill>
        <p:spPr bwMode="auto">
          <a:xfrm>
            <a:off x="0" y="971550"/>
            <a:ext cx="7848600" cy="5886450"/>
          </a:xfrm>
          <a:prstGeom prst="rect">
            <a:avLst/>
          </a:prstGeom>
          <a:noFill/>
          <a:ln w="9525" algn="ctr">
            <a:noFill/>
            <a:miter lim="800000"/>
            <a:headEnd/>
            <a:tailEnd/>
          </a:ln>
        </p:spPr>
      </p:pic>
      <p:sp>
        <p:nvSpPr>
          <p:cNvPr id="27652" name="Text Box 8"/>
          <p:cNvSpPr txBox="1">
            <a:spLocks noChangeArrowheads="1"/>
          </p:cNvSpPr>
          <p:nvPr/>
        </p:nvSpPr>
        <p:spPr bwMode="auto">
          <a:xfrm>
            <a:off x="0" y="0"/>
            <a:ext cx="6858000" cy="519113"/>
          </a:xfrm>
          <a:prstGeom prst="rect">
            <a:avLst/>
          </a:prstGeom>
          <a:noFill/>
          <a:ln w="9525" algn="ctr">
            <a:noFill/>
            <a:miter lim="800000"/>
            <a:headEnd/>
            <a:tailEnd/>
          </a:ln>
        </p:spPr>
        <p:txBody>
          <a:bodyPr>
            <a:spAutoFit/>
          </a:bodyPr>
          <a:lstStyle/>
          <a:p>
            <a:pPr algn="l">
              <a:spcBef>
                <a:spcPct val="50000"/>
              </a:spcBef>
            </a:pPr>
            <a:r>
              <a:rPr lang="en-US" sz="2800">
                <a:solidFill>
                  <a:schemeClr val="bg1"/>
                </a:solidFill>
              </a:rPr>
              <a:t>3-Way Match for Receipt-API IFM or AM</a:t>
            </a:r>
          </a:p>
        </p:txBody>
      </p:sp>
      <p:sp>
        <p:nvSpPr>
          <p:cNvPr id="734217" name="AutoShape 9"/>
          <p:cNvSpPr>
            <a:spLocks noChangeArrowheads="1"/>
          </p:cNvSpPr>
          <p:nvPr/>
        </p:nvSpPr>
        <p:spPr bwMode="auto">
          <a:xfrm rot="5400000">
            <a:off x="1676400" y="5486400"/>
            <a:ext cx="914400" cy="457200"/>
          </a:xfrm>
          <a:prstGeom prst="leftArrow">
            <a:avLst>
              <a:gd name="adj1" fmla="val 50000"/>
              <a:gd name="adj2" fmla="val 50000"/>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7654" name="Text Box 10"/>
          <p:cNvSpPr txBox="1">
            <a:spLocks noChangeArrowheads="1"/>
          </p:cNvSpPr>
          <p:nvPr/>
        </p:nvSpPr>
        <p:spPr bwMode="auto">
          <a:xfrm>
            <a:off x="5105400" y="2286000"/>
            <a:ext cx="3733800" cy="1190625"/>
          </a:xfrm>
          <a:prstGeom prst="rect">
            <a:avLst/>
          </a:prstGeom>
          <a:solidFill>
            <a:srgbClr val="0099FF"/>
          </a:solidFill>
          <a:ln w="9525" algn="ctr">
            <a:noFill/>
            <a:miter lim="800000"/>
            <a:headEnd/>
            <a:tailEnd/>
          </a:ln>
        </p:spPr>
        <p:txBody>
          <a:bodyPr>
            <a:spAutoFit/>
          </a:bodyPr>
          <a:lstStyle/>
          <a:p>
            <a:pPr>
              <a:spcBef>
                <a:spcPct val="50000"/>
              </a:spcBef>
            </a:pPr>
            <a:r>
              <a:rPr lang="en-US"/>
              <a:t>Using GRN insures the creation of the AP Invoice for the EXACT receipt for the Service Items coming back from your Vendor !</a:t>
            </a:r>
          </a:p>
        </p:txBody>
      </p:sp>
      <p:pic>
        <p:nvPicPr>
          <p:cNvPr id="27655" name="Picture 3"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pic>
        <p:nvPicPr>
          <p:cNvPr id="27656"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sp>
        <p:nvSpPr>
          <p:cNvPr id="28675" name="Text Box 3"/>
          <p:cNvSpPr txBox="1">
            <a:spLocks noChangeArrowheads="1"/>
          </p:cNvSpPr>
          <p:nvPr/>
        </p:nvSpPr>
        <p:spPr bwMode="auto">
          <a:xfrm>
            <a:off x="0" y="0"/>
            <a:ext cx="6858000" cy="519113"/>
          </a:xfrm>
          <a:prstGeom prst="rect">
            <a:avLst/>
          </a:prstGeom>
          <a:noFill/>
          <a:ln w="9525" algn="ctr">
            <a:noFill/>
            <a:miter lim="800000"/>
            <a:headEnd/>
            <a:tailEnd/>
          </a:ln>
        </p:spPr>
        <p:txBody>
          <a:bodyPr>
            <a:spAutoFit/>
          </a:bodyPr>
          <a:lstStyle/>
          <a:p>
            <a:pPr algn="l">
              <a:spcBef>
                <a:spcPct val="50000"/>
              </a:spcBef>
            </a:pPr>
            <a:r>
              <a:rPr lang="en-US" sz="2800">
                <a:solidFill>
                  <a:schemeClr val="bg1"/>
                </a:solidFill>
              </a:rPr>
              <a:t>3-Way Match for Receipt-API IFM or AM</a:t>
            </a:r>
          </a:p>
        </p:txBody>
      </p:sp>
      <p:pic>
        <p:nvPicPr>
          <p:cNvPr id="889860" name="Picture 4"/>
          <p:cNvPicPr>
            <a:picLocks noChangeAspect="1" noChangeArrowheads="1"/>
          </p:cNvPicPr>
          <p:nvPr/>
        </p:nvPicPr>
        <p:blipFill>
          <a:blip r:embed="rId3" cstate="print"/>
          <a:srcRect/>
          <a:stretch>
            <a:fillRect/>
          </a:stretch>
        </p:blipFill>
        <p:spPr bwMode="auto">
          <a:xfrm>
            <a:off x="0" y="971550"/>
            <a:ext cx="7848600" cy="5886450"/>
          </a:xfrm>
          <a:prstGeom prst="rect">
            <a:avLst/>
          </a:prstGeom>
          <a:noFill/>
          <a:ln w="9525" algn="ctr">
            <a:noFill/>
            <a:miter lim="800000"/>
            <a:headEnd/>
            <a:tailEnd/>
          </a:ln>
        </p:spPr>
      </p:pic>
      <p:sp>
        <p:nvSpPr>
          <p:cNvPr id="889861" name="Text Box 5"/>
          <p:cNvSpPr txBox="1">
            <a:spLocks noChangeArrowheads="1"/>
          </p:cNvSpPr>
          <p:nvPr/>
        </p:nvSpPr>
        <p:spPr bwMode="auto">
          <a:xfrm>
            <a:off x="0" y="5486400"/>
            <a:ext cx="7848600" cy="641350"/>
          </a:xfrm>
          <a:prstGeom prst="rect">
            <a:avLst/>
          </a:prstGeom>
          <a:solidFill>
            <a:srgbClr val="0099FF"/>
          </a:solidFill>
          <a:ln w="9525" algn="ctr">
            <a:noFill/>
            <a:miter lim="800000"/>
            <a:headEnd/>
            <a:tailEnd/>
          </a:ln>
          <a:effectLst/>
        </p:spPr>
        <p:txBody>
          <a:bodyPr>
            <a:spAutoFit/>
          </a:bodyPr>
          <a:lstStyle/>
          <a:p>
            <a:pPr algn="l">
              <a:spcBef>
                <a:spcPct val="50000"/>
              </a:spcBef>
              <a:defRPr/>
            </a:pPr>
            <a:r>
              <a:rPr lang="en-US">
                <a:solidFill>
                  <a:schemeClr val="bg1"/>
                </a:solidFill>
                <a:effectLst>
                  <a:outerShdw blurRad="38100" dist="38100" dir="2700000" algn="tl">
                    <a:srgbClr val="000000"/>
                  </a:outerShdw>
                </a:effectLst>
              </a:rPr>
              <a:t>The Charge Line on the AP Invoice is created for the Receipt. Notice that the Unit/Nature was INHERITED from the Item, to the PO, and to the API.</a:t>
            </a:r>
          </a:p>
        </p:txBody>
      </p:sp>
      <p:sp>
        <p:nvSpPr>
          <p:cNvPr id="889862" name="AutoShape 6"/>
          <p:cNvSpPr>
            <a:spLocks noChangeArrowheads="1"/>
          </p:cNvSpPr>
          <p:nvPr/>
        </p:nvSpPr>
        <p:spPr bwMode="auto">
          <a:xfrm>
            <a:off x="3048000" y="4495800"/>
            <a:ext cx="838200" cy="457200"/>
          </a:xfrm>
          <a:prstGeom prst="leftArrow">
            <a:avLst>
              <a:gd name="adj1" fmla="val 50000"/>
              <a:gd name="adj2" fmla="val 45833"/>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89863" name="Text Box 7"/>
          <p:cNvSpPr txBox="1">
            <a:spLocks noChangeArrowheads="1"/>
          </p:cNvSpPr>
          <p:nvPr/>
        </p:nvSpPr>
        <p:spPr bwMode="auto">
          <a:xfrm>
            <a:off x="3962400" y="4038600"/>
            <a:ext cx="3048000" cy="925513"/>
          </a:xfrm>
          <a:prstGeom prst="rect">
            <a:avLst/>
          </a:prstGeom>
          <a:solidFill>
            <a:srgbClr val="0099FF"/>
          </a:solidFill>
          <a:ln w="9525" algn="ctr">
            <a:solidFill>
              <a:srgbClr val="0099FF"/>
            </a:solidFill>
            <a:miter lim="800000"/>
            <a:headEnd/>
            <a:tailEnd/>
          </a:ln>
        </p:spPr>
        <p:txBody>
          <a:bodyPr>
            <a:spAutoFit/>
          </a:bodyPr>
          <a:lstStyle/>
          <a:p>
            <a:pPr>
              <a:spcBef>
                <a:spcPct val="50000"/>
              </a:spcBef>
            </a:pPr>
            <a:r>
              <a:rPr lang="en-US"/>
              <a:t>Remember that we want to place these dollars into a WIP/OP Clearing Account</a:t>
            </a:r>
          </a:p>
        </p:txBody>
      </p:sp>
      <p:pic>
        <p:nvPicPr>
          <p:cNvPr id="889864" name="Picture 8"/>
          <p:cNvPicPr>
            <a:picLocks noChangeAspect="1" noChangeArrowheads="1"/>
          </p:cNvPicPr>
          <p:nvPr/>
        </p:nvPicPr>
        <p:blipFill>
          <a:blip r:embed="rId4" cstate="print"/>
          <a:srcRect/>
          <a:stretch>
            <a:fillRect/>
          </a:stretch>
        </p:blipFill>
        <p:spPr bwMode="auto">
          <a:xfrm>
            <a:off x="0" y="971550"/>
            <a:ext cx="7848600" cy="5886450"/>
          </a:xfrm>
          <a:prstGeom prst="rect">
            <a:avLst/>
          </a:prstGeom>
          <a:noFill/>
          <a:ln w="9525" algn="ctr">
            <a:noFill/>
            <a:miter lim="800000"/>
            <a:headEnd/>
            <a:tailEnd/>
          </a:ln>
        </p:spPr>
      </p:pic>
      <p:sp>
        <p:nvSpPr>
          <p:cNvPr id="889865" name="Text Box 9"/>
          <p:cNvSpPr txBox="1">
            <a:spLocks noChangeArrowheads="1"/>
          </p:cNvSpPr>
          <p:nvPr/>
        </p:nvSpPr>
        <p:spPr bwMode="auto">
          <a:xfrm>
            <a:off x="4800600" y="2362200"/>
            <a:ext cx="4114800" cy="2014538"/>
          </a:xfrm>
          <a:prstGeom prst="rect">
            <a:avLst/>
          </a:prstGeom>
          <a:solidFill>
            <a:srgbClr val="0099FF"/>
          </a:solidFill>
          <a:ln w="9525" algn="ctr">
            <a:noFill/>
            <a:miter lim="800000"/>
            <a:headEnd/>
            <a:tailEnd/>
          </a:ln>
        </p:spPr>
        <p:txBody>
          <a:bodyPr>
            <a:spAutoFit/>
          </a:bodyPr>
          <a:lstStyle/>
          <a:p>
            <a:pPr algn="l">
              <a:spcBef>
                <a:spcPct val="50000"/>
              </a:spcBef>
            </a:pPr>
            <a:r>
              <a:rPr lang="en-US">
                <a:solidFill>
                  <a:schemeClr val="bg1"/>
                </a:solidFill>
              </a:rPr>
              <a:t>If you “Page Down” and look at the Second Page of the Charge Line – IT IS MANDATORY that the Charge Type be an “O” when vouchering Service Item Receipts otherwise an LRAP transaction to clear WIP Clearing will NOT be generated !</a:t>
            </a:r>
          </a:p>
        </p:txBody>
      </p:sp>
      <p:sp>
        <p:nvSpPr>
          <p:cNvPr id="889866" name="Rectangle 10"/>
          <p:cNvSpPr>
            <a:spLocks noChangeArrowheads="1"/>
          </p:cNvSpPr>
          <p:nvPr/>
        </p:nvSpPr>
        <p:spPr bwMode="auto">
          <a:xfrm>
            <a:off x="0" y="3200400"/>
            <a:ext cx="3200400" cy="304800"/>
          </a:xfrm>
          <a:prstGeom prst="rect">
            <a:avLst/>
          </a:prstGeom>
          <a:noFill/>
          <a:ln w="38100" algn="ctr">
            <a:solidFill>
              <a:srgbClr val="0099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89867" name="AutoShape 11"/>
          <p:cNvSpPr>
            <a:spLocks noChangeArrowheads="1"/>
          </p:cNvSpPr>
          <p:nvPr/>
        </p:nvSpPr>
        <p:spPr bwMode="auto">
          <a:xfrm>
            <a:off x="3352800" y="3124200"/>
            <a:ext cx="1295400" cy="533400"/>
          </a:xfrm>
          <a:prstGeom prst="leftArrow">
            <a:avLst>
              <a:gd name="adj1" fmla="val 50000"/>
              <a:gd name="adj2" fmla="val 60714"/>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89868" name="WordArt 12"/>
          <p:cNvSpPr>
            <a:spLocks noChangeArrowheads="1" noChangeShapeType="1" noTextEdit="1"/>
          </p:cNvSpPr>
          <p:nvPr/>
        </p:nvSpPr>
        <p:spPr bwMode="auto">
          <a:xfrm>
            <a:off x="381000" y="2438400"/>
            <a:ext cx="2447925" cy="5715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Mandatory !!</a:t>
            </a:r>
          </a:p>
        </p:txBody>
      </p:sp>
      <p:pic>
        <p:nvPicPr>
          <p:cNvPr id="28685" name="Picture 11" descr="NEW CISTECH 2009 Logo small jpeg.jpg"/>
          <p:cNvPicPr>
            <a:picLocks noChangeAspect="1"/>
          </p:cNvPicPr>
          <p:nvPr/>
        </p:nvPicPr>
        <p:blipFill>
          <a:blip r:embed="rId5"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89860"/>
                                        </p:tgtEl>
                                        <p:attrNameLst>
                                          <p:attrName>ppt_x</p:attrName>
                                        </p:attrNameLst>
                                      </p:cBhvr>
                                      <p:tavLst>
                                        <p:tav tm="0">
                                          <p:val>
                                            <p:strVal val="ppt_x"/>
                                          </p:val>
                                        </p:tav>
                                        <p:tav tm="100000">
                                          <p:val>
                                            <p:strVal val="ppt_x"/>
                                          </p:val>
                                        </p:tav>
                                      </p:tavLst>
                                    </p:anim>
                                    <p:anim calcmode="lin" valueType="num">
                                      <p:cBhvr additive="base">
                                        <p:cTn id="7" dur="500"/>
                                        <p:tgtEl>
                                          <p:spTgt spid="889860"/>
                                        </p:tgtEl>
                                        <p:attrNameLst>
                                          <p:attrName>ppt_y</p:attrName>
                                        </p:attrNameLst>
                                      </p:cBhvr>
                                      <p:tavLst>
                                        <p:tav tm="0">
                                          <p:val>
                                            <p:strVal val="ppt_y"/>
                                          </p:val>
                                        </p:tav>
                                        <p:tav tm="100000">
                                          <p:val>
                                            <p:strVal val="1+ppt_h/2"/>
                                          </p:val>
                                        </p:tav>
                                      </p:tavLst>
                                    </p:anim>
                                    <p:set>
                                      <p:cBhvr>
                                        <p:cTn id="8" dur="1" fill="hold">
                                          <p:stCondLst>
                                            <p:cond delay="499"/>
                                          </p:stCondLst>
                                        </p:cTn>
                                        <p:tgtEl>
                                          <p:spTgt spid="88986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889863"/>
                                        </p:tgtEl>
                                        <p:attrNameLst>
                                          <p:attrName>ppt_x</p:attrName>
                                        </p:attrNameLst>
                                      </p:cBhvr>
                                      <p:tavLst>
                                        <p:tav tm="0">
                                          <p:val>
                                            <p:strVal val="ppt_x"/>
                                          </p:val>
                                        </p:tav>
                                        <p:tav tm="100000">
                                          <p:val>
                                            <p:strVal val="ppt_x"/>
                                          </p:val>
                                        </p:tav>
                                      </p:tavLst>
                                    </p:anim>
                                    <p:anim calcmode="lin" valueType="num">
                                      <p:cBhvr additive="base">
                                        <p:cTn id="11" dur="500"/>
                                        <p:tgtEl>
                                          <p:spTgt spid="889863"/>
                                        </p:tgtEl>
                                        <p:attrNameLst>
                                          <p:attrName>ppt_y</p:attrName>
                                        </p:attrNameLst>
                                      </p:cBhvr>
                                      <p:tavLst>
                                        <p:tav tm="0">
                                          <p:val>
                                            <p:strVal val="ppt_y"/>
                                          </p:val>
                                        </p:tav>
                                        <p:tav tm="100000">
                                          <p:val>
                                            <p:strVal val="1+ppt_h/2"/>
                                          </p:val>
                                        </p:tav>
                                      </p:tavLst>
                                    </p:anim>
                                    <p:set>
                                      <p:cBhvr>
                                        <p:cTn id="12" dur="1" fill="hold">
                                          <p:stCondLst>
                                            <p:cond delay="499"/>
                                          </p:stCondLst>
                                        </p:cTn>
                                        <p:tgtEl>
                                          <p:spTgt spid="889863"/>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89862"/>
                                        </p:tgtEl>
                                        <p:attrNameLst>
                                          <p:attrName>ppt_x</p:attrName>
                                        </p:attrNameLst>
                                      </p:cBhvr>
                                      <p:tavLst>
                                        <p:tav tm="0">
                                          <p:val>
                                            <p:strVal val="ppt_x"/>
                                          </p:val>
                                        </p:tav>
                                        <p:tav tm="100000">
                                          <p:val>
                                            <p:strVal val="ppt_x"/>
                                          </p:val>
                                        </p:tav>
                                      </p:tavLst>
                                    </p:anim>
                                    <p:anim calcmode="lin" valueType="num">
                                      <p:cBhvr additive="base">
                                        <p:cTn id="15" dur="500"/>
                                        <p:tgtEl>
                                          <p:spTgt spid="889862"/>
                                        </p:tgtEl>
                                        <p:attrNameLst>
                                          <p:attrName>ppt_y</p:attrName>
                                        </p:attrNameLst>
                                      </p:cBhvr>
                                      <p:tavLst>
                                        <p:tav tm="0">
                                          <p:val>
                                            <p:strVal val="ppt_y"/>
                                          </p:val>
                                        </p:tav>
                                        <p:tav tm="100000">
                                          <p:val>
                                            <p:strVal val="1+ppt_h/2"/>
                                          </p:val>
                                        </p:tav>
                                      </p:tavLst>
                                    </p:anim>
                                    <p:set>
                                      <p:cBhvr>
                                        <p:cTn id="16" dur="1" fill="hold">
                                          <p:stCondLst>
                                            <p:cond delay="499"/>
                                          </p:stCondLst>
                                        </p:cTn>
                                        <p:tgtEl>
                                          <p:spTgt spid="889862"/>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889861"/>
                                        </p:tgtEl>
                                        <p:attrNameLst>
                                          <p:attrName>ppt_x</p:attrName>
                                        </p:attrNameLst>
                                      </p:cBhvr>
                                      <p:tavLst>
                                        <p:tav tm="0">
                                          <p:val>
                                            <p:strVal val="ppt_x"/>
                                          </p:val>
                                        </p:tav>
                                        <p:tav tm="100000">
                                          <p:val>
                                            <p:strVal val="ppt_x"/>
                                          </p:val>
                                        </p:tav>
                                      </p:tavLst>
                                    </p:anim>
                                    <p:anim calcmode="lin" valueType="num">
                                      <p:cBhvr additive="base">
                                        <p:cTn id="19" dur="500"/>
                                        <p:tgtEl>
                                          <p:spTgt spid="889861"/>
                                        </p:tgtEl>
                                        <p:attrNameLst>
                                          <p:attrName>ppt_y</p:attrName>
                                        </p:attrNameLst>
                                      </p:cBhvr>
                                      <p:tavLst>
                                        <p:tav tm="0">
                                          <p:val>
                                            <p:strVal val="ppt_y"/>
                                          </p:val>
                                        </p:tav>
                                        <p:tav tm="100000">
                                          <p:val>
                                            <p:strVal val="1+ppt_h/2"/>
                                          </p:val>
                                        </p:tav>
                                      </p:tavLst>
                                    </p:anim>
                                    <p:set>
                                      <p:cBhvr>
                                        <p:cTn id="20" dur="1" fill="hold">
                                          <p:stCondLst>
                                            <p:cond delay="499"/>
                                          </p:stCondLst>
                                        </p:cTn>
                                        <p:tgtEl>
                                          <p:spTgt spid="889861"/>
                                        </p:tgtEl>
                                        <p:attrNameLst>
                                          <p:attrName>style.visibility</p:attrName>
                                        </p:attrNameLst>
                                      </p:cBhvr>
                                      <p:to>
                                        <p:strVal val="hidden"/>
                                      </p:to>
                                    </p:se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889866"/>
                                        </p:tgtEl>
                                        <p:attrNameLst>
                                          <p:attrName>style.visibility</p:attrName>
                                        </p:attrNameLst>
                                      </p:cBhvr>
                                      <p:to>
                                        <p:strVal val="visible"/>
                                      </p:to>
                                    </p:set>
                                    <p:animEffect transition="in" filter="dissolve">
                                      <p:cBhvr>
                                        <p:cTn id="24" dur="500"/>
                                        <p:tgtEl>
                                          <p:spTgt spid="889866"/>
                                        </p:tgtEl>
                                      </p:cBhvr>
                                    </p:animEffect>
                                  </p:childTnLst>
                                </p:cTn>
                              </p:par>
                              <p:par>
                                <p:cTn id="25" presetID="9" presetClass="entr" presetSubtype="0" fill="hold" nodeType="withEffect">
                                  <p:stCondLst>
                                    <p:cond delay="0"/>
                                  </p:stCondLst>
                                  <p:childTnLst>
                                    <p:set>
                                      <p:cBhvr>
                                        <p:cTn id="26" dur="1" fill="hold">
                                          <p:stCondLst>
                                            <p:cond delay="0"/>
                                          </p:stCondLst>
                                        </p:cTn>
                                        <p:tgtEl>
                                          <p:spTgt spid="889864"/>
                                        </p:tgtEl>
                                        <p:attrNameLst>
                                          <p:attrName>style.visibility</p:attrName>
                                        </p:attrNameLst>
                                      </p:cBhvr>
                                      <p:to>
                                        <p:strVal val="visible"/>
                                      </p:to>
                                    </p:set>
                                    <p:animEffect transition="in" filter="dissolve">
                                      <p:cBhvr>
                                        <p:cTn id="27" dur="500"/>
                                        <p:tgtEl>
                                          <p:spTgt spid="88986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889867"/>
                                        </p:tgtEl>
                                        <p:attrNameLst>
                                          <p:attrName>style.visibility</p:attrName>
                                        </p:attrNameLst>
                                      </p:cBhvr>
                                      <p:to>
                                        <p:strVal val="visible"/>
                                      </p:to>
                                    </p:set>
                                    <p:animEffect transition="in" filter="dissolve">
                                      <p:cBhvr>
                                        <p:cTn id="30" dur="500"/>
                                        <p:tgtEl>
                                          <p:spTgt spid="88986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889865"/>
                                        </p:tgtEl>
                                        <p:attrNameLst>
                                          <p:attrName>style.visibility</p:attrName>
                                        </p:attrNameLst>
                                      </p:cBhvr>
                                      <p:to>
                                        <p:strVal val="visible"/>
                                      </p:to>
                                    </p:set>
                                    <p:animEffect transition="in" filter="dissolve">
                                      <p:cBhvr>
                                        <p:cTn id="33" dur="500"/>
                                        <p:tgtEl>
                                          <p:spTgt spid="889865"/>
                                        </p:tgtEl>
                                      </p:cBhvr>
                                    </p:animEffect>
                                  </p:childTnLst>
                                </p:cTn>
                              </p:par>
                            </p:childTnLst>
                          </p:cTn>
                        </p:par>
                        <p:par>
                          <p:cTn id="34" fill="hold">
                            <p:stCondLst>
                              <p:cond delay="1000"/>
                            </p:stCondLst>
                            <p:childTnLst>
                              <p:par>
                                <p:cTn id="35" presetID="15" presetClass="entr" presetSubtype="0" fill="hold" grpId="0" nodeType="afterEffect">
                                  <p:stCondLst>
                                    <p:cond delay="1000"/>
                                  </p:stCondLst>
                                  <p:childTnLst>
                                    <p:set>
                                      <p:cBhvr>
                                        <p:cTn id="36" dur="1" fill="hold">
                                          <p:stCondLst>
                                            <p:cond delay="0"/>
                                          </p:stCondLst>
                                        </p:cTn>
                                        <p:tgtEl>
                                          <p:spTgt spid="889868"/>
                                        </p:tgtEl>
                                        <p:attrNameLst>
                                          <p:attrName>style.visibility</p:attrName>
                                        </p:attrNameLst>
                                      </p:cBhvr>
                                      <p:to>
                                        <p:strVal val="visible"/>
                                      </p:to>
                                    </p:set>
                                    <p:anim calcmode="lin" valueType="num">
                                      <p:cBhvr>
                                        <p:cTn id="37" dur="1000" fill="hold"/>
                                        <p:tgtEl>
                                          <p:spTgt spid="889868"/>
                                        </p:tgtEl>
                                        <p:attrNameLst>
                                          <p:attrName>ppt_w</p:attrName>
                                        </p:attrNameLst>
                                      </p:cBhvr>
                                      <p:tavLst>
                                        <p:tav tm="0">
                                          <p:val>
                                            <p:fltVal val="0"/>
                                          </p:val>
                                        </p:tav>
                                        <p:tav tm="100000">
                                          <p:val>
                                            <p:strVal val="#ppt_w"/>
                                          </p:val>
                                        </p:tav>
                                      </p:tavLst>
                                    </p:anim>
                                    <p:anim calcmode="lin" valueType="num">
                                      <p:cBhvr>
                                        <p:cTn id="38" dur="1000" fill="hold"/>
                                        <p:tgtEl>
                                          <p:spTgt spid="889868"/>
                                        </p:tgtEl>
                                        <p:attrNameLst>
                                          <p:attrName>ppt_h</p:attrName>
                                        </p:attrNameLst>
                                      </p:cBhvr>
                                      <p:tavLst>
                                        <p:tav tm="0">
                                          <p:val>
                                            <p:fltVal val="0"/>
                                          </p:val>
                                        </p:tav>
                                        <p:tav tm="100000">
                                          <p:val>
                                            <p:strVal val="#ppt_h"/>
                                          </p:val>
                                        </p:tav>
                                      </p:tavLst>
                                    </p:anim>
                                    <p:anim calcmode="lin" valueType="num">
                                      <p:cBhvr>
                                        <p:cTn id="39" dur="1000" fill="hold"/>
                                        <p:tgtEl>
                                          <p:spTgt spid="889868"/>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88986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861" grpId="0" animBg="1"/>
      <p:bldP spid="889862" grpId="0" animBg="1"/>
      <p:bldP spid="889863" grpId="0" animBg="1"/>
      <p:bldP spid="889865" grpId="0" animBg="1"/>
      <p:bldP spid="889866" grpId="0" animBg="1"/>
      <p:bldP spid="889867" grpId="0" animBg="1"/>
      <p:bldP spid="8898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sp>
        <p:nvSpPr>
          <p:cNvPr id="890883" name="Text Box 3"/>
          <p:cNvSpPr txBox="1">
            <a:spLocks noChangeArrowheads="1"/>
          </p:cNvSpPr>
          <p:nvPr/>
        </p:nvSpPr>
        <p:spPr bwMode="auto">
          <a:xfrm>
            <a:off x="0" y="0"/>
            <a:ext cx="6781800" cy="579438"/>
          </a:xfrm>
          <a:prstGeom prst="rect">
            <a:avLst/>
          </a:prstGeom>
          <a:noFill/>
          <a:ln w="9525" algn="ctr">
            <a:noFill/>
            <a:miter lim="800000"/>
            <a:headEnd/>
            <a:tailEnd/>
          </a:ln>
          <a:effectLst/>
        </p:spPr>
        <p:txBody>
          <a:bodyPr>
            <a:spAutoFit/>
          </a:bodyPr>
          <a:lstStyle/>
          <a:p>
            <a:pPr algn="l">
              <a:spcBef>
                <a:spcPct val="50000"/>
              </a:spcBef>
              <a:defRPr/>
            </a:pPr>
            <a:r>
              <a:rPr lang="en-US" sz="3200">
                <a:solidFill>
                  <a:schemeClr val="bg1"/>
                </a:solidFill>
                <a:effectLst>
                  <a:outerShdw blurRad="38100" dist="38100" dir="2700000" algn="tl">
                    <a:srgbClr val="C0C0C0"/>
                  </a:outerShdw>
                </a:effectLst>
              </a:rPr>
              <a:t>Impact of AP Invoice for O/P Service</a:t>
            </a:r>
          </a:p>
        </p:txBody>
      </p:sp>
      <p:sp>
        <p:nvSpPr>
          <p:cNvPr id="890884" name="Line 4"/>
          <p:cNvSpPr>
            <a:spLocks noChangeShapeType="1"/>
          </p:cNvSpPr>
          <p:nvPr/>
        </p:nvSpPr>
        <p:spPr bwMode="auto">
          <a:xfrm>
            <a:off x="838200" y="4191000"/>
            <a:ext cx="3124200" cy="0"/>
          </a:xfrm>
          <a:prstGeom prst="line">
            <a:avLst/>
          </a:prstGeom>
          <a:noFill/>
          <a:ln w="38100">
            <a:solidFill>
              <a:srgbClr val="0099FF"/>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90885" name="Line 5"/>
          <p:cNvSpPr>
            <a:spLocks noChangeShapeType="1"/>
          </p:cNvSpPr>
          <p:nvPr/>
        </p:nvSpPr>
        <p:spPr bwMode="auto">
          <a:xfrm>
            <a:off x="5029200" y="4114800"/>
            <a:ext cx="3429000" cy="0"/>
          </a:xfrm>
          <a:prstGeom prst="line">
            <a:avLst/>
          </a:prstGeom>
          <a:noFill/>
          <a:ln w="38100">
            <a:solidFill>
              <a:srgbClr val="0099FF"/>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90886" name="Line 6"/>
          <p:cNvSpPr>
            <a:spLocks noChangeShapeType="1"/>
          </p:cNvSpPr>
          <p:nvPr/>
        </p:nvSpPr>
        <p:spPr bwMode="auto">
          <a:xfrm>
            <a:off x="2133600" y="4191000"/>
            <a:ext cx="0" cy="1371600"/>
          </a:xfrm>
          <a:prstGeom prst="line">
            <a:avLst/>
          </a:prstGeom>
          <a:noFill/>
          <a:ln w="38100">
            <a:solidFill>
              <a:srgbClr val="0099FF"/>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90887" name="Line 7"/>
          <p:cNvSpPr>
            <a:spLocks noChangeShapeType="1"/>
          </p:cNvSpPr>
          <p:nvPr/>
        </p:nvSpPr>
        <p:spPr bwMode="auto">
          <a:xfrm>
            <a:off x="6629400" y="4114800"/>
            <a:ext cx="0" cy="1371600"/>
          </a:xfrm>
          <a:prstGeom prst="line">
            <a:avLst/>
          </a:prstGeom>
          <a:noFill/>
          <a:ln w="38100">
            <a:solidFill>
              <a:srgbClr val="0099FF"/>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90888" name="Text Box 8"/>
          <p:cNvSpPr txBox="1">
            <a:spLocks noChangeArrowheads="1"/>
          </p:cNvSpPr>
          <p:nvPr/>
        </p:nvSpPr>
        <p:spPr bwMode="auto">
          <a:xfrm>
            <a:off x="609600" y="3733800"/>
            <a:ext cx="3733800" cy="457200"/>
          </a:xfrm>
          <a:prstGeom prst="rect">
            <a:avLst/>
          </a:prstGeom>
          <a:noFill/>
          <a:ln w="9525" algn="ctr">
            <a:noFill/>
            <a:miter lim="800000"/>
            <a:headEnd/>
            <a:tailEnd/>
          </a:ln>
          <a:effectLst/>
        </p:spPr>
        <p:txBody>
          <a:bodyPr>
            <a:spAutoFit/>
          </a:bodyPr>
          <a:lstStyle/>
          <a:p>
            <a:pPr>
              <a:spcBef>
                <a:spcPct val="50000"/>
              </a:spcBef>
              <a:defRPr/>
            </a:pPr>
            <a:r>
              <a:rPr lang="en-US" sz="2400" dirty="0">
                <a:effectLst>
                  <a:outerShdw blurRad="38100" dist="38100" dir="2700000" algn="tl">
                    <a:srgbClr val="C0C0C0"/>
                  </a:outerShdw>
                </a:effectLst>
              </a:rPr>
              <a:t>Accounts Payable Trade</a:t>
            </a:r>
          </a:p>
        </p:txBody>
      </p:sp>
      <p:sp>
        <p:nvSpPr>
          <p:cNvPr id="890889" name="Text Box 9"/>
          <p:cNvSpPr txBox="1">
            <a:spLocks noChangeArrowheads="1"/>
          </p:cNvSpPr>
          <p:nvPr/>
        </p:nvSpPr>
        <p:spPr bwMode="auto">
          <a:xfrm>
            <a:off x="4648200" y="3657600"/>
            <a:ext cx="4114800" cy="457200"/>
          </a:xfrm>
          <a:prstGeom prst="rect">
            <a:avLst/>
          </a:prstGeom>
          <a:noFill/>
          <a:ln w="9525" algn="ctr">
            <a:noFill/>
            <a:miter lim="800000"/>
            <a:headEnd/>
            <a:tailEnd/>
          </a:ln>
          <a:effectLst/>
        </p:spPr>
        <p:txBody>
          <a:bodyPr>
            <a:spAutoFit/>
          </a:bodyPr>
          <a:lstStyle/>
          <a:p>
            <a:pPr>
              <a:spcBef>
                <a:spcPct val="50000"/>
              </a:spcBef>
              <a:defRPr/>
            </a:pPr>
            <a:r>
              <a:rPr lang="en-US" sz="2400" dirty="0">
                <a:effectLst>
                  <a:outerShdw blurRad="38100" dist="38100" dir="2700000" algn="tl">
                    <a:srgbClr val="C0C0C0"/>
                  </a:outerShdw>
                </a:effectLst>
              </a:rPr>
              <a:t>WIP/OP Clearing Account</a:t>
            </a:r>
          </a:p>
        </p:txBody>
      </p:sp>
      <p:sp>
        <p:nvSpPr>
          <p:cNvPr id="890890" name="Text Box 10"/>
          <p:cNvSpPr txBox="1">
            <a:spLocks noChangeArrowheads="1"/>
          </p:cNvSpPr>
          <p:nvPr/>
        </p:nvSpPr>
        <p:spPr bwMode="auto">
          <a:xfrm>
            <a:off x="2209800" y="4267200"/>
            <a:ext cx="1143000" cy="457200"/>
          </a:xfrm>
          <a:prstGeom prst="rect">
            <a:avLst/>
          </a:prstGeom>
          <a:noFill/>
          <a:ln w="9525" algn="ctr">
            <a:noFill/>
            <a:miter lim="800000"/>
            <a:headEnd/>
            <a:tailEnd/>
          </a:ln>
          <a:effectLst/>
        </p:spPr>
        <p:txBody>
          <a:bodyPr>
            <a:spAutoFit/>
          </a:bodyPr>
          <a:lstStyle/>
          <a:p>
            <a:pPr>
              <a:spcBef>
                <a:spcPct val="50000"/>
              </a:spcBef>
              <a:defRPr/>
            </a:pPr>
            <a:r>
              <a:rPr lang="en-US" sz="2400" dirty="0">
                <a:effectLst>
                  <a:outerShdw blurRad="38100" dist="38100" dir="2700000" algn="tl">
                    <a:srgbClr val="C0C0C0"/>
                  </a:outerShdw>
                </a:effectLst>
              </a:rPr>
              <a:t>-500.00</a:t>
            </a:r>
          </a:p>
        </p:txBody>
      </p:sp>
      <p:sp>
        <p:nvSpPr>
          <p:cNvPr id="890891" name="Text Box 11"/>
          <p:cNvSpPr txBox="1">
            <a:spLocks noChangeArrowheads="1"/>
          </p:cNvSpPr>
          <p:nvPr/>
        </p:nvSpPr>
        <p:spPr bwMode="auto">
          <a:xfrm>
            <a:off x="5181600" y="4191000"/>
            <a:ext cx="1371600" cy="457200"/>
          </a:xfrm>
          <a:prstGeom prst="rect">
            <a:avLst/>
          </a:prstGeom>
          <a:noFill/>
          <a:ln w="9525" algn="ctr">
            <a:noFill/>
            <a:miter lim="800000"/>
            <a:headEnd/>
            <a:tailEnd/>
          </a:ln>
          <a:effectLst/>
        </p:spPr>
        <p:txBody>
          <a:bodyPr>
            <a:spAutoFit/>
          </a:bodyPr>
          <a:lstStyle/>
          <a:p>
            <a:pPr>
              <a:spcBef>
                <a:spcPct val="50000"/>
              </a:spcBef>
              <a:defRPr/>
            </a:pPr>
            <a:r>
              <a:rPr lang="en-US" sz="2400">
                <a:effectLst>
                  <a:outerShdw blurRad="38100" dist="38100" dir="2700000" algn="tl">
                    <a:srgbClr val="C0C0C0"/>
                  </a:outerShdw>
                </a:effectLst>
              </a:rPr>
              <a:t>+500.00</a:t>
            </a:r>
          </a:p>
        </p:txBody>
      </p:sp>
      <p:sp>
        <p:nvSpPr>
          <p:cNvPr id="890892" name="Text Box 12"/>
          <p:cNvSpPr txBox="1">
            <a:spLocks noChangeArrowheads="1"/>
          </p:cNvSpPr>
          <p:nvPr/>
        </p:nvSpPr>
        <p:spPr bwMode="auto">
          <a:xfrm>
            <a:off x="1143000" y="3352800"/>
            <a:ext cx="2590800" cy="396875"/>
          </a:xfrm>
          <a:prstGeom prst="rect">
            <a:avLst/>
          </a:prstGeom>
          <a:noFill/>
          <a:ln w="9525" algn="ctr">
            <a:noFill/>
            <a:miter lim="800000"/>
            <a:headEnd/>
            <a:tailEnd/>
          </a:ln>
          <a:effectLst/>
        </p:spPr>
        <p:txBody>
          <a:bodyPr>
            <a:spAutoFit/>
          </a:bodyPr>
          <a:lstStyle/>
          <a:p>
            <a:pPr>
              <a:spcBef>
                <a:spcPct val="50000"/>
              </a:spcBef>
              <a:defRPr/>
            </a:pPr>
            <a:r>
              <a:rPr lang="en-US" sz="2000" dirty="0">
                <a:solidFill>
                  <a:srgbClr val="0099FF"/>
                </a:solidFill>
                <a:effectLst>
                  <a:outerShdw blurRad="38100" dist="38100" dir="2700000" algn="tl">
                    <a:srgbClr val="C0C0C0"/>
                  </a:outerShdw>
                </a:effectLst>
              </a:rPr>
              <a:t>Acct/Nature: 2000</a:t>
            </a:r>
          </a:p>
        </p:txBody>
      </p:sp>
      <p:sp>
        <p:nvSpPr>
          <p:cNvPr id="890893" name="Text Box 13"/>
          <p:cNvSpPr txBox="1">
            <a:spLocks noChangeArrowheads="1"/>
          </p:cNvSpPr>
          <p:nvPr/>
        </p:nvSpPr>
        <p:spPr bwMode="auto">
          <a:xfrm>
            <a:off x="5410200" y="3276600"/>
            <a:ext cx="2590800" cy="396875"/>
          </a:xfrm>
          <a:prstGeom prst="rect">
            <a:avLst/>
          </a:prstGeom>
          <a:noFill/>
          <a:ln w="9525" algn="ctr">
            <a:noFill/>
            <a:miter lim="800000"/>
            <a:headEnd/>
            <a:tailEnd/>
          </a:ln>
          <a:effectLst/>
        </p:spPr>
        <p:txBody>
          <a:bodyPr>
            <a:spAutoFit/>
          </a:bodyPr>
          <a:lstStyle/>
          <a:p>
            <a:pPr>
              <a:spcBef>
                <a:spcPct val="50000"/>
              </a:spcBef>
              <a:defRPr/>
            </a:pPr>
            <a:r>
              <a:rPr lang="en-US" sz="2000" dirty="0">
                <a:solidFill>
                  <a:srgbClr val="0099FF"/>
                </a:solidFill>
                <a:effectLst>
                  <a:outerShdw blurRad="38100" dist="38100" dir="2700000" algn="tl">
                    <a:srgbClr val="C0C0C0"/>
                  </a:outerShdw>
                </a:effectLst>
              </a:rPr>
              <a:t>Acct/Nature: 1450</a:t>
            </a:r>
          </a:p>
        </p:txBody>
      </p:sp>
      <p:sp>
        <p:nvSpPr>
          <p:cNvPr id="890894" name="Text Box 14"/>
          <p:cNvSpPr txBox="1">
            <a:spLocks noChangeArrowheads="1"/>
          </p:cNvSpPr>
          <p:nvPr/>
        </p:nvSpPr>
        <p:spPr bwMode="auto">
          <a:xfrm>
            <a:off x="0" y="990600"/>
            <a:ext cx="8763000" cy="701675"/>
          </a:xfrm>
          <a:prstGeom prst="rect">
            <a:avLst/>
          </a:prstGeom>
          <a:noFill/>
          <a:ln w="9525" algn="ctr">
            <a:noFill/>
            <a:miter lim="800000"/>
            <a:headEnd/>
            <a:tailEnd/>
          </a:ln>
          <a:effectLst/>
        </p:spPr>
        <p:txBody>
          <a:bodyPr>
            <a:spAutoFit/>
          </a:bodyPr>
          <a:lstStyle/>
          <a:p>
            <a:pPr algn="l">
              <a:spcBef>
                <a:spcPct val="50000"/>
              </a:spcBef>
              <a:defRPr/>
            </a:pPr>
            <a:r>
              <a:rPr lang="en-US" sz="2000" dirty="0">
                <a:effectLst>
                  <a:outerShdw blurRad="38100" dist="38100" dir="2700000" algn="tl">
                    <a:srgbClr val="C0C0C0"/>
                  </a:outerShdw>
                </a:effectLst>
              </a:rPr>
              <a:t>As soon as we processed the IFM or AM Accounts Payable Invoice, the General Ledger will be updated </a:t>
            </a:r>
            <a:r>
              <a:rPr lang="en-US" sz="2000" dirty="0">
                <a:solidFill>
                  <a:srgbClr val="E5AB07"/>
                </a:solidFill>
                <a:effectLst>
                  <a:outerShdw blurRad="38100" dist="38100" dir="2700000" algn="tl">
                    <a:srgbClr val="C0C0C0"/>
                  </a:outerShdw>
                </a:effectLst>
              </a:rPr>
              <a:t>IMMEDIATELY</a:t>
            </a:r>
            <a:r>
              <a:rPr lang="en-US" sz="2000" dirty="0">
                <a:effectLst>
                  <a:outerShdw blurRad="38100" dist="38100" dir="2700000" algn="tl">
                    <a:srgbClr val="C0C0C0"/>
                  </a:outerShdw>
                </a:effectLst>
              </a:rPr>
              <a:t> with the following entries:</a:t>
            </a:r>
          </a:p>
        </p:txBody>
      </p:sp>
      <p:sp>
        <p:nvSpPr>
          <p:cNvPr id="29711" name="Text Box 15"/>
          <p:cNvSpPr txBox="1">
            <a:spLocks noChangeArrowheads="1"/>
          </p:cNvSpPr>
          <p:nvPr/>
        </p:nvSpPr>
        <p:spPr bwMode="auto">
          <a:xfrm>
            <a:off x="0" y="5529263"/>
            <a:ext cx="9144000" cy="1328737"/>
          </a:xfrm>
          <a:prstGeom prst="rect">
            <a:avLst/>
          </a:prstGeom>
          <a:solidFill>
            <a:srgbClr val="0099FF"/>
          </a:solidFill>
          <a:ln w="9525" algn="ctr">
            <a:noFill/>
            <a:miter lim="800000"/>
            <a:headEnd/>
            <a:tailEnd/>
          </a:ln>
        </p:spPr>
        <p:txBody>
          <a:bodyPr>
            <a:spAutoFit/>
          </a:bodyPr>
          <a:lstStyle/>
          <a:p>
            <a:pPr algn="l">
              <a:spcBef>
                <a:spcPct val="50000"/>
              </a:spcBef>
            </a:pPr>
            <a:r>
              <a:rPr lang="en-US">
                <a:solidFill>
                  <a:schemeClr val="bg1"/>
                </a:solidFill>
              </a:rPr>
              <a:t>Note: The GL Account/Nature for AP Trade came from the IFM Personal Ledger, or if using AM AP, it comes from your Tailoring Questions. </a:t>
            </a:r>
          </a:p>
          <a:p>
            <a:pPr algn="l">
              <a:spcBef>
                <a:spcPct val="50000"/>
              </a:spcBef>
            </a:pPr>
            <a:r>
              <a:rPr lang="en-US">
                <a:solidFill>
                  <a:schemeClr val="bg1"/>
                </a:solidFill>
              </a:rPr>
              <a:t>The GL Account/Nature for “WIP/OP Clearing” comes from the Charge Line which is inherited from the PO Line Items Account Number.</a:t>
            </a:r>
          </a:p>
        </p:txBody>
      </p:sp>
      <p:pic>
        <p:nvPicPr>
          <p:cNvPr id="29712" name="Picture 16" descr="j0285750"/>
          <p:cNvPicPr>
            <a:picLocks noChangeAspect="1" noChangeArrowheads="1"/>
          </p:cNvPicPr>
          <p:nvPr/>
        </p:nvPicPr>
        <p:blipFill>
          <a:blip r:embed="rId3" cstate="print"/>
          <a:srcRect/>
          <a:stretch>
            <a:fillRect/>
          </a:stretch>
        </p:blipFill>
        <p:spPr bwMode="auto">
          <a:xfrm>
            <a:off x="3276600" y="1981200"/>
            <a:ext cx="1824038" cy="1120775"/>
          </a:xfrm>
          <a:prstGeom prst="rect">
            <a:avLst/>
          </a:prstGeom>
          <a:noFill/>
          <a:ln w="9525">
            <a:noFill/>
            <a:miter lim="800000"/>
            <a:headEnd/>
            <a:tailEnd/>
          </a:ln>
        </p:spPr>
      </p:pic>
      <p:sp>
        <p:nvSpPr>
          <p:cNvPr id="890897" name="Text Box 17"/>
          <p:cNvSpPr txBox="1">
            <a:spLocks noChangeArrowheads="1"/>
          </p:cNvSpPr>
          <p:nvPr/>
        </p:nvSpPr>
        <p:spPr bwMode="auto">
          <a:xfrm>
            <a:off x="4800600" y="2057400"/>
            <a:ext cx="4343400" cy="641350"/>
          </a:xfrm>
          <a:prstGeom prst="rect">
            <a:avLst/>
          </a:prstGeom>
          <a:noFill/>
          <a:ln w="9525" algn="ctr">
            <a:noFill/>
            <a:miter lim="800000"/>
            <a:headEnd/>
            <a:tailEnd/>
          </a:ln>
          <a:effectLst/>
        </p:spPr>
        <p:txBody>
          <a:bodyPr>
            <a:spAutoFit/>
          </a:bodyPr>
          <a:lstStyle/>
          <a:p>
            <a:pPr>
              <a:spcBef>
                <a:spcPct val="50000"/>
              </a:spcBef>
              <a:defRPr/>
            </a:pPr>
            <a:r>
              <a:rPr lang="en-US" dirty="0">
                <a:effectLst>
                  <a:outerShdw blurRad="38100" dist="38100" dir="2700000" algn="tl">
                    <a:srgbClr val="C0C0C0"/>
                  </a:outerShdw>
                </a:effectLst>
              </a:rPr>
              <a:t>IFM or AP Processing of the Vendors Invoice for the Service Performed</a:t>
            </a:r>
          </a:p>
        </p:txBody>
      </p:sp>
      <p:pic>
        <p:nvPicPr>
          <p:cNvPr id="29714"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sp>
        <p:nvSpPr>
          <p:cNvPr id="912387" name="Rectangle 3"/>
          <p:cNvSpPr>
            <a:spLocks noChangeArrowheads="1"/>
          </p:cNvSpPr>
          <p:nvPr/>
        </p:nvSpPr>
        <p:spPr bwMode="auto">
          <a:xfrm>
            <a:off x="0" y="0"/>
            <a:ext cx="6705600" cy="838200"/>
          </a:xfrm>
          <a:prstGeom prst="rect">
            <a:avLst/>
          </a:prstGeom>
          <a:noFill/>
          <a:ln w="9525">
            <a:noFill/>
            <a:miter lim="800000"/>
            <a:headEnd/>
            <a:tailEnd/>
          </a:ln>
          <a:effectLst/>
        </p:spPr>
        <p:txBody>
          <a:bodyPr lIns="92075" tIns="46038" rIns="92075" bIns="46038" anchor="ctr"/>
          <a:lstStyle/>
          <a:p>
            <a:pPr algn="l" eaLnBrk="0" hangingPunct="0">
              <a:defRPr/>
            </a:pPr>
            <a:r>
              <a:rPr lang="en-US" sz="4000">
                <a:solidFill>
                  <a:srgbClr val="FFFFFF"/>
                </a:solidFill>
                <a:effectLst>
                  <a:outerShdw blurRad="38100" dist="38100" dir="2700000" algn="tl">
                    <a:srgbClr val="C0C0C0"/>
                  </a:outerShdw>
                </a:effectLst>
              </a:rPr>
              <a:t>O/P Flow – MO/PO/Receipt</a:t>
            </a:r>
          </a:p>
        </p:txBody>
      </p:sp>
      <p:sp>
        <p:nvSpPr>
          <p:cNvPr id="912388" name="Rectangle 4"/>
          <p:cNvSpPr>
            <a:spLocks noChangeArrowheads="1"/>
          </p:cNvSpPr>
          <p:nvPr/>
        </p:nvSpPr>
        <p:spPr bwMode="auto">
          <a:xfrm>
            <a:off x="457200" y="1981200"/>
            <a:ext cx="8229600" cy="3733800"/>
          </a:xfrm>
          <a:prstGeom prst="rect">
            <a:avLst/>
          </a:prstGeom>
          <a:noFill/>
          <a:ln w="9525">
            <a:noFill/>
            <a:miter lim="800000"/>
            <a:headEnd/>
            <a:tailEnd/>
          </a:ln>
        </p:spPr>
        <p:txBody>
          <a:bodyPr/>
          <a:lstStyle/>
          <a:p>
            <a:pPr marL="342900" indent="-342900">
              <a:spcBef>
                <a:spcPct val="20000"/>
              </a:spcBef>
            </a:pPr>
            <a:r>
              <a:rPr lang="en-US" sz="6600" i="1">
                <a:solidFill>
                  <a:srgbClr val="E5AB07"/>
                </a:solidFill>
                <a:latin typeface="Arial" charset="0"/>
              </a:rPr>
              <a:t>Any Questions on the O/P Processing Flow ?</a:t>
            </a:r>
          </a:p>
        </p:txBody>
      </p:sp>
      <p:pic>
        <p:nvPicPr>
          <p:cNvPr id="30725" name="Picture 11" descr="NEW CISTECH 2009 Logo small jpeg.jpg"/>
          <p:cNvPicPr>
            <a:picLocks noChangeAspect="1"/>
          </p:cNvPicPr>
          <p:nvPr/>
        </p:nvPicPr>
        <p:blipFill>
          <a:blip r:embed="rId3"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12388"/>
                                        </p:tgtEl>
                                        <p:attrNameLst>
                                          <p:attrName>ppt_x</p:attrName>
                                        </p:attrNameLst>
                                      </p:cBhvr>
                                      <p:tavLst>
                                        <p:tav tm="0">
                                          <p:val>
                                            <p:strVal val="ppt_x"/>
                                          </p:val>
                                        </p:tav>
                                        <p:tav tm="100000">
                                          <p:val>
                                            <p:strVal val="ppt_x"/>
                                          </p:val>
                                        </p:tav>
                                      </p:tavLst>
                                    </p:anim>
                                    <p:anim calcmode="lin" valueType="num">
                                      <p:cBhvr additive="base">
                                        <p:cTn id="7" dur="500"/>
                                        <p:tgtEl>
                                          <p:spTgt spid="912388"/>
                                        </p:tgtEl>
                                        <p:attrNameLst>
                                          <p:attrName>ppt_y</p:attrName>
                                        </p:attrNameLst>
                                      </p:cBhvr>
                                      <p:tavLst>
                                        <p:tav tm="0">
                                          <p:val>
                                            <p:strVal val="ppt_y"/>
                                          </p:val>
                                        </p:tav>
                                        <p:tav tm="100000">
                                          <p:val>
                                            <p:strVal val="1+ppt_h/2"/>
                                          </p:val>
                                        </p:tav>
                                      </p:tavLst>
                                    </p:anim>
                                    <p:set>
                                      <p:cBhvr>
                                        <p:cTn id="8" dur="1" fill="hold">
                                          <p:stCondLst>
                                            <p:cond delay="499"/>
                                          </p:stCondLst>
                                        </p:cTn>
                                        <p:tgtEl>
                                          <p:spTgt spid="9123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Image 2l copy"/>
          <p:cNvPicPr>
            <a:picLocks noChangeAspect="1" noChangeArrowheads="1"/>
          </p:cNvPicPr>
          <p:nvPr>
            <p:ph/>
          </p:nvPr>
        </p:nvPicPr>
        <p:blipFill>
          <a:blip r:embed="rId2" cstate="print"/>
          <a:srcRect/>
          <a:stretch>
            <a:fillRect/>
          </a:stretch>
        </p:blipFill>
        <p:spPr>
          <a:xfrm>
            <a:off x="0" y="0"/>
            <a:ext cx="9144000" cy="971550"/>
          </a:xfrm>
          <a:noFill/>
        </p:spPr>
      </p:pic>
      <p:sp>
        <p:nvSpPr>
          <p:cNvPr id="4099" name="Text Box 6"/>
          <p:cNvSpPr txBox="1">
            <a:spLocks noChangeArrowheads="1"/>
          </p:cNvSpPr>
          <p:nvPr/>
        </p:nvSpPr>
        <p:spPr bwMode="auto">
          <a:xfrm>
            <a:off x="2514600" y="0"/>
            <a:ext cx="4114800" cy="823913"/>
          </a:xfrm>
          <a:prstGeom prst="rect">
            <a:avLst/>
          </a:prstGeom>
          <a:noFill/>
          <a:ln w="9525" algn="ctr">
            <a:noFill/>
            <a:miter lim="800000"/>
            <a:headEnd/>
            <a:tailEnd/>
          </a:ln>
        </p:spPr>
        <p:txBody>
          <a:bodyPr>
            <a:spAutoFit/>
          </a:bodyPr>
          <a:lstStyle/>
          <a:p>
            <a:pPr>
              <a:spcBef>
                <a:spcPct val="50000"/>
              </a:spcBef>
            </a:pPr>
            <a:r>
              <a:rPr lang="en-US" sz="4800">
                <a:solidFill>
                  <a:schemeClr val="bg1"/>
                </a:solidFill>
              </a:rPr>
              <a:t>Agenda</a:t>
            </a:r>
          </a:p>
        </p:txBody>
      </p:sp>
      <p:sp>
        <p:nvSpPr>
          <p:cNvPr id="4100" name="Text Box 7"/>
          <p:cNvSpPr txBox="1">
            <a:spLocks noChangeArrowheads="1"/>
          </p:cNvSpPr>
          <p:nvPr/>
        </p:nvSpPr>
        <p:spPr bwMode="auto">
          <a:xfrm>
            <a:off x="228600" y="1219200"/>
            <a:ext cx="8915400" cy="5924550"/>
          </a:xfrm>
          <a:prstGeom prst="rect">
            <a:avLst/>
          </a:prstGeom>
          <a:noFill/>
          <a:ln w="9525" algn="ctr">
            <a:noFill/>
            <a:miter lim="800000"/>
            <a:headEnd/>
            <a:tailEnd/>
          </a:ln>
        </p:spPr>
        <p:txBody>
          <a:bodyPr>
            <a:spAutoFit/>
          </a:bodyPr>
          <a:lstStyle/>
          <a:p>
            <a:pPr algn="l">
              <a:spcBef>
                <a:spcPct val="50000"/>
              </a:spcBef>
              <a:buFontTx/>
              <a:buBlip>
                <a:blip r:embed="rId3"/>
              </a:buBlip>
            </a:pPr>
            <a:r>
              <a:rPr lang="en-US" sz="2800"/>
              <a:t> What is Outside Processing</a:t>
            </a:r>
          </a:p>
          <a:p>
            <a:pPr algn="l">
              <a:spcBef>
                <a:spcPct val="50000"/>
              </a:spcBef>
              <a:buFontTx/>
              <a:buBlip>
                <a:blip r:embed="rId3"/>
              </a:buBlip>
            </a:pPr>
            <a:r>
              <a:rPr lang="en-US" sz="2800"/>
              <a:t>Software and Facts</a:t>
            </a:r>
          </a:p>
          <a:p>
            <a:pPr algn="l">
              <a:spcBef>
                <a:spcPct val="50000"/>
              </a:spcBef>
              <a:buFontTx/>
              <a:buBlip>
                <a:blip r:embed="rId3"/>
              </a:buBlip>
            </a:pPr>
            <a:r>
              <a:rPr lang="en-US" sz="2800"/>
              <a:t> Setting up Service Items Correctly</a:t>
            </a:r>
          </a:p>
          <a:p>
            <a:pPr algn="l">
              <a:spcBef>
                <a:spcPct val="50000"/>
              </a:spcBef>
              <a:buFontTx/>
              <a:buBlip>
                <a:blip r:embed="rId3"/>
              </a:buBlip>
            </a:pPr>
            <a:r>
              <a:rPr lang="en-US" sz="2800"/>
              <a:t> The XA O/P Routing and Setup Fields</a:t>
            </a:r>
          </a:p>
          <a:p>
            <a:pPr algn="l">
              <a:spcBef>
                <a:spcPct val="50000"/>
              </a:spcBef>
              <a:buFontTx/>
              <a:buBlip>
                <a:blip r:embed="rId3"/>
              </a:buBlip>
            </a:pPr>
            <a:r>
              <a:rPr lang="en-US" sz="2800"/>
              <a:t>The PO/MO Outside Processing Steps</a:t>
            </a:r>
          </a:p>
          <a:p>
            <a:pPr algn="l">
              <a:spcBef>
                <a:spcPct val="50000"/>
              </a:spcBef>
              <a:buFontTx/>
              <a:buBlip>
                <a:blip r:embed="rId3"/>
              </a:buBlip>
            </a:pPr>
            <a:r>
              <a:rPr lang="en-US" sz="2800"/>
              <a:t> Acquiring Actual Costs in PCC for O/P Invoices</a:t>
            </a:r>
          </a:p>
          <a:p>
            <a:pPr algn="l">
              <a:spcBef>
                <a:spcPct val="50000"/>
              </a:spcBef>
              <a:buFontTx/>
              <a:buBlip>
                <a:blip r:embed="rId3"/>
              </a:buBlip>
            </a:pPr>
            <a:r>
              <a:rPr lang="en-US" sz="2800"/>
              <a:t>The LRAP GL Interface – Hitting the Books</a:t>
            </a:r>
          </a:p>
          <a:p>
            <a:pPr algn="l">
              <a:spcBef>
                <a:spcPct val="50000"/>
              </a:spcBef>
              <a:buFontTx/>
              <a:buBlip>
                <a:blip r:embed="rId3"/>
              </a:buBlip>
            </a:pPr>
            <a:r>
              <a:rPr lang="en-US" sz="2800"/>
              <a:t> Questions and Answers</a:t>
            </a:r>
          </a:p>
          <a:p>
            <a:pPr algn="l">
              <a:spcBef>
                <a:spcPct val="50000"/>
              </a:spcBef>
            </a:pPr>
            <a:endParaRPr lang="en-US" sz="2400"/>
          </a:p>
          <a:p>
            <a:pPr algn="l">
              <a:spcBef>
                <a:spcPct val="50000"/>
              </a:spcBef>
              <a:buFontTx/>
              <a:buBlip>
                <a:blip r:embed="rId3"/>
              </a:buBlip>
            </a:pPr>
            <a:endParaRPr lang="en-US" sz="1400"/>
          </a:p>
        </p:txBody>
      </p:sp>
      <p:pic>
        <p:nvPicPr>
          <p:cNvPr id="4101"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sp>
        <p:nvSpPr>
          <p:cNvPr id="3" name="Flowchart: Direct Access Storage 2"/>
          <p:cNvSpPr/>
          <p:nvPr/>
        </p:nvSpPr>
        <p:spPr bwMode="auto">
          <a:xfrm>
            <a:off x="533400" y="4267200"/>
            <a:ext cx="3505200" cy="1981200"/>
          </a:xfrm>
          <a:prstGeom prst="flowChartMagneticDrum">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wrap="none" anchor="ctr"/>
          <a:lstStyle/>
          <a:p>
            <a:pPr>
              <a:defRPr/>
            </a:pPr>
            <a:r>
              <a:rPr lang="en-US" dirty="0">
                <a:solidFill>
                  <a:schemeClr val="bg1"/>
                </a:solidFill>
                <a:effectLst>
                  <a:outerShdw blurRad="38100" dist="38100" dir="2700000" algn="tl">
                    <a:srgbClr val="000000">
                      <a:alpha val="43137"/>
                    </a:srgbClr>
                  </a:outerShdw>
                </a:effectLst>
                <a:latin typeface="Times New Roman" pitchFamily="18" charset="0"/>
              </a:rPr>
              <a:t>IFM or AP</a:t>
            </a:r>
          </a:p>
          <a:p>
            <a:pPr>
              <a:defRPr/>
            </a:pPr>
            <a:r>
              <a:rPr lang="en-US" dirty="0">
                <a:solidFill>
                  <a:schemeClr val="bg1"/>
                </a:solidFill>
                <a:effectLst>
                  <a:outerShdw blurRad="38100" dist="38100" dir="2700000" algn="tl">
                    <a:srgbClr val="000000">
                      <a:alpha val="43137"/>
                    </a:srgbClr>
                  </a:outerShdw>
                </a:effectLst>
                <a:latin typeface="Times New Roman" pitchFamily="18" charset="0"/>
              </a:rPr>
              <a:t>Invoice </a:t>
            </a:r>
          </a:p>
          <a:p>
            <a:pPr>
              <a:defRPr/>
            </a:pPr>
            <a:r>
              <a:rPr lang="en-US" dirty="0">
                <a:solidFill>
                  <a:schemeClr val="bg1"/>
                </a:solidFill>
                <a:effectLst>
                  <a:outerShdw blurRad="38100" dist="38100" dir="2700000" algn="tl">
                    <a:srgbClr val="000000">
                      <a:alpha val="43137"/>
                    </a:srgbClr>
                  </a:outerShdw>
                </a:effectLst>
                <a:latin typeface="Times New Roman" pitchFamily="18" charset="0"/>
              </a:rPr>
              <a:t>Charge line </a:t>
            </a:r>
          </a:p>
          <a:p>
            <a:pPr>
              <a:defRPr/>
            </a:pPr>
            <a:r>
              <a:rPr lang="en-US" dirty="0">
                <a:solidFill>
                  <a:schemeClr val="bg1"/>
                </a:solidFill>
                <a:effectLst>
                  <a:outerShdw blurRad="38100" dist="38100" dir="2700000" algn="tl">
                    <a:srgbClr val="000000">
                      <a:alpha val="43137"/>
                    </a:srgbClr>
                  </a:outerShdw>
                </a:effectLst>
                <a:latin typeface="Times New Roman" pitchFamily="18" charset="0"/>
              </a:rPr>
              <a:t>for O/P Item</a:t>
            </a:r>
          </a:p>
        </p:txBody>
      </p:sp>
      <p:sp>
        <p:nvSpPr>
          <p:cNvPr id="7" name="Flowchart: Direct Access Storage 6"/>
          <p:cNvSpPr/>
          <p:nvPr/>
        </p:nvSpPr>
        <p:spPr bwMode="auto">
          <a:xfrm>
            <a:off x="5181600" y="1371600"/>
            <a:ext cx="3505200" cy="1981200"/>
          </a:xfrm>
          <a:prstGeom prst="flowChartMagneticDrum">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wrap="none" anchor="ctr"/>
          <a:lstStyle/>
          <a:p>
            <a:pPr>
              <a:defRPr/>
            </a:pPr>
            <a:r>
              <a:rPr lang="en-US" dirty="0">
                <a:solidFill>
                  <a:schemeClr val="bg1"/>
                </a:solidFill>
                <a:effectLst>
                  <a:outerShdw blurRad="38100" dist="38100" dir="2700000" algn="tl">
                    <a:srgbClr val="000000">
                      <a:alpha val="43137"/>
                    </a:srgbClr>
                  </a:outerShdw>
                </a:effectLst>
                <a:latin typeface="Times New Roman" pitchFamily="18" charset="0"/>
              </a:rPr>
              <a:t>PCC Suspended</a:t>
            </a:r>
          </a:p>
          <a:p>
            <a:pPr>
              <a:defRPr/>
            </a:pPr>
            <a:r>
              <a:rPr lang="en-US" dirty="0">
                <a:solidFill>
                  <a:schemeClr val="bg1"/>
                </a:solidFill>
                <a:effectLst>
                  <a:outerShdw blurRad="38100" dist="38100" dir="2700000" algn="tl">
                    <a:srgbClr val="000000">
                      <a:alpha val="43137"/>
                    </a:srgbClr>
                  </a:outerShdw>
                </a:effectLst>
                <a:latin typeface="Times New Roman" pitchFamily="18" charset="0"/>
              </a:rPr>
              <a:t>Batch with the</a:t>
            </a:r>
          </a:p>
          <a:p>
            <a:pPr>
              <a:defRPr/>
            </a:pPr>
            <a:r>
              <a:rPr lang="en-US" dirty="0">
                <a:solidFill>
                  <a:schemeClr val="bg1"/>
                </a:solidFill>
                <a:effectLst>
                  <a:outerShdw blurRad="38100" dist="38100" dir="2700000" algn="tl">
                    <a:srgbClr val="000000">
                      <a:alpha val="43137"/>
                    </a:srgbClr>
                  </a:outerShdw>
                </a:effectLst>
                <a:latin typeface="Times New Roman" pitchFamily="18" charset="0"/>
              </a:rPr>
              <a:t>LRAP </a:t>
            </a:r>
          </a:p>
          <a:p>
            <a:pPr>
              <a:defRPr/>
            </a:pPr>
            <a:r>
              <a:rPr lang="en-US" dirty="0">
                <a:solidFill>
                  <a:schemeClr val="bg1"/>
                </a:solidFill>
                <a:effectLst>
                  <a:outerShdw blurRad="38100" dist="38100" dir="2700000" algn="tl">
                    <a:srgbClr val="000000">
                      <a:alpha val="43137"/>
                    </a:srgbClr>
                  </a:outerShdw>
                </a:effectLst>
                <a:latin typeface="Times New Roman" pitchFamily="18" charset="0"/>
              </a:rPr>
              <a:t>Transaction</a:t>
            </a:r>
          </a:p>
        </p:txBody>
      </p:sp>
      <p:sp>
        <p:nvSpPr>
          <p:cNvPr id="8" name="Flowchart: Predefined Process 7"/>
          <p:cNvSpPr/>
          <p:nvPr/>
        </p:nvSpPr>
        <p:spPr bwMode="auto">
          <a:xfrm>
            <a:off x="533400" y="1524000"/>
            <a:ext cx="3505200" cy="1600200"/>
          </a:xfrm>
          <a:prstGeom prst="flowChartPredefinedProcess">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wrap="none" anchor="ctr"/>
          <a:lstStyle/>
          <a:p>
            <a:pPr>
              <a:defRPr/>
            </a:pPr>
            <a:r>
              <a:rPr lang="en-US" dirty="0">
                <a:solidFill>
                  <a:schemeClr val="bg1"/>
                </a:solidFill>
                <a:effectLst>
                  <a:outerShdw blurRad="38100" dist="38100" dir="2700000" algn="tl">
                    <a:srgbClr val="000000">
                      <a:alpha val="43137"/>
                    </a:srgbClr>
                  </a:outerShdw>
                </a:effectLst>
                <a:latin typeface="Times New Roman" pitchFamily="18" charset="0"/>
              </a:rPr>
              <a:t>A/P Invoicing </a:t>
            </a:r>
          </a:p>
          <a:p>
            <a:pPr>
              <a:defRPr/>
            </a:pPr>
            <a:r>
              <a:rPr lang="en-US" dirty="0">
                <a:solidFill>
                  <a:schemeClr val="bg1"/>
                </a:solidFill>
                <a:effectLst>
                  <a:outerShdw blurRad="38100" dist="38100" dir="2700000" algn="tl">
                    <a:srgbClr val="000000">
                      <a:alpha val="43137"/>
                    </a:srgbClr>
                  </a:outerShdw>
                </a:effectLst>
                <a:latin typeface="Times New Roman" pitchFamily="18" charset="0"/>
              </a:rPr>
              <a:t> of the Service Items</a:t>
            </a:r>
          </a:p>
          <a:p>
            <a:pPr>
              <a:defRPr/>
            </a:pPr>
            <a:r>
              <a:rPr lang="en-US" dirty="0">
                <a:solidFill>
                  <a:schemeClr val="bg1"/>
                </a:solidFill>
                <a:effectLst>
                  <a:outerShdw blurRad="38100" dist="38100" dir="2700000" algn="tl">
                    <a:srgbClr val="000000">
                      <a:alpha val="43137"/>
                    </a:srgbClr>
                  </a:outerShdw>
                </a:effectLst>
                <a:latin typeface="Times New Roman" pitchFamily="18" charset="0"/>
              </a:rPr>
              <a:t>Receipt from IMHIST</a:t>
            </a:r>
          </a:p>
          <a:p>
            <a:pPr>
              <a:defRPr/>
            </a:pPr>
            <a:r>
              <a:rPr lang="en-US" dirty="0">
                <a:solidFill>
                  <a:schemeClr val="bg1"/>
                </a:solidFill>
                <a:effectLst>
                  <a:outerShdw blurRad="38100" dist="38100" dir="2700000" algn="tl">
                    <a:srgbClr val="000000">
                      <a:alpha val="43137"/>
                    </a:srgbClr>
                  </a:outerShdw>
                </a:effectLst>
                <a:latin typeface="Times New Roman" pitchFamily="18" charset="0"/>
              </a:rPr>
              <a:t> with 3-Way Match</a:t>
            </a:r>
          </a:p>
        </p:txBody>
      </p:sp>
      <p:sp>
        <p:nvSpPr>
          <p:cNvPr id="9" name="Down Arrow 8"/>
          <p:cNvSpPr/>
          <p:nvPr/>
        </p:nvSpPr>
        <p:spPr bwMode="auto">
          <a:xfrm>
            <a:off x="1981200" y="3124200"/>
            <a:ext cx="609600" cy="11430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chemeClr val="tx1"/>
              </a:solidFill>
              <a:effectLst>
                <a:outerShdw blurRad="38100" dist="38100" dir="2700000" algn="tl">
                  <a:srgbClr val="000000">
                    <a:alpha val="43137"/>
                  </a:srgbClr>
                </a:outerShdw>
              </a:effectLst>
              <a:latin typeface="Times New Roman" pitchFamily="18" charset="0"/>
            </a:endParaRPr>
          </a:p>
        </p:txBody>
      </p:sp>
      <p:sp>
        <p:nvSpPr>
          <p:cNvPr id="10" name="Right Arrow 9"/>
          <p:cNvSpPr/>
          <p:nvPr/>
        </p:nvSpPr>
        <p:spPr bwMode="auto">
          <a:xfrm rot="19218969">
            <a:off x="3232150" y="3230563"/>
            <a:ext cx="2895600" cy="1143000"/>
          </a:xfrm>
          <a:prstGeom prst="rightArrow">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wrap="none" anchor="ctr"/>
          <a:lstStyle/>
          <a:p>
            <a:pPr>
              <a:defRPr/>
            </a:pPr>
            <a:r>
              <a:rPr lang="en-US" dirty="0">
                <a:solidFill>
                  <a:schemeClr val="bg1"/>
                </a:solidFill>
                <a:effectLst>
                  <a:outerShdw blurRad="38100" dist="38100" dir="2700000" algn="tl">
                    <a:srgbClr val="000000">
                      <a:alpha val="43137"/>
                    </a:srgbClr>
                  </a:outerShdw>
                </a:effectLst>
                <a:latin typeface="Times New Roman" pitchFamily="18" charset="0"/>
              </a:rPr>
              <a:t>IF O/P Charge Type O</a:t>
            </a:r>
          </a:p>
        </p:txBody>
      </p:sp>
      <p:sp>
        <p:nvSpPr>
          <p:cNvPr id="11" name="Flowchart: Direct Access Storage 10"/>
          <p:cNvSpPr/>
          <p:nvPr/>
        </p:nvSpPr>
        <p:spPr bwMode="auto">
          <a:xfrm>
            <a:off x="4876800" y="5486400"/>
            <a:ext cx="1981200" cy="1371600"/>
          </a:xfrm>
          <a:prstGeom prst="flowChartMagneticDrum">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wrap="none" anchor="ctr"/>
          <a:lstStyle/>
          <a:p>
            <a:pPr>
              <a:defRPr/>
            </a:pPr>
            <a:r>
              <a:rPr lang="en-US" dirty="0">
                <a:solidFill>
                  <a:schemeClr val="bg1"/>
                </a:solidFill>
                <a:effectLst>
                  <a:outerShdw blurRad="38100" dist="38100" dir="2700000" algn="tl">
                    <a:srgbClr val="000000">
                      <a:alpha val="43137"/>
                    </a:srgbClr>
                  </a:outerShdw>
                </a:effectLst>
                <a:latin typeface="Times New Roman" pitchFamily="18" charset="0"/>
              </a:rPr>
              <a:t>Mfg </a:t>
            </a:r>
          </a:p>
          <a:p>
            <a:pPr>
              <a:defRPr/>
            </a:pPr>
            <a:r>
              <a:rPr lang="en-US" dirty="0">
                <a:solidFill>
                  <a:schemeClr val="bg1"/>
                </a:solidFill>
                <a:effectLst>
                  <a:outerShdw blurRad="38100" dist="38100" dir="2700000" algn="tl">
                    <a:srgbClr val="000000">
                      <a:alpha val="43137"/>
                    </a:srgbClr>
                  </a:outerShdw>
                </a:effectLst>
                <a:latin typeface="Times New Roman" pitchFamily="18" charset="0"/>
              </a:rPr>
              <a:t>Order </a:t>
            </a:r>
          </a:p>
          <a:p>
            <a:pPr>
              <a:defRPr/>
            </a:pPr>
            <a:r>
              <a:rPr lang="en-US" dirty="0">
                <a:solidFill>
                  <a:schemeClr val="bg1"/>
                </a:solidFill>
                <a:effectLst>
                  <a:outerShdw blurRad="38100" dist="38100" dir="2700000" algn="tl">
                    <a:srgbClr val="000000">
                      <a:alpha val="43137"/>
                    </a:srgbClr>
                  </a:outerShdw>
                </a:effectLst>
                <a:latin typeface="Times New Roman" pitchFamily="18" charset="0"/>
              </a:rPr>
              <a:t>Costs</a:t>
            </a:r>
          </a:p>
        </p:txBody>
      </p:sp>
      <p:sp>
        <p:nvSpPr>
          <p:cNvPr id="12" name="Flowchart: Direct Access Storage 11"/>
          <p:cNvSpPr/>
          <p:nvPr/>
        </p:nvSpPr>
        <p:spPr bwMode="auto">
          <a:xfrm>
            <a:off x="7010400" y="5486400"/>
            <a:ext cx="1981200" cy="1371600"/>
          </a:xfrm>
          <a:prstGeom prst="flowChartMagneticDrum">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wrap="none" anchor="ctr"/>
          <a:lstStyle/>
          <a:p>
            <a:pPr>
              <a:defRPr/>
            </a:pPr>
            <a:r>
              <a:rPr lang="en-US" dirty="0">
                <a:solidFill>
                  <a:schemeClr val="bg1"/>
                </a:solidFill>
                <a:effectLst>
                  <a:outerShdw blurRad="38100" dist="38100" dir="2700000" algn="tl">
                    <a:srgbClr val="000000">
                      <a:alpha val="43137"/>
                    </a:srgbClr>
                  </a:outerShdw>
                </a:effectLst>
                <a:latin typeface="Times New Roman" pitchFamily="18" charset="0"/>
              </a:rPr>
              <a:t>GL</a:t>
            </a:r>
          </a:p>
          <a:p>
            <a:pPr>
              <a:defRPr/>
            </a:pPr>
            <a:r>
              <a:rPr lang="en-US" dirty="0">
                <a:solidFill>
                  <a:schemeClr val="bg1"/>
                </a:solidFill>
                <a:effectLst>
                  <a:outerShdw blurRad="38100" dist="38100" dir="2700000" algn="tl">
                    <a:srgbClr val="000000">
                      <a:alpha val="43137"/>
                    </a:srgbClr>
                  </a:outerShdw>
                </a:effectLst>
                <a:latin typeface="Times New Roman" pitchFamily="18" charset="0"/>
              </a:rPr>
              <a:t>Interface</a:t>
            </a:r>
          </a:p>
          <a:p>
            <a:pPr>
              <a:defRPr/>
            </a:pPr>
            <a:r>
              <a:rPr lang="en-US" dirty="0">
                <a:solidFill>
                  <a:schemeClr val="bg1"/>
                </a:solidFill>
                <a:effectLst>
                  <a:outerShdw blurRad="38100" dist="38100" dir="2700000" algn="tl">
                    <a:srgbClr val="000000">
                      <a:alpha val="43137"/>
                    </a:srgbClr>
                  </a:outerShdw>
                </a:effectLst>
                <a:latin typeface="Times New Roman" pitchFamily="18" charset="0"/>
              </a:rPr>
              <a:t>Data</a:t>
            </a:r>
          </a:p>
        </p:txBody>
      </p:sp>
      <p:cxnSp>
        <p:nvCxnSpPr>
          <p:cNvPr id="14" name="Straight Arrow Connector 13"/>
          <p:cNvCxnSpPr>
            <a:cxnSpLocks noChangeShapeType="1"/>
            <a:stCxn id="22" idx="2"/>
            <a:endCxn id="11" idx="0"/>
          </p:cNvCxnSpPr>
          <p:nvPr/>
        </p:nvCxnSpPr>
        <p:spPr bwMode="auto">
          <a:xfrm rot="5400000">
            <a:off x="6096000" y="4648200"/>
            <a:ext cx="609600" cy="1066800"/>
          </a:xfrm>
          <a:prstGeom prst="straightConnector1">
            <a:avLst/>
          </a:prstGeom>
          <a:noFill/>
          <a:ln w="31750" algn="ctr">
            <a:solidFill>
              <a:srgbClr val="0070C0"/>
            </a:solidFill>
            <a:round/>
            <a:headEnd/>
            <a:tailEnd type="arrow" w="med" len="med"/>
          </a:ln>
        </p:spPr>
      </p:cxnSp>
      <p:cxnSp>
        <p:nvCxnSpPr>
          <p:cNvPr id="16" name="Straight Arrow Connector 15"/>
          <p:cNvCxnSpPr>
            <a:cxnSpLocks noChangeShapeType="1"/>
            <a:stCxn id="22" idx="2"/>
            <a:endCxn id="12" idx="0"/>
          </p:cNvCxnSpPr>
          <p:nvPr/>
        </p:nvCxnSpPr>
        <p:spPr bwMode="auto">
          <a:xfrm rot="16200000" flipH="1">
            <a:off x="7162800" y="4648200"/>
            <a:ext cx="609600" cy="1066800"/>
          </a:xfrm>
          <a:prstGeom prst="straightConnector1">
            <a:avLst/>
          </a:prstGeom>
          <a:noFill/>
          <a:ln w="31750" algn="ctr">
            <a:solidFill>
              <a:srgbClr val="0070C0"/>
            </a:solidFill>
            <a:round/>
            <a:headEnd/>
            <a:tailEnd type="arrow" w="med" len="med"/>
          </a:ln>
        </p:spPr>
      </p:cxnSp>
      <p:sp>
        <p:nvSpPr>
          <p:cNvPr id="22" name="Flowchart: Predefined Process 21"/>
          <p:cNvSpPr/>
          <p:nvPr/>
        </p:nvSpPr>
        <p:spPr bwMode="auto">
          <a:xfrm>
            <a:off x="5257800" y="3886200"/>
            <a:ext cx="3352800" cy="990600"/>
          </a:xfrm>
          <a:prstGeom prst="flowChartPredefinedProcess">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wrap="none" anchor="ctr"/>
          <a:lstStyle/>
          <a:p>
            <a:pPr>
              <a:defRPr/>
            </a:pPr>
            <a:r>
              <a:rPr lang="en-US" dirty="0">
                <a:solidFill>
                  <a:schemeClr val="bg1"/>
                </a:solidFill>
                <a:effectLst>
                  <a:outerShdw blurRad="38100" dist="38100" dir="2700000" algn="tl">
                    <a:srgbClr val="000000">
                      <a:alpha val="43137"/>
                    </a:srgbClr>
                  </a:outerShdw>
                </a:effectLst>
                <a:latin typeface="Times New Roman" pitchFamily="18" charset="0"/>
              </a:rPr>
              <a:t>Shop Activity Update</a:t>
            </a:r>
          </a:p>
          <a:p>
            <a:pPr>
              <a:defRPr/>
            </a:pPr>
            <a:r>
              <a:rPr lang="en-US" dirty="0">
                <a:solidFill>
                  <a:schemeClr val="bg1"/>
                </a:solidFill>
                <a:effectLst>
                  <a:outerShdw blurRad="38100" dist="38100" dir="2700000" algn="tl">
                    <a:srgbClr val="000000">
                      <a:alpha val="43137"/>
                    </a:srgbClr>
                  </a:outerShdw>
                </a:effectLst>
                <a:latin typeface="Times New Roman" pitchFamily="18" charset="0"/>
              </a:rPr>
              <a:t> of LRAP Transactions</a:t>
            </a:r>
          </a:p>
        </p:txBody>
      </p:sp>
      <p:cxnSp>
        <p:nvCxnSpPr>
          <p:cNvPr id="29" name="Straight Arrow Connector 28"/>
          <p:cNvCxnSpPr>
            <a:cxnSpLocks noChangeShapeType="1"/>
            <a:stCxn id="7" idx="2"/>
            <a:endCxn id="22" idx="0"/>
          </p:cNvCxnSpPr>
          <p:nvPr/>
        </p:nvCxnSpPr>
        <p:spPr bwMode="auto">
          <a:xfrm rot="5400000">
            <a:off x="6667501" y="3619500"/>
            <a:ext cx="533400" cy="3175"/>
          </a:xfrm>
          <a:prstGeom prst="straightConnector1">
            <a:avLst/>
          </a:prstGeom>
          <a:noFill/>
          <a:ln w="31750" algn="ctr">
            <a:solidFill>
              <a:srgbClr val="0070C0"/>
            </a:solidFill>
            <a:round/>
            <a:headEnd/>
            <a:tailEnd type="arrow" w="med" len="med"/>
          </a:ln>
        </p:spPr>
      </p:cxnSp>
      <p:sp>
        <p:nvSpPr>
          <p:cNvPr id="31760" name="TextBox 44"/>
          <p:cNvSpPr txBox="1">
            <a:spLocks noChangeArrowheads="1"/>
          </p:cNvSpPr>
          <p:nvPr/>
        </p:nvSpPr>
        <p:spPr bwMode="auto">
          <a:xfrm>
            <a:off x="0" y="0"/>
            <a:ext cx="7086600" cy="400050"/>
          </a:xfrm>
          <a:prstGeom prst="rect">
            <a:avLst/>
          </a:prstGeom>
          <a:noFill/>
          <a:ln w="9525">
            <a:noFill/>
            <a:miter lim="800000"/>
            <a:headEnd/>
            <a:tailEnd/>
          </a:ln>
        </p:spPr>
        <p:txBody>
          <a:bodyPr>
            <a:spAutoFit/>
          </a:bodyPr>
          <a:lstStyle/>
          <a:p>
            <a:pPr algn="l"/>
            <a:r>
              <a:rPr lang="en-US" sz="2000">
                <a:solidFill>
                  <a:schemeClr val="bg1"/>
                </a:solidFill>
              </a:rPr>
              <a:t>Updating the Actual Invoice Costs to MO’s/Schedules </a:t>
            </a:r>
          </a:p>
        </p:txBody>
      </p:sp>
      <p:pic>
        <p:nvPicPr>
          <p:cNvPr id="31761" name="Picture 11" descr="NEW CISTECH 2009 Logo small jpeg.jpg"/>
          <p:cNvPicPr>
            <a:picLocks noChangeAspect="1"/>
          </p:cNvPicPr>
          <p:nvPr/>
        </p:nvPicPr>
        <p:blipFill>
          <a:blip r:embed="rId3"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par>
                          <p:cTn id="21" fill="hold">
                            <p:stCondLst>
                              <p:cond delay="500"/>
                            </p:stCondLst>
                            <p:childTnLst>
                              <p:par>
                                <p:cTn id="22" presetID="2" presetClass="entr" presetSubtype="12"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5" presetClass="entr" presetSubtype="10"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checkerboard(across)">
                                      <p:cBhvr>
                                        <p:cTn id="29" dur="500"/>
                                        <p:tgtEl>
                                          <p:spTgt spid="29"/>
                                        </p:tgtEl>
                                      </p:cBhvr>
                                    </p:animEffect>
                                  </p:childTnLst>
                                </p:cTn>
                              </p:par>
                            </p:childTnLst>
                          </p:cTn>
                        </p:par>
                        <p:par>
                          <p:cTn id="30" fill="hold">
                            <p:stCondLst>
                              <p:cond delay="1500"/>
                            </p:stCondLst>
                            <p:childTnLst>
                              <p:par>
                                <p:cTn id="31" presetID="3" presetClass="entr" presetSubtype="1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linds(horizontal)">
                                      <p:cBhvr>
                                        <p:cTn id="33" dur="500"/>
                                        <p:tgtEl>
                                          <p:spTgt spid="22"/>
                                        </p:tgtEl>
                                      </p:cBhvr>
                                    </p:animEffect>
                                  </p:childTnLst>
                                </p:cTn>
                              </p:par>
                            </p:childTnLst>
                          </p:cTn>
                        </p:par>
                        <p:par>
                          <p:cTn id="34" fill="hold">
                            <p:stCondLst>
                              <p:cond delay="2000"/>
                            </p:stCondLst>
                            <p:childTnLst>
                              <p:par>
                                <p:cTn id="35" presetID="8"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amond(in)">
                                      <p:cBhvr>
                                        <p:cTn id="37" dur="2000"/>
                                        <p:tgtEl>
                                          <p:spTgt spid="11"/>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amond(in)">
                                      <p:cBhvr>
                                        <p:cTn id="40" dur="2000"/>
                                        <p:tgtEl>
                                          <p:spTgt spid="12"/>
                                        </p:tgtEl>
                                      </p:cBhvr>
                                    </p:animEffect>
                                  </p:childTnLst>
                                </p:cTn>
                              </p:par>
                            </p:childTnLst>
                          </p:cTn>
                        </p:par>
                        <p:par>
                          <p:cTn id="41" fill="hold">
                            <p:stCondLst>
                              <p:cond delay="4000"/>
                            </p:stCondLst>
                            <p:childTnLst>
                              <p:par>
                                <p:cTn id="42" presetID="3" presetClass="entr" presetSubtype="1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par>
                                <p:cTn id="45" presetID="3" presetClass="entr" presetSubtype="1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0" grpId="0" animBg="1"/>
      <p:bldP spid="11" grpId="0" animBg="1"/>
      <p:bldP spid="12"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sp>
        <p:nvSpPr>
          <p:cNvPr id="892931" name="Text Box 3"/>
          <p:cNvSpPr txBox="1">
            <a:spLocks noChangeArrowheads="1"/>
          </p:cNvSpPr>
          <p:nvPr/>
        </p:nvSpPr>
        <p:spPr bwMode="auto">
          <a:xfrm>
            <a:off x="0" y="0"/>
            <a:ext cx="7010400" cy="762000"/>
          </a:xfrm>
          <a:prstGeom prst="rect">
            <a:avLst/>
          </a:prstGeom>
          <a:noFill/>
          <a:ln w="9525" algn="ctr">
            <a:noFill/>
            <a:miter lim="800000"/>
            <a:headEnd/>
            <a:tailEnd/>
          </a:ln>
          <a:effectLst/>
        </p:spPr>
        <p:txBody>
          <a:bodyPr>
            <a:spAutoFit/>
          </a:bodyPr>
          <a:lstStyle/>
          <a:p>
            <a:pPr algn="l">
              <a:spcBef>
                <a:spcPct val="50000"/>
              </a:spcBef>
              <a:defRPr/>
            </a:pPr>
            <a:r>
              <a:rPr lang="en-US" sz="4400">
                <a:solidFill>
                  <a:schemeClr val="bg1"/>
                </a:solidFill>
                <a:effectLst>
                  <a:outerShdw blurRad="38100" dist="38100" dir="2700000" algn="tl">
                    <a:srgbClr val="C0C0C0"/>
                  </a:outerShdw>
                </a:effectLst>
              </a:rPr>
              <a:t>The LRAP - Origin</a:t>
            </a:r>
            <a:r>
              <a:rPr lang="en-US" sz="3200">
                <a:effectLst>
                  <a:outerShdw blurRad="38100" dist="38100" dir="2700000" algn="tl">
                    <a:srgbClr val="C0C0C0"/>
                  </a:outerShdw>
                </a:effectLst>
              </a:rPr>
              <a:t> </a:t>
            </a:r>
          </a:p>
        </p:txBody>
      </p:sp>
      <p:sp>
        <p:nvSpPr>
          <p:cNvPr id="892932" name="Text Box 4"/>
          <p:cNvSpPr txBox="1">
            <a:spLocks noChangeArrowheads="1"/>
          </p:cNvSpPr>
          <p:nvPr/>
        </p:nvSpPr>
        <p:spPr bwMode="auto">
          <a:xfrm>
            <a:off x="152400" y="1219200"/>
            <a:ext cx="8763000" cy="4235450"/>
          </a:xfrm>
          <a:prstGeom prst="rect">
            <a:avLst/>
          </a:prstGeom>
          <a:noFill/>
          <a:ln w="9525" algn="ctr">
            <a:noFill/>
            <a:miter lim="800000"/>
            <a:headEnd/>
            <a:tailEnd/>
          </a:ln>
          <a:effectLst/>
        </p:spPr>
        <p:txBody>
          <a:bodyPr>
            <a:spAutoFit/>
          </a:bodyPr>
          <a:lstStyle/>
          <a:p>
            <a:pPr algn="l">
              <a:spcBef>
                <a:spcPct val="50000"/>
              </a:spcBef>
              <a:defRPr/>
            </a:pPr>
            <a:r>
              <a:rPr lang="en-US" sz="3200" dirty="0">
                <a:effectLst>
                  <a:outerShdw blurRad="38100" dist="38100" dir="2700000" algn="tl">
                    <a:srgbClr val="C0C0C0"/>
                  </a:outerShdw>
                </a:effectLst>
              </a:rPr>
              <a:t>The purpose of the “LRAP” transaction is to drive the ACTUAL dollars that were just entered into A/P to the M.O. Outside Processing Operation and to the General Ledger via PCC.</a:t>
            </a:r>
          </a:p>
          <a:p>
            <a:pPr algn="l">
              <a:spcBef>
                <a:spcPct val="50000"/>
              </a:spcBef>
              <a:defRPr/>
            </a:pPr>
            <a:r>
              <a:rPr lang="en-US" sz="3200" dirty="0">
                <a:effectLst>
                  <a:outerShdw blurRad="38100" dist="38100" dir="2700000" algn="tl">
                    <a:srgbClr val="C0C0C0"/>
                  </a:outerShdw>
                </a:effectLst>
              </a:rPr>
              <a:t>Origin: AS SOON AS THE IFM/AM INVOICE WAS CREATED FOR A SERVICE ITEM (AP Charge Type of “O”) THE LRAP IS PASSED TO PCC IN A SUSPENDED BATCH.</a:t>
            </a:r>
          </a:p>
        </p:txBody>
      </p:sp>
      <p:pic>
        <p:nvPicPr>
          <p:cNvPr id="892934" name="Picture 6"/>
          <p:cNvPicPr>
            <a:picLocks noChangeAspect="1" noChangeArrowheads="1"/>
          </p:cNvPicPr>
          <p:nvPr/>
        </p:nvPicPr>
        <p:blipFill>
          <a:blip r:embed="rId3" cstate="print"/>
          <a:srcRect/>
          <a:stretch>
            <a:fillRect/>
          </a:stretch>
        </p:blipFill>
        <p:spPr bwMode="auto">
          <a:xfrm>
            <a:off x="0" y="971550"/>
            <a:ext cx="7848600" cy="5886450"/>
          </a:xfrm>
          <a:prstGeom prst="rect">
            <a:avLst/>
          </a:prstGeom>
          <a:noFill/>
          <a:ln w="9525" algn="ctr">
            <a:noFill/>
            <a:miter lim="800000"/>
            <a:headEnd/>
            <a:tailEnd/>
          </a:ln>
        </p:spPr>
      </p:pic>
      <p:sp>
        <p:nvSpPr>
          <p:cNvPr id="892935" name="AutoShape 7"/>
          <p:cNvSpPr>
            <a:spLocks noChangeArrowheads="1"/>
          </p:cNvSpPr>
          <p:nvPr/>
        </p:nvSpPr>
        <p:spPr bwMode="auto">
          <a:xfrm>
            <a:off x="2590800" y="2057400"/>
            <a:ext cx="1295400" cy="533400"/>
          </a:xfrm>
          <a:prstGeom prst="leftArrow">
            <a:avLst>
              <a:gd name="adj1" fmla="val 50000"/>
              <a:gd name="adj2" fmla="val 60714"/>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92936" name="WordArt 8"/>
          <p:cNvSpPr>
            <a:spLocks noChangeArrowheads="1" noChangeShapeType="1" noTextEdit="1"/>
          </p:cNvSpPr>
          <p:nvPr/>
        </p:nvSpPr>
        <p:spPr bwMode="auto">
          <a:xfrm>
            <a:off x="533400" y="3581400"/>
            <a:ext cx="3476625" cy="5715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PCC Batch for LRAP</a:t>
            </a:r>
          </a:p>
        </p:txBody>
      </p:sp>
      <p:pic>
        <p:nvPicPr>
          <p:cNvPr id="892937" name="Picture 9"/>
          <p:cNvPicPr>
            <a:picLocks noChangeAspect="1" noChangeArrowheads="1"/>
          </p:cNvPicPr>
          <p:nvPr/>
        </p:nvPicPr>
        <p:blipFill>
          <a:blip r:embed="rId4" cstate="print"/>
          <a:srcRect/>
          <a:stretch>
            <a:fillRect/>
          </a:stretch>
        </p:blipFill>
        <p:spPr bwMode="auto">
          <a:xfrm>
            <a:off x="0" y="990600"/>
            <a:ext cx="7848600" cy="5886450"/>
          </a:xfrm>
          <a:prstGeom prst="rect">
            <a:avLst/>
          </a:prstGeom>
          <a:noFill/>
          <a:ln w="9525" algn="ctr">
            <a:noFill/>
            <a:miter lim="800000"/>
            <a:headEnd/>
            <a:tailEnd/>
          </a:ln>
        </p:spPr>
      </p:pic>
      <p:sp>
        <p:nvSpPr>
          <p:cNvPr id="892938" name="Text Box 10"/>
          <p:cNvSpPr txBox="1">
            <a:spLocks noChangeArrowheads="1"/>
          </p:cNvSpPr>
          <p:nvPr/>
        </p:nvSpPr>
        <p:spPr bwMode="auto">
          <a:xfrm>
            <a:off x="5334000" y="2286000"/>
            <a:ext cx="2438400" cy="1739900"/>
          </a:xfrm>
          <a:prstGeom prst="rect">
            <a:avLst/>
          </a:prstGeom>
          <a:solidFill>
            <a:srgbClr val="0099FF"/>
          </a:solidFill>
          <a:ln w="9525" algn="ctr">
            <a:noFill/>
            <a:miter lim="800000"/>
            <a:headEnd/>
            <a:tailEnd/>
          </a:ln>
        </p:spPr>
        <p:txBody>
          <a:bodyPr>
            <a:spAutoFit/>
          </a:bodyPr>
          <a:lstStyle/>
          <a:p>
            <a:pPr>
              <a:spcBef>
                <a:spcPct val="50000"/>
              </a:spcBef>
            </a:pPr>
            <a:r>
              <a:rPr lang="en-US">
                <a:solidFill>
                  <a:schemeClr val="bg1"/>
                </a:solidFill>
              </a:rPr>
              <a:t>The LRAP Transactions passed from AM AP or IFM AP are now in a Suspended Batch ready for Processing !</a:t>
            </a:r>
          </a:p>
        </p:txBody>
      </p:sp>
      <p:pic>
        <p:nvPicPr>
          <p:cNvPr id="892939" name="Picture 11"/>
          <p:cNvPicPr>
            <a:picLocks noChangeAspect="1" noChangeArrowheads="1"/>
          </p:cNvPicPr>
          <p:nvPr/>
        </p:nvPicPr>
        <p:blipFill>
          <a:blip r:embed="rId5" cstate="print"/>
          <a:srcRect/>
          <a:stretch>
            <a:fillRect/>
          </a:stretch>
        </p:blipFill>
        <p:spPr bwMode="auto">
          <a:xfrm>
            <a:off x="0" y="971550"/>
            <a:ext cx="7848600" cy="5886450"/>
          </a:xfrm>
          <a:prstGeom prst="rect">
            <a:avLst/>
          </a:prstGeom>
          <a:noFill/>
          <a:ln w="9525" algn="ctr">
            <a:noFill/>
            <a:miter lim="800000"/>
            <a:headEnd/>
            <a:tailEnd/>
          </a:ln>
        </p:spPr>
      </p:pic>
      <p:sp>
        <p:nvSpPr>
          <p:cNvPr id="892940" name="Text Box 12"/>
          <p:cNvSpPr txBox="1">
            <a:spLocks noChangeArrowheads="1"/>
          </p:cNvSpPr>
          <p:nvPr/>
        </p:nvSpPr>
        <p:spPr bwMode="auto">
          <a:xfrm>
            <a:off x="4648200" y="4724400"/>
            <a:ext cx="4114800" cy="1190625"/>
          </a:xfrm>
          <a:prstGeom prst="rect">
            <a:avLst/>
          </a:prstGeom>
          <a:solidFill>
            <a:srgbClr val="0099FF"/>
          </a:solidFill>
          <a:ln w="9525" algn="ctr">
            <a:noFill/>
            <a:miter lim="800000"/>
            <a:headEnd/>
            <a:tailEnd/>
          </a:ln>
        </p:spPr>
        <p:txBody>
          <a:bodyPr>
            <a:spAutoFit/>
          </a:bodyPr>
          <a:lstStyle/>
          <a:p>
            <a:pPr>
              <a:spcBef>
                <a:spcPct val="50000"/>
              </a:spcBef>
            </a:pPr>
            <a:r>
              <a:rPr lang="en-US">
                <a:solidFill>
                  <a:schemeClr val="bg1"/>
                </a:solidFill>
              </a:rPr>
              <a:t>The PCC Transactions that were automatically created by AM or IFM caused by the AP Invoicing of “O” or OP Charge Types !</a:t>
            </a:r>
          </a:p>
        </p:txBody>
      </p:sp>
      <p:pic>
        <p:nvPicPr>
          <p:cNvPr id="32780" name="Picture 11" descr="NEW CISTECH 2009 Logo small jpeg.jpg"/>
          <p:cNvPicPr>
            <a:picLocks noChangeAspect="1"/>
          </p:cNvPicPr>
          <p:nvPr/>
        </p:nvPicPr>
        <p:blipFill>
          <a:blip r:embed="rId6"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892932"/>
                                        </p:tgtEl>
                                      </p:cBhvr>
                                    </p:animEffect>
                                    <p:set>
                                      <p:cBhvr>
                                        <p:cTn id="7" dur="1" fill="hold">
                                          <p:stCondLst>
                                            <p:cond delay="499"/>
                                          </p:stCondLst>
                                        </p:cTn>
                                        <p:tgtEl>
                                          <p:spTgt spid="892932"/>
                                        </p:tgtEl>
                                        <p:attrNameLst>
                                          <p:attrName>style.visibility</p:attrName>
                                        </p:attrNameLst>
                                      </p:cBhvr>
                                      <p:to>
                                        <p:strVal val="hidden"/>
                                      </p:to>
                                    </p:se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92934"/>
                                        </p:tgtEl>
                                        <p:attrNameLst>
                                          <p:attrName>style.visibility</p:attrName>
                                        </p:attrNameLst>
                                      </p:cBhvr>
                                      <p:to>
                                        <p:strVal val="visible"/>
                                      </p:to>
                                    </p:set>
                                    <p:anim calcmode="lin" valueType="num">
                                      <p:cBhvr additive="base">
                                        <p:cTn id="11" dur="500" fill="hold"/>
                                        <p:tgtEl>
                                          <p:spTgt spid="892934"/>
                                        </p:tgtEl>
                                        <p:attrNameLst>
                                          <p:attrName>ppt_x</p:attrName>
                                        </p:attrNameLst>
                                      </p:cBhvr>
                                      <p:tavLst>
                                        <p:tav tm="0">
                                          <p:val>
                                            <p:strVal val="#ppt_x"/>
                                          </p:val>
                                        </p:tav>
                                        <p:tav tm="100000">
                                          <p:val>
                                            <p:strVal val="#ppt_x"/>
                                          </p:val>
                                        </p:tav>
                                      </p:tavLst>
                                    </p:anim>
                                    <p:anim calcmode="lin" valueType="num">
                                      <p:cBhvr additive="base">
                                        <p:cTn id="12" dur="500" fill="hold"/>
                                        <p:tgtEl>
                                          <p:spTgt spid="89293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92935"/>
                                        </p:tgtEl>
                                        <p:attrNameLst>
                                          <p:attrName>style.visibility</p:attrName>
                                        </p:attrNameLst>
                                      </p:cBhvr>
                                      <p:to>
                                        <p:strVal val="visible"/>
                                      </p:to>
                                    </p:set>
                                    <p:anim calcmode="lin" valueType="num">
                                      <p:cBhvr additive="base">
                                        <p:cTn id="15" dur="500" fill="hold"/>
                                        <p:tgtEl>
                                          <p:spTgt spid="892935"/>
                                        </p:tgtEl>
                                        <p:attrNameLst>
                                          <p:attrName>ppt_x</p:attrName>
                                        </p:attrNameLst>
                                      </p:cBhvr>
                                      <p:tavLst>
                                        <p:tav tm="0">
                                          <p:val>
                                            <p:strVal val="#ppt_x"/>
                                          </p:val>
                                        </p:tav>
                                        <p:tav tm="100000">
                                          <p:val>
                                            <p:strVal val="#ppt_x"/>
                                          </p:val>
                                        </p:tav>
                                      </p:tavLst>
                                    </p:anim>
                                    <p:anim calcmode="lin" valueType="num">
                                      <p:cBhvr additive="base">
                                        <p:cTn id="16" dur="500" fill="hold"/>
                                        <p:tgtEl>
                                          <p:spTgt spid="89293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92936"/>
                                        </p:tgtEl>
                                        <p:attrNameLst>
                                          <p:attrName>style.visibility</p:attrName>
                                        </p:attrNameLst>
                                      </p:cBhvr>
                                      <p:to>
                                        <p:strVal val="visible"/>
                                      </p:to>
                                    </p:set>
                                    <p:anim calcmode="lin" valueType="num">
                                      <p:cBhvr additive="base">
                                        <p:cTn id="19" dur="500" fill="hold"/>
                                        <p:tgtEl>
                                          <p:spTgt spid="892936"/>
                                        </p:tgtEl>
                                        <p:attrNameLst>
                                          <p:attrName>ppt_x</p:attrName>
                                        </p:attrNameLst>
                                      </p:cBhvr>
                                      <p:tavLst>
                                        <p:tav tm="0">
                                          <p:val>
                                            <p:strVal val="#ppt_x"/>
                                          </p:val>
                                        </p:tav>
                                        <p:tav tm="100000">
                                          <p:val>
                                            <p:strVal val="#ppt_x"/>
                                          </p:val>
                                        </p:tav>
                                      </p:tavLst>
                                    </p:anim>
                                    <p:anim calcmode="lin" valueType="num">
                                      <p:cBhvr additive="base">
                                        <p:cTn id="20" dur="500" fill="hold"/>
                                        <p:tgtEl>
                                          <p:spTgt spid="8929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892935"/>
                                        </p:tgtEl>
                                      </p:cBhvr>
                                    </p:animEffect>
                                    <p:set>
                                      <p:cBhvr>
                                        <p:cTn id="25" dur="1" fill="hold">
                                          <p:stCondLst>
                                            <p:cond delay="499"/>
                                          </p:stCondLst>
                                        </p:cTn>
                                        <p:tgtEl>
                                          <p:spTgt spid="892935"/>
                                        </p:tgtEl>
                                        <p:attrNameLst>
                                          <p:attrName>style.visibility</p:attrName>
                                        </p:attrNameLst>
                                      </p:cBhvr>
                                      <p:to>
                                        <p:strVal val="hidden"/>
                                      </p:to>
                                    </p:set>
                                  </p:childTnLst>
                                </p:cTn>
                              </p:par>
                              <p:par>
                                <p:cTn id="26" presetID="5" presetClass="exit" presetSubtype="10" fill="hold" grpId="1" nodeType="withEffect">
                                  <p:stCondLst>
                                    <p:cond delay="0"/>
                                  </p:stCondLst>
                                  <p:childTnLst>
                                    <p:animEffect transition="out" filter="checkerboard(across)">
                                      <p:cBhvr>
                                        <p:cTn id="27" dur="500"/>
                                        <p:tgtEl>
                                          <p:spTgt spid="892936"/>
                                        </p:tgtEl>
                                      </p:cBhvr>
                                    </p:animEffect>
                                    <p:set>
                                      <p:cBhvr>
                                        <p:cTn id="28" dur="1" fill="hold">
                                          <p:stCondLst>
                                            <p:cond delay="499"/>
                                          </p:stCondLst>
                                        </p:cTn>
                                        <p:tgtEl>
                                          <p:spTgt spid="892936"/>
                                        </p:tgtEl>
                                        <p:attrNameLst>
                                          <p:attrName>style.visibility</p:attrName>
                                        </p:attrNameLst>
                                      </p:cBhvr>
                                      <p:to>
                                        <p:strVal val="hidden"/>
                                      </p:to>
                                    </p:set>
                                  </p:childTnLst>
                                </p:cTn>
                              </p:par>
                              <p:par>
                                <p:cTn id="29" presetID="5" presetClass="exit" presetSubtype="10" fill="hold" nodeType="withEffect">
                                  <p:stCondLst>
                                    <p:cond delay="0"/>
                                  </p:stCondLst>
                                  <p:childTnLst>
                                    <p:animEffect transition="out" filter="checkerboard(across)">
                                      <p:cBhvr>
                                        <p:cTn id="30" dur="500"/>
                                        <p:tgtEl>
                                          <p:spTgt spid="892934"/>
                                        </p:tgtEl>
                                      </p:cBhvr>
                                    </p:animEffect>
                                    <p:set>
                                      <p:cBhvr>
                                        <p:cTn id="31" dur="1" fill="hold">
                                          <p:stCondLst>
                                            <p:cond delay="499"/>
                                          </p:stCondLst>
                                        </p:cTn>
                                        <p:tgtEl>
                                          <p:spTgt spid="892934"/>
                                        </p:tgtEl>
                                        <p:attrNameLst>
                                          <p:attrName>style.visibility</p:attrName>
                                        </p:attrNameLst>
                                      </p:cBhvr>
                                      <p:to>
                                        <p:strVal val="hidden"/>
                                      </p:to>
                                    </p:set>
                                  </p:childTnLst>
                                </p:cTn>
                              </p:par>
                            </p:childTnLst>
                          </p:cTn>
                        </p:par>
                        <p:par>
                          <p:cTn id="32" fill="hold">
                            <p:stCondLst>
                              <p:cond delay="500"/>
                            </p:stCondLst>
                            <p:childTnLst>
                              <p:par>
                                <p:cTn id="33" presetID="29" presetClass="entr" presetSubtype="0" fill="hold" nodeType="afterEffect">
                                  <p:stCondLst>
                                    <p:cond delay="0"/>
                                  </p:stCondLst>
                                  <p:childTnLst>
                                    <p:set>
                                      <p:cBhvr>
                                        <p:cTn id="34" dur="1" fill="hold">
                                          <p:stCondLst>
                                            <p:cond delay="0"/>
                                          </p:stCondLst>
                                        </p:cTn>
                                        <p:tgtEl>
                                          <p:spTgt spid="892937"/>
                                        </p:tgtEl>
                                        <p:attrNameLst>
                                          <p:attrName>style.visibility</p:attrName>
                                        </p:attrNameLst>
                                      </p:cBhvr>
                                      <p:to>
                                        <p:strVal val="visible"/>
                                      </p:to>
                                    </p:set>
                                    <p:anim calcmode="lin" valueType="num">
                                      <p:cBhvr>
                                        <p:cTn id="35" dur="1000" fill="hold"/>
                                        <p:tgtEl>
                                          <p:spTgt spid="892937"/>
                                        </p:tgtEl>
                                        <p:attrNameLst>
                                          <p:attrName>ppt_x</p:attrName>
                                        </p:attrNameLst>
                                      </p:cBhvr>
                                      <p:tavLst>
                                        <p:tav tm="0">
                                          <p:val>
                                            <p:strVal val="#ppt_x-.2"/>
                                          </p:val>
                                        </p:tav>
                                        <p:tav tm="100000">
                                          <p:val>
                                            <p:strVal val="#ppt_x"/>
                                          </p:val>
                                        </p:tav>
                                      </p:tavLst>
                                    </p:anim>
                                    <p:anim calcmode="lin" valueType="num">
                                      <p:cBhvr>
                                        <p:cTn id="36" dur="1000" fill="hold"/>
                                        <p:tgtEl>
                                          <p:spTgt spid="89293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92937"/>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892938"/>
                                        </p:tgtEl>
                                        <p:attrNameLst>
                                          <p:attrName>style.visibility</p:attrName>
                                        </p:attrNameLst>
                                      </p:cBhvr>
                                      <p:to>
                                        <p:strVal val="visible"/>
                                      </p:to>
                                    </p:set>
                                    <p:anim calcmode="lin" valueType="num">
                                      <p:cBhvr>
                                        <p:cTn id="40" dur="1000" fill="hold"/>
                                        <p:tgtEl>
                                          <p:spTgt spid="892938"/>
                                        </p:tgtEl>
                                        <p:attrNameLst>
                                          <p:attrName>ppt_x</p:attrName>
                                        </p:attrNameLst>
                                      </p:cBhvr>
                                      <p:tavLst>
                                        <p:tav tm="0">
                                          <p:val>
                                            <p:strVal val="#ppt_x-.2"/>
                                          </p:val>
                                        </p:tav>
                                        <p:tav tm="100000">
                                          <p:val>
                                            <p:strVal val="#ppt_x"/>
                                          </p:val>
                                        </p:tav>
                                      </p:tavLst>
                                    </p:anim>
                                    <p:anim calcmode="lin" valueType="num">
                                      <p:cBhvr>
                                        <p:cTn id="41" dur="1000" fill="hold"/>
                                        <p:tgtEl>
                                          <p:spTgt spid="892938"/>
                                        </p:tgtEl>
                                        <p:attrNameLst>
                                          <p:attrName>ppt_y</p:attrName>
                                        </p:attrNameLst>
                                      </p:cBhvr>
                                      <p:tavLst>
                                        <p:tav tm="0">
                                          <p:val>
                                            <p:strVal val="#ppt_y"/>
                                          </p:val>
                                        </p:tav>
                                        <p:tav tm="100000">
                                          <p:val>
                                            <p:strVal val="#ppt_y"/>
                                          </p:val>
                                        </p:tav>
                                      </p:tavLst>
                                    </p:anim>
                                    <p:animEffect transition="in" filter="wipe(right)" prLst="gradientSize: 0.1">
                                      <p:cBhvr>
                                        <p:cTn id="42" dur="1000"/>
                                        <p:tgtEl>
                                          <p:spTgt spid="89293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892937"/>
                                        </p:tgtEl>
                                        <p:attrNameLst>
                                          <p:attrName>ppt_x</p:attrName>
                                        </p:attrNameLst>
                                      </p:cBhvr>
                                      <p:tavLst>
                                        <p:tav tm="0">
                                          <p:val>
                                            <p:strVal val="ppt_x"/>
                                          </p:val>
                                        </p:tav>
                                        <p:tav tm="100000">
                                          <p:val>
                                            <p:strVal val="ppt_x"/>
                                          </p:val>
                                        </p:tav>
                                      </p:tavLst>
                                    </p:anim>
                                    <p:anim calcmode="lin" valueType="num">
                                      <p:cBhvr additive="base">
                                        <p:cTn id="47" dur="500"/>
                                        <p:tgtEl>
                                          <p:spTgt spid="892937"/>
                                        </p:tgtEl>
                                        <p:attrNameLst>
                                          <p:attrName>ppt_y</p:attrName>
                                        </p:attrNameLst>
                                      </p:cBhvr>
                                      <p:tavLst>
                                        <p:tav tm="0">
                                          <p:val>
                                            <p:strVal val="ppt_y"/>
                                          </p:val>
                                        </p:tav>
                                        <p:tav tm="100000">
                                          <p:val>
                                            <p:strVal val="1+ppt_h/2"/>
                                          </p:val>
                                        </p:tav>
                                      </p:tavLst>
                                    </p:anim>
                                    <p:set>
                                      <p:cBhvr>
                                        <p:cTn id="48" dur="1" fill="hold">
                                          <p:stCondLst>
                                            <p:cond delay="499"/>
                                          </p:stCondLst>
                                        </p:cTn>
                                        <p:tgtEl>
                                          <p:spTgt spid="892937"/>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892938"/>
                                        </p:tgtEl>
                                        <p:attrNameLst>
                                          <p:attrName>ppt_x</p:attrName>
                                        </p:attrNameLst>
                                      </p:cBhvr>
                                      <p:tavLst>
                                        <p:tav tm="0">
                                          <p:val>
                                            <p:strVal val="ppt_x"/>
                                          </p:val>
                                        </p:tav>
                                        <p:tav tm="100000">
                                          <p:val>
                                            <p:strVal val="ppt_x"/>
                                          </p:val>
                                        </p:tav>
                                      </p:tavLst>
                                    </p:anim>
                                    <p:anim calcmode="lin" valueType="num">
                                      <p:cBhvr additive="base">
                                        <p:cTn id="51" dur="500"/>
                                        <p:tgtEl>
                                          <p:spTgt spid="892938"/>
                                        </p:tgtEl>
                                        <p:attrNameLst>
                                          <p:attrName>ppt_y</p:attrName>
                                        </p:attrNameLst>
                                      </p:cBhvr>
                                      <p:tavLst>
                                        <p:tav tm="0">
                                          <p:val>
                                            <p:strVal val="ppt_y"/>
                                          </p:val>
                                        </p:tav>
                                        <p:tav tm="100000">
                                          <p:val>
                                            <p:strVal val="1+ppt_h/2"/>
                                          </p:val>
                                        </p:tav>
                                      </p:tavLst>
                                    </p:anim>
                                    <p:set>
                                      <p:cBhvr>
                                        <p:cTn id="52" dur="1" fill="hold">
                                          <p:stCondLst>
                                            <p:cond delay="499"/>
                                          </p:stCondLst>
                                        </p:cTn>
                                        <p:tgtEl>
                                          <p:spTgt spid="892938"/>
                                        </p:tgtEl>
                                        <p:attrNameLst>
                                          <p:attrName>style.visibility</p:attrName>
                                        </p:attrNameLst>
                                      </p:cBhvr>
                                      <p:to>
                                        <p:strVal val="hidden"/>
                                      </p:to>
                                    </p:set>
                                  </p:childTnLst>
                                </p:cTn>
                              </p:par>
                            </p:childTnLst>
                          </p:cTn>
                        </p:par>
                        <p:par>
                          <p:cTn id="53" fill="hold">
                            <p:stCondLst>
                              <p:cond delay="500"/>
                            </p:stCondLst>
                            <p:childTnLst>
                              <p:par>
                                <p:cTn id="54" presetID="54" presetClass="entr" presetSubtype="0" accel="100000" fill="hold" nodeType="afterEffect">
                                  <p:stCondLst>
                                    <p:cond delay="0"/>
                                  </p:stCondLst>
                                  <p:childTnLst>
                                    <p:set>
                                      <p:cBhvr>
                                        <p:cTn id="55" dur="1" fill="hold">
                                          <p:stCondLst>
                                            <p:cond delay="0"/>
                                          </p:stCondLst>
                                        </p:cTn>
                                        <p:tgtEl>
                                          <p:spTgt spid="892939"/>
                                        </p:tgtEl>
                                        <p:attrNameLst>
                                          <p:attrName>style.visibility</p:attrName>
                                        </p:attrNameLst>
                                      </p:cBhvr>
                                      <p:to>
                                        <p:strVal val="visible"/>
                                      </p:to>
                                    </p:set>
                                    <p:anim calcmode="lin" valueType="num">
                                      <p:cBhvr>
                                        <p:cTn id="56" dur="500" fill="hold"/>
                                        <p:tgtEl>
                                          <p:spTgt spid="892939"/>
                                        </p:tgtEl>
                                        <p:attrNameLst>
                                          <p:attrName>ppt_w</p:attrName>
                                        </p:attrNameLst>
                                      </p:cBhvr>
                                      <p:tavLst>
                                        <p:tav tm="0">
                                          <p:val>
                                            <p:strVal val="#ppt_w*0.05"/>
                                          </p:val>
                                        </p:tav>
                                        <p:tav tm="100000">
                                          <p:val>
                                            <p:strVal val="#ppt_w"/>
                                          </p:val>
                                        </p:tav>
                                      </p:tavLst>
                                    </p:anim>
                                    <p:anim calcmode="lin" valueType="num">
                                      <p:cBhvr>
                                        <p:cTn id="57" dur="500" fill="hold"/>
                                        <p:tgtEl>
                                          <p:spTgt spid="892939"/>
                                        </p:tgtEl>
                                        <p:attrNameLst>
                                          <p:attrName>ppt_h</p:attrName>
                                        </p:attrNameLst>
                                      </p:cBhvr>
                                      <p:tavLst>
                                        <p:tav tm="0">
                                          <p:val>
                                            <p:strVal val="#ppt_h"/>
                                          </p:val>
                                        </p:tav>
                                        <p:tav tm="100000">
                                          <p:val>
                                            <p:strVal val="#ppt_h"/>
                                          </p:val>
                                        </p:tav>
                                      </p:tavLst>
                                    </p:anim>
                                    <p:anim calcmode="lin" valueType="num">
                                      <p:cBhvr>
                                        <p:cTn id="58" dur="500" fill="hold"/>
                                        <p:tgtEl>
                                          <p:spTgt spid="892939"/>
                                        </p:tgtEl>
                                        <p:attrNameLst>
                                          <p:attrName>ppt_x</p:attrName>
                                        </p:attrNameLst>
                                      </p:cBhvr>
                                      <p:tavLst>
                                        <p:tav tm="0">
                                          <p:val>
                                            <p:strVal val="#ppt_x-.2"/>
                                          </p:val>
                                        </p:tav>
                                        <p:tav tm="100000">
                                          <p:val>
                                            <p:strVal val="#ppt_x"/>
                                          </p:val>
                                        </p:tav>
                                      </p:tavLst>
                                    </p:anim>
                                    <p:anim calcmode="lin" valueType="num">
                                      <p:cBhvr>
                                        <p:cTn id="59" dur="500" fill="hold"/>
                                        <p:tgtEl>
                                          <p:spTgt spid="892939"/>
                                        </p:tgtEl>
                                        <p:attrNameLst>
                                          <p:attrName>ppt_y</p:attrName>
                                        </p:attrNameLst>
                                      </p:cBhvr>
                                      <p:tavLst>
                                        <p:tav tm="0">
                                          <p:val>
                                            <p:strVal val="#ppt_y"/>
                                          </p:val>
                                        </p:tav>
                                        <p:tav tm="100000">
                                          <p:val>
                                            <p:strVal val="#ppt_y"/>
                                          </p:val>
                                        </p:tav>
                                      </p:tavLst>
                                    </p:anim>
                                    <p:animEffect transition="in" filter="fade">
                                      <p:cBhvr>
                                        <p:cTn id="60" dur="500"/>
                                        <p:tgtEl>
                                          <p:spTgt spid="892939"/>
                                        </p:tgtEl>
                                      </p:cBhvr>
                                    </p:animEffect>
                                  </p:childTnLst>
                                </p:cTn>
                              </p:par>
                              <p:par>
                                <p:cTn id="61" presetID="54" presetClass="entr" presetSubtype="0" accel="100000" fill="hold" grpId="0" nodeType="withEffect">
                                  <p:stCondLst>
                                    <p:cond delay="0"/>
                                  </p:stCondLst>
                                  <p:childTnLst>
                                    <p:set>
                                      <p:cBhvr>
                                        <p:cTn id="62" dur="1" fill="hold">
                                          <p:stCondLst>
                                            <p:cond delay="0"/>
                                          </p:stCondLst>
                                        </p:cTn>
                                        <p:tgtEl>
                                          <p:spTgt spid="892940"/>
                                        </p:tgtEl>
                                        <p:attrNameLst>
                                          <p:attrName>style.visibility</p:attrName>
                                        </p:attrNameLst>
                                      </p:cBhvr>
                                      <p:to>
                                        <p:strVal val="visible"/>
                                      </p:to>
                                    </p:set>
                                    <p:anim calcmode="lin" valueType="num">
                                      <p:cBhvr>
                                        <p:cTn id="63" dur="500" fill="hold"/>
                                        <p:tgtEl>
                                          <p:spTgt spid="892940"/>
                                        </p:tgtEl>
                                        <p:attrNameLst>
                                          <p:attrName>ppt_w</p:attrName>
                                        </p:attrNameLst>
                                      </p:cBhvr>
                                      <p:tavLst>
                                        <p:tav tm="0">
                                          <p:val>
                                            <p:strVal val="#ppt_w*0.05"/>
                                          </p:val>
                                        </p:tav>
                                        <p:tav tm="100000">
                                          <p:val>
                                            <p:strVal val="#ppt_w"/>
                                          </p:val>
                                        </p:tav>
                                      </p:tavLst>
                                    </p:anim>
                                    <p:anim calcmode="lin" valueType="num">
                                      <p:cBhvr>
                                        <p:cTn id="64" dur="500" fill="hold"/>
                                        <p:tgtEl>
                                          <p:spTgt spid="892940"/>
                                        </p:tgtEl>
                                        <p:attrNameLst>
                                          <p:attrName>ppt_h</p:attrName>
                                        </p:attrNameLst>
                                      </p:cBhvr>
                                      <p:tavLst>
                                        <p:tav tm="0">
                                          <p:val>
                                            <p:strVal val="#ppt_h"/>
                                          </p:val>
                                        </p:tav>
                                        <p:tav tm="100000">
                                          <p:val>
                                            <p:strVal val="#ppt_h"/>
                                          </p:val>
                                        </p:tav>
                                      </p:tavLst>
                                    </p:anim>
                                    <p:anim calcmode="lin" valueType="num">
                                      <p:cBhvr>
                                        <p:cTn id="65" dur="500" fill="hold"/>
                                        <p:tgtEl>
                                          <p:spTgt spid="892940"/>
                                        </p:tgtEl>
                                        <p:attrNameLst>
                                          <p:attrName>ppt_x</p:attrName>
                                        </p:attrNameLst>
                                      </p:cBhvr>
                                      <p:tavLst>
                                        <p:tav tm="0">
                                          <p:val>
                                            <p:strVal val="#ppt_x-.2"/>
                                          </p:val>
                                        </p:tav>
                                        <p:tav tm="100000">
                                          <p:val>
                                            <p:strVal val="#ppt_x"/>
                                          </p:val>
                                        </p:tav>
                                      </p:tavLst>
                                    </p:anim>
                                    <p:anim calcmode="lin" valueType="num">
                                      <p:cBhvr>
                                        <p:cTn id="66" dur="500" fill="hold"/>
                                        <p:tgtEl>
                                          <p:spTgt spid="892940"/>
                                        </p:tgtEl>
                                        <p:attrNameLst>
                                          <p:attrName>ppt_y</p:attrName>
                                        </p:attrNameLst>
                                      </p:cBhvr>
                                      <p:tavLst>
                                        <p:tav tm="0">
                                          <p:val>
                                            <p:strVal val="#ppt_y"/>
                                          </p:val>
                                        </p:tav>
                                        <p:tav tm="100000">
                                          <p:val>
                                            <p:strVal val="#ppt_y"/>
                                          </p:val>
                                        </p:tav>
                                      </p:tavLst>
                                    </p:anim>
                                    <p:animEffect transition="in" filter="fade">
                                      <p:cBhvr>
                                        <p:cTn id="67" dur="500"/>
                                        <p:tgtEl>
                                          <p:spTgt spid="892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2" grpId="0"/>
      <p:bldP spid="892935" grpId="0" animBg="1"/>
      <p:bldP spid="892935" grpId="1" animBg="1"/>
      <p:bldP spid="892936" grpId="0" animBg="1"/>
      <p:bldP spid="892936" grpId="1" animBg="1"/>
      <p:bldP spid="892938" grpId="0" animBg="1"/>
      <p:bldP spid="892938" grpId="1" animBg="1"/>
      <p:bldP spid="8929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sp>
        <p:nvSpPr>
          <p:cNvPr id="891907" name="Text Box 3"/>
          <p:cNvSpPr txBox="1">
            <a:spLocks noChangeArrowheads="1"/>
          </p:cNvSpPr>
          <p:nvPr/>
        </p:nvSpPr>
        <p:spPr bwMode="auto">
          <a:xfrm>
            <a:off x="0" y="0"/>
            <a:ext cx="7010400" cy="701675"/>
          </a:xfrm>
          <a:prstGeom prst="rect">
            <a:avLst/>
          </a:prstGeom>
          <a:noFill/>
          <a:ln w="9525" algn="ctr">
            <a:noFill/>
            <a:miter lim="800000"/>
            <a:headEnd/>
            <a:tailEnd/>
          </a:ln>
          <a:effectLst/>
        </p:spPr>
        <p:txBody>
          <a:bodyPr>
            <a:spAutoFit/>
          </a:bodyPr>
          <a:lstStyle/>
          <a:p>
            <a:pPr algn="l">
              <a:spcBef>
                <a:spcPct val="50000"/>
              </a:spcBef>
              <a:defRPr/>
            </a:pPr>
            <a:r>
              <a:rPr lang="en-US" sz="4000">
                <a:solidFill>
                  <a:schemeClr val="bg1"/>
                </a:solidFill>
                <a:effectLst>
                  <a:outerShdw blurRad="38100" dist="38100" dir="2700000" algn="tl">
                    <a:srgbClr val="C0C0C0"/>
                  </a:outerShdw>
                </a:effectLst>
              </a:rPr>
              <a:t>Process the PCC OP Txns !</a:t>
            </a:r>
          </a:p>
        </p:txBody>
      </p:sp>
      <p:pic>
        <p:nvPicPr>
          <p:cNvPr id="33796" name="Picture 4"/>
          <p:cNvPicPr>
            <a:picLocks noChangeAspect="1" noChangeArrowheads="1"/>
          </p:cNvPicPr>
          <p:nvPr/>
        </p:nvPicPr>
        <p:blipFill>
          <a:blip r:embed="rId3" cstate="print"/>
          <a:srcRect/>
          <a:stretch>
            <a:fillRect/>
          </a:stretch>
        </p:blipFill>
        <p:spPr bwMode="auto">
          <a:xfrm>
            <a:off x="0" y="990600"/>
            <a:ext cx="7848600" cy="5886450"/>
          </a:xfrm>
          <a:prstGeom prst="rect">
            <a:avLst/>
          </a:prstGeom>
          <a:noFill/>
          <a:ln w="9525" algn="ctr">
            <a:noFill/>
            <a:miter lim="800000"/>
            <a:headEnd/>
            <a:tailEnd/>
          </a:ln>
        </p:spPr>
      </p:pic>
      <p:sp>
        <p:nvSpPr>
          <p:cNvPr id="891909" name="AutoShape 5"/>
          <p:cNvSpPr>
            <a:spLocks noChangeArrowheads="1"/>
          </p:cNvSpPr>
          <p:nvPr/>
        </p:nvSpPr>
        <p:spPr bwMode="auto">
          <a:xfrm>
            <a:off x="2667000" y="2667000"/>
            <a:ext cx="1752600" cy="914400"/>
          </a:xfrm>
          <a:prstGeom prst="leftArrow">
            <a:avLst>
              <a:gd name="adj1" fmla="val 50000"/>
              <a:gd name="adj2" fmla="val 47917"/>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91910" name="Text Box 6"/>
          <p:cNvSpPr txBox="1">
            <a:spLocks noChangeArrowheads="1"/>
          </p:cNvSpPr>
          <p:nvPr/>
        </p:nvSpPr>
        <p:spPr bwMode="auto">
          <a:xfrm>
            <a:off x="4724400" y="2286000"/>
            <a:ext cx="3810000" cy="1917700"/>
          </a:xfrm>
          <a:prstGeom prst="rect">
            <a:avLst/>
          </a:prstGeom>
          <a:solidFill>
            <a:srgbClr val="0099FF"/>
          </a:solidFill>
          <a:ln w="9525" algn="ctr">
            <a:noFill/>
            <a:miter lim="800000"/>
            <a:headEnd/>
            <a:tailEnd/>
          </a:ln>
          <a:effectLst/>
        </p:spPr>
        <p:txBody>
          <a:bodyPr>
            <a:spAutoFit/>
          </a:bodyPr>
          <a:lstStyle/>
          <a:p>
            <a:pPr algn="l">
              <a:spcBef>
                <a:spcPct val="50000"/>
              </a:spcBef>
              <a:defRPr/>
            </a:pPr>
            <a:r>
              <a:rPr lang="en-US" sz="2400">
                <a:solidFill>
                  <a:schemeClr val="bg1"/>
                </a:solidFill>
                <a:effectLst>
                  <a:outerShdw blurRad="38100" dist="38100" dir="2700000" algn="tl">
                    <a:srgbClr val="000000"/>
                  </a:outerShdw>
                </a:effectLst>
              </a:rPr>
              <a:t>Remember to process the PCC Batches created by the processing of IFM or AM/AP Invoices for Service Items.</a:t>
            </a:r>
          </a:p>
        </p:txBody>
      </p:sp>
      <p:pic>
        <p:nvPicPr>
          <p:cNvPr id="33799"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sp>
        <p:nvSpPr>
          <p:cNvPr id="893955" name="Rectangle 3"/>
          <p:cNvSpPr>
            <a:spLocks noChangeArrowheads="1"/>
          </p:cNvSpPr>
          <p:nvPr/>
        </p:nvSpPr>
        <p:spPr bwMode="auto">
          <a:xfrm>
            <a:off x="0" y="152400"/>
            <a:ext cx="6324600" cy="609600"/>
          </a:xfrm>
          <a:prstGeom prst="rect">
            <a:avLst/>
          </a:prstGeom>
          <a:noFill/>
          <a:ln w="9525">
            <a:noFill/>
            <a:miter lim="800000"/>
            <a:headEnd/>
            <a:tailEnd/>
          </a:ln>
          <a:effectLst/>
        </p:spPr>
        <p:txBody>
          <a:bodyPr lIns="92075" tIns="46038" rIns="92075" bIns="46038" anchor="ctr"/>
          <a:lstStyle/>
          <a:p>
            <a:pPr algn="l" eaLnBrk="0" hangingPunct="0">
              <a:defRPr/>
            </a:pPr>
            <a:r>
              <a:rPr lang="en-US" sz="4000">
                <a:solidFill>
                  <a:schemeClr val="bg1"/>
                </a:solidFill>
                <a:effectLst>
                  <a:outerShdw blurRad="38100" dist="38100" dir="2700000" algn="tl">
                    <a:srgbClr val="C0C0C0"/>
                  </a:outerShdw>
                </a:effectLst>
              </a:rPr>
              <a:t>Mfg Order – Updated Costs</a:t>
            </a:r>
          </a:p>
        </p:txBody>
      </p:sp>
      <p:pic>
        <p:nvPicPr>
          <p:cNvPr id="34820" name="Picture 4"/>
          <p:cNvPicPr>
            <a:picLocks noChangeAspect="1" noChangeArrowheads="1"/>
          </p:cNvPicPr>
          <p:nvPr/>
        </p:nvPicPr>
        <p:blipFill>
          <a:blip r:embed="rId3" cstate="print"/>
          <a:srcRect/>
          <a:stretch>
            <a:fillRect/>
          </a:stretch>
        </p:blipFill>
        <p:spPr bwMode="auto">
          <a:xfrm>
            <a:off x="0" y="990600"/>
            <a:ext cx="7848600" cy="5886450"/>
          </a:xfrm>
          <a:prstGeom prst="rect">
            <a:avLst/>
          </a:prstGeom>
          <a:noFill/>
          <a:ln w="9525" algn="ctr">
            <a:noFill/>
            <a:miter lim="800000"/>
            <a:headEnd/>
            <a:tailEnd/>
          </a:ln>
        </p:spPr>
      </p:pic>
      <p:sp>
        <p:nvSpPr>
          <p:cNvPr id="34821" name="Text Box 5"/>
          <p:cNvSpPr txBox="1">
            <a:spLocks noChangeArrowheads="1"/>
          </p:cNvSpPr>
          <p:nvPr/>
        </p:nvSpPr>
        <p:spPr bwMode="auto">
          <a:xfrm>
            <a:off x="0" y="5638800"/>
            <a:ext cx="7772400" cy="1006475"/>
          </a:xfrm>
          <a:prstGeom prst="rect">
            <a:avLst/>
          </a:prstGeom>
          <a:solidFill>
            <a:srgbClr val="0099FF"/>
          </a:solidFill>
          <a:ln w="9525" algn="ctr">
            <a:noFill/>
            <a:miter lim="800000"/>
            <a:headEnd/>
            <a:tailEnd/>
          </a:ln>
        </p:spPr>
        <p:txBody>
          <a:bodyPr>
            <a:spAutoFit/>
          </a:bodyPr>
          <a:lstStyle/>
          <a:p>
            <a:pPr algn="l">
              <a:spcBef>
                <a:spcPct val="50000"/>
              </a:spcBef>
            </a:pPr>
            <a:r>
              <a:rPr lang="en-US" sz="2000">
                <a:solidFill>
                  <a:schemeClr val="bg1"/>
                </a:solidFill>
              </a:rPr>
              <a:t>The Actual Costs entered on the IFM/AM Accounts Payable Invoice for the Outside Services, and updated by the PCC Batch, are now reflected on the Manufacturing Orders Operational Costs.</a:t>
            </a:r>
          </a:p>
        </p:txBody>
      </p:sp>
      <p:sp>
        <p:nvSpPr>
          <p:cNvPr id="893958" name="Rectangle 6"/>
          <p:cNvSpPr>
            <a:spLocks noChangeArrowheads="1"/>
          </p:cNvSpPr>
          <p:nvPr/>
        </p:nvSpPr>
        <p:spPr bwMode="auto">
          <a:xfrm>
            <a:off x="0" y="2286000"/>
            <a:ext cx="7696200" cy="228600"/>
          </a:xfrm>
          <a:prstGeom prst="rect">
            <a:avLst/>
          </a:prstGeom>
          <a:noFill/>
          <a:ln w="38100" algn="ctr">
            <a:solidFill>
              <a:srgbClr val="0099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93959" name="AutoShape 7"/>
          <p:cNvSpPr>
            <a:spLocks noChangeArrowheads="1"/>
          </p:cNvSpPr>
          <p:nvPr/>
        </p:nvSpPr>
        <p:spPr bwMode="auto">
          <a:xfrm rot="2289434">
            <a:off x="5791200" y="609600"/>
            <a:ext cx="990600" cy="1752600"/>
          </a:xfrm>
          <a:prstGeom prst="downArrow">
            <a:avLst>
              <a:gd name="adj1" fmla="val 50000"/>
              <a:gd name="adj2" fmla="val 44231"/>
            </a:avLst>
          </a:prstGeom>
          <a:solidFill>
            <a:srgbClr val="0099FF"/>
          </a:solidFill>
          <a:ln w="9525" algn="ctr">
            <a:solidFill>
              <a:schemeClr val="tx1"/>
            </a:solidFill>
            <a:miter lim="800000"/>
            <a:headEnd/>
            <a:tailEnd/>
          </a:ln>
          <a:effectLst/>
        </p:spPr>
        <p:txBody>
          <a:bodyPr wrap="none" anchor="ctr"/>
          <a:lstStyle/>
          <a:p>
            <a:pPr>
              <a:defRPr/>
            </a:pPr>
            <a:r>
              <a:rPr lang="en-US">
                <a:effectLst>
                  <a:outerShdw blurRad="38100" dist="38100" dir="2700000" algn="tl">
                    <a:srgbClr val="FFFFFF"/>
                  </a:outerShdw>
                </a:effectLst>
              </a:rPr>
              <a:t>O/P</a:t>
            </a:r>
          </a:p>
        </p:txBody>
      </p:sp>
      <p:pic>
        <p:nvPicPr>
          <p:cNvPr id="34824"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sp>
        <p:nvSpPr>
          <p:cNvPr id="896003" name="Rectangle 3"/>
          <p:cNvSpPr>
            <a:spLocks noChangeArrowheads="1"/>
          </p:cNvSpPr>
          <p:nvPr/>
        </p:nvSpPr>
        <p:spPr bwMode="auto">
          <a:xfrm>
            <a:off x="0" y="0"/>
            <a:ext cx="6781800" cy="762000"/>
          </a:xfrm>
          <a:prstGeom prst="rect">
            <a:avLst/>
          </a:prstGeom>
          <a:noFill/>
          <a:ln w="9525">
            <a:noFill/>
            <a:miter lim="800000"/>
            <a:headEnd/>
            <a:tailEnd/>
          </a:ln>
          <a:effectLst/>
        </p:spPr>
        <p:txBody>
          <a:bodyPr lIns="92075" tIns="46038" rIns="92075" bIns="46038" anchor="ctr"/>
          <a:lstStyle/>
          <a:p>
            <a:pPr algn="l" eaLnBrk="0" hangingPunct="0">
              <a:defRPr/>
            </a:pPr>
            <a:r>
              <a:rPr lang="en-US" sz="3600">
                <a:solidFill>
                  <a:schemeClr val="bg1"/>
                </a:solidFill>
                <a:effectLst>
                  <a:outerShdw blurRad="38100" dist="38100" dir="2700000" algn="tl">
                    <a:srgbClr val="C0C0C0"/>
                  </a:outerShdw>
                </a:effectLst>
              </a:rPr>
              <a:t>The PCC GL Entries for LRAP</a:t>
            </a:r>
          </a:p>
        </p:txBody>
      </p:sp>
      <p:pic>
        <p:nvPicPr>
          <p:cNvPr id="35844" name="Picture 4"/>
          <p:cNvPicPr>
            <a:picLocks noChangeAspect="1" noChangeArrowheads="1"/>
          </p:cNvPicPr>
          <p:nvPr/>
        </p:nvPicPr>
        <p:blipFill>
          <a:blip r:embed="rId3" cstate="print"/>
          <a:srcRect/>
          <a:stretch>
            <a:fillRect/>
          </a:stretch>
        </p:blipFill>
        <p:spPr bwMode="auto">
          <a:xfrm>
            <a:off x="0" y="971550"/>
            <a:ext cx="7848600" cy="5886450"/>
          </a:xfrm>
          <a:prstGeom prst="rect">
            <a:avLst/>
          </a:prstGeom>
          <a:noFill/>
          <a:ln w="9525" algn="ctr">
            <a:noFill/>
            <a:miter lim="800000"/>
            <a:headEnd/>
            <a:tailEnd/>
          </a:ln>
        </p:spPr>
      </p:pic>
      <p:sp>
        <p:nvSpPr>
          <p:cNvPr id="896005" name="Rectangle 5"/>
          <p:cNvSpPr>
            <a:spLocks noChangeArrowheads="1"/>
          </p:cNvSpPr>
          <p:nvPr/>
        </p:nvSpPr>
        <p:spPr bwMode="auto">
          <a:xfrm>
            <a:off x="4114800" y="2209800"/>
            <a:ext cx="1676400" cy="838200"/>
          </a:xfrm>
          <a:prstGeom prst="rect">
            <a:avLst/>
          </a:prstGeom>
          <a:noFill/>
          <a:ln w="76200" cmpd="tri" algn="ctr">
            <a:solidFill>
              <a:srgbClr val="0099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96006" name="Oval 6"/>
          <p:cNvSpPr>
            <a:spLocks noChangeArrowheads="1"/>
          </p:cNvSpPr>
          <p:nvPr/>
        </p:nvSpPr>
        <p:spPr bwMode="auto">
          <a:xfrm>
            <a:off x="4648200" y="2133600"/>
            <a:ext cx="990600" cy="914400"/>
          </a:xfrm>
          <a:prstGeom prst="ellipse">
            <a:avLst/>
          </a:prstGeom>
          <a:noFill/>
          <a:ln w="57150" algn="ctr">
            <a:solidFill>
              <a:srgbClr val="E5AB07"/>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96007" name="AutoShape 7"/>
          <p:cNvSpPr>
            <a:spLocks noChangeArrowheads="1"/>
          </p:cNvSpPr>
          <p:nvPr/>
        </p:nvSpPr>
        <p:spPr bwMode="auto">
          <a:xfrm>
            <a:off x="7162800" y="2362200"/>
            <a:ext cx="1295400" cy="685800"/>
          </a:xfrm>
          <a:prstGeom prst="leftArrow">
            <a:avLst>
              <a:gd name="adj1" fmla="val 50000"/>
              <a:gd name="adj2" fmla="val 47222"/>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5848" name="Text Box 8"/>
          <p:cNvSpPr txBox="1">
            <a:spLocks noChangeArrowheads="1"/>
          </p:cNvSpPr>
          <p:nvPr/>
        </p:nvSpPr>
        <p:spPr bwMode="auto">
          <a:xfrm>
            <a:off x="0" y="4191000"/>
            <a:ext cx="6553200" cy="1631950"/>
          </a:xfrm>
          <a:prstGeom prst="rect">
            <a:avLst/>
          </a:prstGeom>
          <a:solidFill>
            <a:srgbClr val="0099FF"/>
          </a:solidFill>
          <a:ln w="28575" algn="ctr">
            <a:solidFill>
              <a:schemeClr val="tx1"/>
            </a:solidFill>
            <a:miter lim="800000"/>
            <a:headEnd/>
            <a:tailEnd/>
          </a:ln>
        </p:spPr>
        <p:txBody>
          <a:bodyPr>
            <a:spAutoFit/>
          </a:bodyPr>
          <a:lstStyle/>
          <a:p>
            <a:pPr algn="l">
              <a:spcBef>
                <a:spcPct val="50000"/>
              </a:spcBef>
            </a:pPr>
            <a:r>
              <a:rPr lang="en-US">
                <a:solidFill>
                  <a:schemeClr val="bg1"/>
                </a:solidFill>
              </a:rPr>
              <a:t>The LRAP Transactions that were created by the “O” Charge Type Invoices being processed in IFM are captured in the PCC GL Interface File PCCTXN after the Shop Activity Update. </a:t>
            </a:r>
          </a:p>
          <a:p>
            <a:pPr algn="l">
              <a:spcBef>
                <a:spcPct val="50000"/>
              </a:spcBef>
            </a:pPr>
            <a:r>
              <a:rPr lang="en-US">
                <a:solidFill>
                  <a:schemeClr val="bg1"/>
                </a:solidFill>
              </a:rPr>
              <a:t>The Transactions will remain there until “Account Assignment” and the “Create GL Entries” process is completed</a:t>
            </a:r>
          </a:p>
        </p:txBody>
      </p:sp>
      <p:pic>
        <p:nvPicPr>
          <p:cNvPr id="35849"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2000"/>
                                  </p:stCondLst>
                                  <p:childTnLst>
                                    <p:set>
                                      <p:cBhvr>
                                        <p:cTn id="6" dur="1" fill="hold">
                                          <p:stCondLst>
                                            <p:cond delay="0"/>
                                          </p:stCondLst>
                                        </p:cTn>
                                        <p:tgtEl>
                                          <p:spTgt spid="896005"/>
                                        </p:tgtEl>
                                        <p:attrNameLst>
                                          <p:attrName>style.visibility</p:attrName>
                                        </p:attrNameLst>
                                      </p:cBhvr>
                                      <p:to>
                                        <p:strVal val="visible"/>
                                      </p:to>
                                    </p:set>
                                    <p:animEffect transition="in" filter="checkerboard(across)">
                                      <p:cBhvr>
                                        <p:cTn id="7" dur="500"/>
                                        <p:tgtEl>
                                          <p:spTgt spid="896005"/>
                                        </p:tgtEl>
                                      </p:cBhvr>
                                    </p:animEffect>
                                  </p:childTnLst>
                                </p:cTn>
                              </p:par>
                            </p:childTnLst>
                          </p:cTn>
                        </p:par>
                        <p:par>
                          <p:cTn id="8" fill="hold">
                            <p:stCondLst>
                              <p:cond delay="2500"/>
                            </p:stCondLst>
                            <p:childTnLst>
                              <p:par>
                                <p:cTn id="9" presetID="2" presetClass="entr" presetSubtype="4" fill="hold" grpId="0" nodeType="afterEffect">
                                  <p:stCondLst>
                                    <p:cond delay="1000"/>
                                  </p:stCondLst>
                                  <p:childTnLst>
                                    <p:set>
                                      <p:cBhvr>
                                        <p:cTn id="10" dur="1" fill="hold">
                                          <p:stCondLst>
                                            <p:cond delay="0"/>
                                          </p:stCondLst>
                                        </p:cTn>
                                        <p:tgtEl>
                                          <p:spTgt spid="896006"/>
                                        </p:tgtEl>
                                        <p:attrNameLst>
                                          <p:attrName>style.visibility</p:attrName>
                                        </p:attrNameLst>
                                      </p:cBhvr>
                                      <p:to>
                                        <p:strVal val="visible"/>
                                      </p:to>
                                    </p:set>
                                    <p:anim calcmode="lin" valueType="num">
                                      <p:cBhvr additive="base">
                                        <p:cTn id="11" dur="500" fill="hold"/>
                                        <p:tgtEl>
                                          <p:spTgt spid="896006"/>
                                        </p:tgtEl>
                                        <p:attrNameLst>
                                          <p:attrName>ppt_x</p:attrName>
                                        </p:attrNameLst>
                                      </p:cBhvr>
                                      <p:tavLst>
                                        <p:tav tm="0">
                                          <p:val>
                                            <p:strVal val="#ppt_x"/>
                                          </p:val>
                                        </p:tav>
                                        <p:tav tm="100000">
                                          <p:val>
                                            <p:strVal val="#ppt_x"/>
                                          </p:val>
                                        </p:tav>
                                      </p:tavLst>
                                    </p:anim>
                                    <p:anim calcmode="lin" valueType="num">
                                      <p:cBhvr additive="base">
                                        <p:cTn id="12" dur="500" fill="hold"/>
                                        <p:tgtEl>
                                          <p:spTgt spid="8960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6005" grpId="0" animBg="1"/>
      <p:bldP spid="8960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sp>
        <p:nvSpPr>
          <p:cNvPr id="894980" name="Rectangle 4"/>
          <p:cNvSpPr>
            <a:spLocks noChangeArrowheads="1"/>
          </p:cNvSpPr>
          <p:nvPr/>
        </p:nvSpPr>
        <p:spPr bwMode="auto">
          <a:xfrm>
            <a:off x="0" y="0"/>
            <a:ext cx="6781800" cy="762000"/>
          </a:xfrm>
          <a:prstGeom prst="rect">
            <a:avLst/>
          </a:prstGeom>
          <a:noFill/>
          <a:ln w="9525">
            <a:noFill/>
            <a:miter lim="800000"/>
            <a:headEnd/>
            <a:tailEnd/>
          </a:ln>
          <a:effectLst/>
        </p:spPr>
        <p:txBody>
          <a:bodyPr lIns="92075" tIns="46038" rIns="92075" bIns="46038" anchor="ctr"/>
          <a:lstStyle/>
          <a:p>
            <a:pPr algn="l" eaLnBrk="0" hangingPunct="0">
              <a:defRPr/>
            </a:pPr>
            <a:r>
              <a:rPr lang="en-US" sz="3600">
                <a:solidFill>
                  <a:schemeClr val="bg1"/>
                </a:solidFill>
                <a:effectLst>
                  <a:outerShdw blurRad="38100" dist="38100" dir="2700000" algn="tl">
                    <a:srgbClr val="C0C0C0"/>
                  </a:outerShdw>
                </a:effectLst>
              </a:rPr>
              <a:t>The PCC GL Entries for LRAP</a:t>
            </a:r>
          </a:p>
        </p:txBody>
      </p:sp>
      <p:pic>
        <p:nvPicPr>
          <p:cNvPr id="36868" name="Picture 5"/>
          <p:cNvPicPr>
            <a:picLocks noChangeAspect="1" noChangeArrowheads="1"/>
          </p:cNvPicPr>
          <p:nvPr/>
        </p:nvPicPr>
        <p:blipFill>
          <a:blip r:embed="rId3" cstate="print"/>
          <a:srcRect/>
          <a:stretch>
            <a:fillRect/>
          </a:stretch>
        </p:blipFill>
        <p:spPr bwMode="auto">
          <a:xfrm>
            <a:off x="0" y="971550"/>
            <a:ext cx="7848600" cy="5886450"/>
          </a:xfrm>
          <a:prstGeom prst="rect">
            <a:avLst/>
          </a:prstGeom>
          <a:noFill/>
          <a:ln w="9525" algn="ctr">
            <a:noFill/>
            <a:miter lim="800000"/>
            <a:headEnd/>
            <a:tailEnd/>
          </a:ln>
        </p:spPr>
      </p:pic>
      <p:sp>
        <p:nvSpPr>
          <p:cNvPr id="894982" name="Rectangle 6"/>
          <p:cNvSpPr>
            <a:spLocks noChangeArrowheads="1"/>
          </p:cNvSpPr>
          <p:nvPr/>
        </p:nvSpPr>
        <p:spPr bwMode="auto">
          <a:xfrm>
            <a:off x="0" y="2286000"/>
            <a:ext cx="5867400" cy="228600"/>
          </a:xfrm>
          <a:prstGeom prst="rect">
            <a:avLst/>
          </a:prstGeom>
          <a:noFill/>
          <a:ln w="38100" algn="ctr">
            <a:solidFill>
              <a:srgbClr val="0099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6870" name="Rectangle 7"/>
          <p:cNvSpPr>
            <a:spLocks noChangeArrowheads="1"/>
          </p:cNvSpPr>
          <p:nvPr/>
        </p:nvSpPr>
        <p:spPr bwMode="auto">
          <a:xfrm>
            <a:off x="0" y="5486400"/>
            <a:ext cx="7772400" cy="1143000"/>
          </a:xfrm>
          <a:prstGeom prst="rect">
            <a:avLst/>
          </a:prstGeom>
          <a:solidFill>
            <a:srgbClr val="0099FF"/>
          </a:solidFill>
          <a:ln w="9525" algn="ctr">
            <a:solidFill>
              <a:schemeClr val="tx1"/>
            </a:solidFill>
            <a:miter lim="800000"/>
            <a:headEnd/>
            <a:tailEnd/>
          </a:ln>
        </p:spPr>
        <p:txBody>
          <a:bodyPr wrap="none" anchor="ctr"/>
          <a:lstStyle/>
          <a:p>
            <a:pPr algn="l"/>
            <a:r>
              <a:rPr lang="en-US">
                <a:solidFill>
                  <a:schemeClr val="bg1"/>
                </a:solidFill>
              </a:rPr>
              <a:t>The Shop Activity Update for the LRAP Transactions that were passed from </a:t>
            </a:r>
          </a:p>
          <a:p>
            <a:pPr algn="l"/>
            <a:r>
              <a:rPr lang="en-US">
                <a:solidFill>
                  <a:schemeClr val="bg1"/>
                </a:solidFill>
              </a:rPr>
              <a:t>IFM A/P or AM A/P. Notice the Charge &amp; Offset Accounts are not yet </a:t>
            </a:r>
          </a:p>
          <a:p>
            <a:pPr algn="l"/>
            <a:r>
              <a:rPr lang="en-US">
                <a:solidFill>
                  <a:schemeClr val="bg1"/>
                </a:solidFill>
              </a:rPr>
              <a:t>“Assigned”. </a:t>
            </a:r>
          </a:p>
        </p:txBody>
      </p:sp>
      <p:sp>
        <p:nvSpPr>
          <p:cNvPr id="894984" name="AutoShape 8"/>
          <p:cNvSpPr>
            <a:spLocks noChangeArrowheads="1"/>
          </p:cNvSpPr>
          <p:nvPr/>
        </p:nvSpPr>
        <p:spPr bwMode="auto">
          <a:xfrm>
            <a:off x="5867400" y="2057400"/>
            <a:ext cx="1295400" cy="685800"/>
          </a:xfrm>
          <a:prstGeom prst="leftArrow">
            <a:avLst>
              <a:gd name="adj1" fmla="val 50000"/>
              <a:gd name="adj2" fmla="val 47222"/>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94985" name="Text Box 9"/>
          <p:cNvSpPr txBox="1">
            <a:spLocks noChangeArrowheads="1"/>
          </p:cNvSpPr>
          <p:nvPr/>
        </p:nvSpPr>
        <p:spPr bwMode="auto">
          <a:xfrm>
            <a:off x="0" y="3352800"/>
            <a:ext cx="7696200" cy="946150"/>
          </a:xfrm>
          <a:prstGeom prst="rect">
            <a:avLst/>
          </a:prstGeom>
          <a:noFill/>
          <a:ln w="9525" algn="ctr">
            <a:noFill/>
            <a:miter lim="800000"/>
            <a:headEnd/>
            <a:tailEnd/>
          </a:ln>
          <a:effectLst/>
        </p:spPr>
        <p:txBody>
          <a:bodyPr>
            <a:spAutoFit/>
          </a:bodyPr>
          <a:lstStyle/>
          <a:p>
            <a:pPr>
              <a:spcBef>
                <a:spcPct val="50000"/>
              </a:spcBef>
              <a:defRPr/>
            </a:pPr>
            <a:r>
              <a:rPr lang="en-US" sz="2800">
                <a:effectLst>
                  <a:outerShdw blurRad="38100" dist="38100" dir="2700000" algn="tl">
                    <a:srgbClr val="C0C0C0"/>
                  </a:outerShdw>
                </a:effectLst>
              </a:rPr>
              <a:t>Use Browser to Quickly Review any of your PCC Transactions – Assigned &amp; Unassigned !</a:t>
            </a:r>
          </a:p>
        </p:txBody>
      </p:sp>
      <p:sp>
        <p:nvSpPr>
          <p:cNvPr id="894986" name="AutoShape 10"/>
          <p:cNvSpPr>
            <a:spLocks noChangeArrowheads="1"/>
          </p:cNvSpPr>
          <p:nvPr/>
        </p:nvSpPr>
        <p:spPr bwMode="auto">
          <a:xfrm rot="-2922133">
            <a:off x="6477000" y="990600"/>
            <a:ext cx="1371600" cy="762000"/>
          </a:xfrm>
          <a:prstGeom prst="leftArrow">
            <a:avLst>
              <a:gd name="adj1" fmla="val 50000"/>
              <a:gd name="adj2" fmla="val 45000"/>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pic>
        <p:nvPicPr>
          <p:cNvPr id="36874"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sp>
        <p:nvSpPr>
          <p:cNvPr id="900099" name="Rectangle 3"/>
          <p:cNvSpPr>
            <a:spLocks noChangeArrowheads="1"/>
          </p:cNvSpPr>
          <p:nvPr/>
        </p:nvSpPr>
        <p:spPr bwMode="auto">
          <a:xfrm>
            <a:off x="228600" y="228600"/>
            <a:ext cx="6324600" cy="609600"/>
          </a:xfrm>
          <a:prstGeom prst="rect">
            <a:avLst/>
          </a:prstGeom>
          <a:noFill/>
          <a:ln w="9525">
            <a:noFill/>
            <a:miter lim="800000"/>
            <a:headEnd/>
            <a:tailEnd/>
          </a:ln>
          <a:effectLst/>
        </p:spPr>
        <p:txBody>
          <a:bodyPr lIns="92075" tIns="46038" rIns="92075" bIns="46038" anchor="ctr"/>
          <a:lstStyle/>
          <a:p>
            <a:pPr algn="l" eaLnBrk="0" hangingPunct="0">
              <a:defRPr/>
            </a:pPr>
            <a:r>
              <a:rPr lang="en-US" sz="4000">
                <a:solidFill>
                  <a:schemeClr val="bg1"/>
                </a:solidFill>
                <a:effectLst>
                  <a:outerShdw blurRad="38100" dist="38100" dir="2700000" algn="tl">
                    <a:srgbClr val="C0C0C0"/>
                  </a:outerShdw>
                </a:effectLst>
              </a:rPr>
              <a:t>The GL Rules for LRAP</a:t>
            </a:r>
          </a:p>
        </p:txBody>
      </p:sp>
      <p:pic>
        <p:nvPicPr>
          <p:cNvPr id="37892" name="Picture 4"/>
          <p:cNvPicPr>
            <a:picLocks noChangeAspect="1" noChangeArrowheads="1"/>
          </p:cNvPicPr>
          <p:nvPr/>
        </p:nvPicPr>
        <p:blipFill>
          <a:blip r:embed="rId3" cstate="print"/>
          <a:srcRect/>
          <a:stretch>
            <a:fillRect/>
          </a:stretch>
        </p:blipFill>
        <p:spPr bwMode="auto">
          <a:xfrm>
            <a:off x="0" y="914400"/>
            <a:ext cx="7924800" cy="5943600"/>
          </a:xfrm>
          <a:prstGeom prst="rect">
            <a:avLst/>
          </a:prstGeom>
          <a:noFill/>
          <a:ln w="9525" algn="ctr">
            <a:noFill/>
            <a:miter lim="800000"/>
            <a:headEnd/>
            <a:tailEnd/>
          </a:ln>
        </p:spPr>
      </p:pic>
      <p:pic>
        <p:nvPicPr>
          <p:cNvPr id="37893" name="Picture 5"/>
          <p:cNvPicPr>
            <a:picLocks noChangeAspect="1" noChangeArrowheads="1"/>
          </p:cNvPicPr>
          <p:nvPr/>
        </p:nvPicPr>
        <p:blipFill>
          <a:blip r:embed="rId4" cstate="print"/>
          <a:srcRect/>
          <a:stretch>
            <a:fillRect/>
          </a:stretch>
        </p:blipFill>
        <p:spPr bwMode="auto">
          <a:xfrm>
            <a:off x="0" y="2362200"/>
            <a:ext cx="6705600" cy="5029200"/>
          </a:xfrm>
          <a:prstGeom prst="rect">
            <a:avLst/>
          </a:prstGeom>
          <a:noFill/>
          <a:ln w="9525" algn="ctr">
            <a:noFill/>
            <a:miter lim="800000"/>
            <a:headEnd/>
            <a:tailEnd/>
          </a:ln>
        </p:spPr>
      </p:pic>
      <p:sp>
        <p:nvSpPr>
          <p:cNvPr id="37894" name="Text Box 6"/>
          <p:cNvSpPr txBox="1">
            <a:spLocks noChangeArrowheads="1"/>
          </p:cNvSpPr>
          <p:nvPr/>
        </p:nvSpPr>
        <p:spPr bwMode="auto">
          <a:xfrm>
            <a:off x="0" y="5105400"/>
            <a:ext cx="7924800" cy="1552575"/>
          </a:xfrm>
          <a:prstGeom prst="rect">
            <a:avLst/>
          </a:prstGeom>
          <a:solidFill>
            <a:srgbClr val="0099FF"/>
          </a:solidFill>
          <a:ln w="9525" algn="ctr">
            <a:noFill/>
            <a:miter lim="800000"/>
            <a:headEnd/>
            <a:tailEnd/>
          </a:ln>
        </p:spPr>
        <p:txBody>
          <a:bodyPr>
            <a:spAutoFit/>
          </a:bodyPr>
          <a:lstStyle/>
          <a:p>
            <a:pPr algn="l">
              <a:spcBef>
                <a:spcPct val="50000"/>
              </a:spcBef>
            </a:pPr>
            <a:r>
              <a:rPr lang="en-US" sz="2400">
                <a:solidFill>
                  <a:schemeClr val="bg1"/>
                </a:solidFill>
              </a:rPr>
              <a:t>Establish a GL Rule for your LRAP Transactions – in MOST cases a single rule for ALL O/P Services. In the example above we are clearing our previous entry to our clearing account and updating WIP for the OP Services.</a:t>
            </a:r>
          </a:p>
        </p:txBody>
      </p:sp>
      <p:sp>
        <p:nvSpPr>
          <p:cNvPr id="900103" name="AutoShape 7"/>
          <p:cNvSpPr>
            <a:spLocks noChangeArrowheads="1"/>
          </p:cNvSpPr>
          <p:nvPr/>
        </p:nvSpPr>
        <p:spPr bwMode="auto">
          <a:xfrm>
            <a:off x="4495800" y="1676400"/>
            <a:ext cx="2362200" cy="2590800"/>
          </a:xfrm>
          <a:prstGeom prst="curvedLeftArrow">
            <a:avLst>
              <a:gd name="adj1" fmla="val 21935"/>
              <a:gd name="adj2" fmla="val 43871"/>
              <a:gd name="adj3" fmla="val 33333"/>
            </a:avLst>
          </a:prstGeom>
          <a:solidFill>
            <a:srgbClr val="0099FF"/>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pic>
        <p:nvPicPr>
          <p:cNvPr id="37896" name="Picture 11" descr="NEW CISTECH 2009 Logo small jpeg.jpg"/>
          <p:cNvPicPr>
            <a:picLocks noChangeAspect="1"/>
          </p:cNvPicPr>
          <p:nvPr/>
        </p:nvPicPr>
        <p:blipFill>
          <a:blip r:embed="rId5"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sp>
        <p:nvSpPr>
          <p:cNvPr id="899075" name="Rectangle 3"/>
          <p:cNvSpPr>
            <a:spLocks noChangeArrowheads="1"/>
          </p:cNvSpPr>
          <p:nvPr/>
        </p:nvSpPr>
        <p:spPr bwMode="auto">
          <a:xfrm>
            <a:off x="0" y="228600"/>
            <a:ext cx="6934200" cy="609600"/>
          </a:xfrm>
          <a:prstGeom prst="rect">
            <a:avLst/>
          </a:prstGeom>
          <a:noFill/>
          <a:ln w="9525">
            <a:noFill/>
            <a:miter lim="800000"/>
            <a:headEnd/>
            <a:tailEnd/>
          </a:ln>
          <a:effectLst/>
        </p:spPr>
        <p:txBody>
          <a:bodyPr lIns="92075" tIns="46038" rIns="92075" bIns="46038" anchor="ctr"/>
          <a:lstStyle/>
          <a:p>
            <a:pPr algn="l" eaLnBrk="0" hangingPunct="0">
              <a:defRPr/>
            </a:pPr>
            <a:r>
              <a:rPr lang="en-US" sz="4000">
                <a:solidFill>
                  <a:schemeClr val="bg1"/>
                </a:solidFill>
                <a:effectLst>
                  <a:outerShdw blurRad="38100" dist="38100" dir="2700000" algn="tl">
                    <a:srgbClr val="C0C0C0"/>
                  </a:outerShdw>
                </a:effectLst>
              </a:rPr>
              <a:t>Account Assignment of LRAP</a:t>
            </a:r>
          </a:p>
        </p:txBody>
      </p:sp>
      <p:pic>
        <p:nvPicPr>
          <p:cNvPr id="38916" name="Picture 4"/>
          <p:cNvPicPr>
            <a:picLocks noChangeAspect="1" noChangeArrowheads="1"/>
          </p:cNvPicPr>
          <p:nvPr/>
        </p:nvPicPr>
        <p:blipFill>
          <a:blip r:embed="rId3" cstate="print"/>
          <a:srcRect/>
          <a:stretch>
            <a:fillRect/>
          </a:stretch>
        </p:blipFill>
        <p:spPr bwMode="auto">
          <a:xfrm>
            <a:off x="0" y="933450"/>
            <a:ext cx="7924800" cy="5943600"/>
          </a:xfrm>
          <a:prstGeom prst="rect">
            <a:avLst/>
          </a:prstGeom>
          <a:noFill/>
          <a:ln w="9525" algn="ctr">
            <a:noFill/>
            <a:miter lim="800000"/>
            <a:headEnd/>
            <a:tailEnd/>
          </a:ln>
        </p:spPr>
      </p:pic>
      <p:sp>
        <p:nvSpPr>
          <p:cNvPr id="899077" name="Rectangle 5"/>
          <p:cNvSpPr>
            <a:spLocks noChangeArrowheads="1"/>
          </p:cNvSpPr>
          <p:nvPr/>
        </p:nvSpPr>
        <p:spPr bwMode="auto">
          <a:xfrm>
            <a:off x="0" y="2209800"/>
            <a:ext cx="7848600" cy="228600"/>
          </a:xfrm>
          <a:prstGeom prst="rect">
            <a:avLst/>
          </a:prstGeom>
          <a:noFill/>
          <a:ln w="38100" algn="ctr">
            <a:solidFill>
              <a:srgbClr val="0099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8918" name="Text Box 6"/>
          <p:cNvSpPr txBox="1">
            <a:spLocks noChangeArrowheads="1"/>
          </p:cNvSpPr>
          <p:nvPr/>
        </p:nvSpPr>
        <p:spPr bwMode="auto">
          <a:xfrm>
            <a:off x="0" y="3810000"/>
            <a:ext cx="7924800" cy="2838450"/>
          </a:xfrm>
          <a:prstGeom prst="rect">
            <a:avLst/>
          </a:prstGeom>
          <a:solidFill>
            <a:srgbClr val="0099FF"/>
          </a:solidFill>
          <a:ln w="9525" algn="ctr">
            <a:noFill/>
            <a:miter lim="800000"/>
            <a:headEnd/>
            <a:tailEnd/>
          </a:ln>
        </p:spPr>
        <p:txBody>
          <a:bodyPr>
            <a:spAutoFit/>
          </a:bodyPr>
          <a:lstStyle/>
          <a:p>
            <a:pPr algn="l">
              <a:spcBef>
                <a:spcPct val="50000"/>
              </a:spcBef>
            </a:pPr>
            <a:r>
              <a:rPr lang="en-US" sz="3600">
                <a:solidFill>
                  <a:schemeClr val="bg1"/>
                </a:solidFill>
              </a:rPr>
              <a:t>Use Browser to review your Assigned LRAP Transactions after setting up your GL Rules – here you see the effect of our Account Assignment on the $500.00 LRAP Transaction</a:t>
            </a:r>
          </a:p>
        </p:txBody>
      </p:sp>
      <p:sp>
        <p:nvSpPr>
          <p:cNvPr id="899079" name="AutoShape 7"/>
          <p:cNvSpPr>
            <a:spLocks noChangeArrowheads="1"/>
          </p:cNvSpPr>
          <p:nvPr/>
        </p:nvSpPr>
        <p:spPr bwMode="auto">
          <a:xfrm>
            <a:off x="7467600" y="1905000"/>
            <a:ext cx="1371600" cy="762000"/>
          </a:xfrm>
          <a:prstGeom prst="leftArrow">
            <a:avLst>
              <a:gd name="adj1" fmla="val 50000"/>
              <a:gd name="adj2" fmla="val 45000"/>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pic>
        <p:nvPicPr>
          <p:cNvPr id="38920"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sp>
        <p:nvSpPr>
          <p:cNvPr id="898051" name="Rectangle 3"/>
          <p:cNvSpPr>
            <a:spLocks noChangeArrowheads="1"/>
          </p:cNvSpPr>
          <p:nvPr/>
        </p:nvSpPr>
        <p:spPr bwMode="auto">
          <a:xfrm>
            <a:off x="0" y="0"/>
            <a:ext cx="6324600" cy="609600"/>
          </a:xfrm>
          <a:prstGeom prst="rect">
            <a:avLst/>
          </a:prstGeom>
          <a:noFill/>
          <a:ln w="9525">
            <a:noFill/>
            <a:miter lim="800000"/>
            <a:headEnd/>
            <a:tailEnd/>
          </a:ln>
          <a:effectLst/>
        </p:spPr>
        <p:txBody>
          <a:bodyPr lIns="92075" tIns="46038" rIns="92075" bIns="46038" anchor="ctr"/>
          <a:lstStyle/>
          <a:p>
            <a:pPr algn="l" eaLnBrk="0" hangingPunct="0">
              <a:defRPr/>
            </a:pPr>
            <a:r>
              <a:rPr lang="en-US" sz="4400">
                <a:solidFill>
                  <a:schemeClr val="bg1"/>
                </a:solidFill>
                <a:effectLst>
                  <a:outerShdw blurRad="38100" dist="38100" dir="2700000" algn="tl">
                    <a:srgbClr val="C0C0C0"/>
                  </a:outerShdw>
                </a:effectLst>
              </a:rPr>
              <a:t>The Financial Impact</a:t>
            </a:r>
          </a:p>
        </p:txBody>
      </p:sp>
      <p:sp>
        <p:nvSpPr>
          <p:cNvPr id="898052" name="Text Box 4"/>
          <p:cNvSpPr txBox="1">
            <a:spLocks noChangeArrowheads="1"/>
          </p:cNvSpPr>
          <p:nvPr/>
        </p:nvSpPr>
        <p:spPr bwMode="auto">
          <a:xfrm>
            <a:off x="0" y="990600"/>
            <a:ext cx="5638800" cy="519113"/>
          </a:xfrm>
          <a:prstGeom prst="rect">
            <a:avLst/>
          </a:prstGeom>
          <a:noFill/>
          <a:ln w="9525" algn="ctr">
            <a:noFill/>
            <a:miter lim="800000"/>
            <a:headEnd/>
            <a:tailEnd/>
          </a:ln>
          <a:effectLst/>
        </p:spPr>
        <p:txBody>
          <a:bodyPr>
            <a:spAutoFit/>
          </a:bodyPr>
          <a:lstStyle/>
          <a:p>
            <a:pPr algn="l">
              <a:spcBef>
                <a:spcPct val="50000"/>
              </a:spcBef>
              <a:defRPr/>
            </a:pPr>
            <a:r>
              <a:rPr lang="en-US" sz="2800">
                <a:effectLst>
                  <a:outerShdw blurRad="38100" dist="38100" dir="2700000" algn="tl">
                    <a:srgbClr val="C0C0C0"/>
                  </a:outerShdw>
                </a:effectLst>
              </a:rPr>
              <a:t>The AP Invoice for Service Items</a:t>
            </a:r>
          </a:p>
        </p:txBody>
      </p:sp>
      <p:sp>
        <p:nvSpPr>
          <p:cNvPr id="898053" name="Line 5"/>
          <p:cNvSpPr>
            <a:spLocks noChangeShapeType="1"/>
          </p:cNvSpPr>
          <p:nvPr/>
        </p:nvSpPr>
        <p:spPr bwMode="auto">
          <a:xfrm>
            <a:off x="533400" y="2514600"/>
            <a:ext cx="3124200" cy="0"/>
          </a:xfrm>
          <a:prstGeom prst="line">
            <a:avLst/>
          </a:prstGeom>
          <a:noFill/>
          <a:ln w="38100">
            <a:solidFill>
              <a:srgbClr val="0099FF"/>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98054" name="Line 6"/>
          <p:cNvSpPr>
            <a:spLocks noChangeShapeType="1"/>
          </p:cNvSpPr>
          <p:nvPr/>
        </p:nvSpPr>
        <p:spPr bwMode="auto">
          <a:xfrm>
            <a:off x="4724400" y="2438400"/>
            <a:ext cx="3429000" cy="0"/>
          </a:xfrm>
          <a:prstGeom prst="line">
            <a:avLst/>
          </a:prstGeom>
          <a:noFill/>
          <a:ln w="38100">
            <a:solidFill>
              <a:srgbClr val="0099FF"/>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98055" name="Line 7"/>
          <p:cNvSpPr>
            <a:spLocks noChangeShapeType="1"/>
          </p:cNvSpPr>
          <p:nvPr/>
        </p:nvSpPr>
        <p:spPr bwMode="auto">
          <a:xfrm>
            <a:off x="1828800" y="2514600"/>
            <a:ext cx="0" cy="1371600"/>
          </a:xfrm>
          <a:prstGeom prst="line">
            <a:avLst/>
          </a:prstGeom>
          <a:noFill/>
          <a:ln w="38100">
            <a:solidFill>
              <a:srgbClr val="0099FF"/>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98056" name="Line 8"/>
          <p:cNvSpPr>
            <a:spLocks noChangeShapeType="1"/>
          </p:cNvSpPr>
          <p:nvPr/>
        </p:nvSpPr>
        <p:spPr bwMode="auto">
          <a:xfrm>
            <a:off x="6324600" y="2438400"/>
            <a:ext cx="0" cy="1447800"/>
          </a:xfrm>
          <a:prstGeom prst="line">
            <a:avLst/>
          </a:prstGeom>
          <a:noFill/>
          <a:ln w="38100">
            <a:solidFill>
              <a:srgbClr val="0099FF"/>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98057" name="Text Box 9"/>
          <p:cNvSpPr txBox="1">
            <a:spLocks noChangeArrowheads="1"/>
          </p:cNvSpPr>
          <p:nvPr/>
        </p:nvSpPr>
        <p:spPr bwMode="auto">
          <a:xfrm>
            <a:off x="304800" y="2057400"/>
            <a:ext cx="3733800" cy="457200"/>
          </a:xfrm>
          <a:prstGeom prst="rect">
            <a:avLst/>
          </a:prstGeom>
          <a:noFill/>
          <a:ln w="9525" algn="ctr">
            <a:noFill/>
            <a:miter lim="800000"/>
            <a:headEnd/>
            <a:tailEnd/>
          </a:ln>
          <a:effectLst/>
        </p:spPr>
        <p:txBody>
          <a:bodyPr>
            <a:spAutoFit/>
          </a:bodyPr>
          <a:lstStyle/>
          <a:p>
            <a:pPr>
              <a:spcBef>
                <a:spcPct val="50000"/>
              </a:spcBef>
              <a:defRPr/>
            </a:pPr>
            <a:r>
              <a:rPr lang="en-US" sz="2400">
                <a:effectLst>
                  <a:outerShdw blurRad="38100" dist="38100" dir="2700000" algn="tl">
                    <a:srgbClr val="C0C0C0"/>
                  </a:outerShdw>
                </a:effectLst>
              </a:rPr>
              <a:t>Accounts Payable Trade</a:t>
            </a:r>
          </a:p>
        </p:txBody>
      </p:sp>
      <p:sp>
        <p:nvSpPr>
          <p:cNvPr id="898058" name="Text Box 10"/>
          <p:cNvSpPr txBox="1">
            <a:spLocks noChangeArrowheads="1"/>
          </p:cNvSpPr>
          <p:nvPr/>
        </p:nvSpPr>
        <p:spPr bwMode="auto">
          <a:xfrm>
            <a:off x="4343400" y="1981200"/>
            <a:ext cx="4114800" cy="457200"/>
          </a:xfrm>
          <a:prstGeom prst="rect">
            <a:avLst/>
          </a:prstGeom>
          <a:noFill/>
          <a:ln w="9525" algn="ctr">
            <a:noFill/>
            <a:miter lim="800000"/>
            <a:headEnd/>
            <a:tailEnd/>
          </a:ln>
          <a:effectLst/>
        </p:spPr>
        <p:txBody>
          <a:bodyPr>
            <a:spAutoFit/>
          </a:bodyPr>
          <a:lstStyle/>
          <a:p>
            <a:pPr>
              <a:spcBef>
                <a:spcPct val="50000"/>
              </a:spcBef>
              <a:defRPr/>
            </a:pPr>
            <a:r>
              <a:rPr lang="en-US" sz="2400">
                <a:effectLst>
                  <a:outerShdw blurRad="38100" dist="38100" dir="2700000" algn="tl">
                    <a:srgbClr val="C0C0C0"/>
                  </a:outerShdw>
                </a:effectLst>
              </a:rPr>
              <a:t>WIP/OP Clearing Account</a:t>
            </a:r>
          </a:p>
        </p:txBody>
      </p:sp>
      <p:sp>
        <p:nvSpPr>
          <p:cNvPr id="898059" name="Text Box 11"/>
          <p:cNvSpPr txBox="1">
            <a:spLocks noChangeArrowheads="1"/>
          </p:cNvSpPr>
          <p:nvPr/>
        </p:nvSpPr>
        <p:spPr bwMode="auto">
          <a:xfrm>
            <a:off x="1905000" y="2590800"/>
            <a:ext cx="1143000" cy="457200"/>
          </a:xfrm>
          <a:prstGeom prst="rect">
            <a:avLst/>
          </a:prstGeom>
          <a:noFill/>
          <a:ln w="9525" algn="ctr">
            <a:noFill/>
            <a:miter lim="800000"/>
            <a:headEnd/>
            <a:tailEnd/>
          </a:ln>
          <a:effectLst/>
        </p:spPr>
        <p:txBody>
          <a:bodyPr>
            <a:spAutoFit/>
          </a:bodyPr>
          <a:lstStyle/>
          <a:p>
            <a:pPr>
              <a:spcBef>
                <a:spcPct val="50000"/>
              </a:spcBef>
              <a:defRPr/>
            </a:pPr>
            <a:r>
              <a:rPr lang="en-US" sz="2400">
                <a:effectLst>
                  <a:outerShdw blurRad="38100" dist="38100" dir="2700000" algn="tl">
                    <a:srgbClr val="C0C0C0"/>
                  </a:outerShdw>
                </a:effectLst>
              </a:rPr>
              <a:t>-500.00</a:t>
            </a:r>
          </a:p>
        </p:txBody>
      </p:sp>
      <p:sp>
        <p:nvSpPr>
          <p:cNvPr id="898060" name="Text Box 12"/>
          <p:cNvSpPr txBox="1">
            <a:spLocks noChangeArrowheads="1"/>
          </p:cNvSpPr>
          <p:nvPr/>
        </p:nvSpPr>
        <p:spPr bwMode="auto">
          <a:xfrm>
            <a:off x="4876800" y="2514600"/>
            <a:ext cx="1371600" cy="457200"/>
          </a:xfrm>
          <a:prstGeom prst="rect">
            <a:avLst/>
          </a:prstGeom>
          <a:noFill/>
          <a:ln w="9525" algn="ctr">
            <a:noFill/>
            <a:miter lim="800000"/>
            <a:headEnd/>
            <a:tailEnd/>
          </a:ln>
          <a:effectLst/>
        </p:spPr>
        <p:txBody>
          <a:bodyPr>
            <a:spAutoFit/>
          </a:bodyPr>
          <a:lstStyle/>
          <a:p>
            <a:pPr>
              <a:spcBef>
                <a:spcPct val="50000"/>
              </a:spcBef>
              <a:defRPr/>
            </a:pPr>
            <a:r>
              <a:rPr lang="en-US" sz="2400">
                <a:effectLst>
                  <a:outerShdw blurRad="38100" dist="38100" dir="2700000" algn="tl">
                    <a:srgbClr val="C0C0C0"/>
                  </a:outerShdw>
                </a:effectLst>
              </a:rPr>
              <a:t>+500.00</a:t>
            </a:r>
          </a:p>
        </p:txBody>
      </p:sp>
      <p:sp>
        <p:nvSpPr>
          <p:cNvPr id="898061" name="Text Box 13"/>
          <p:cNvSpPr txBox="1">
            <a:spLocks noChangeArrowheads="1"/>
          </p:cNvSpPr>
          <p:nvPr/>
        </p:nvSpPr>
        <p:spPr bwMode="auto">
          <a:xfrm>
            <a:off x="838200" y="1676400"/>
            <a:ext cx="2590800" cy="396875"/>
          </a:xfrm>
          <a:prstGeom prst="rect">
            <a:avLst/>
          </a:prstGeom>
          <a:noFill/>
          <a:ln w="9525" algn="ctr">
            <a:noFill/>
            <a:miter lim="800000"/>
            <a:headEnd/>
            <a:tailEnd/>
          </a:ln>
          <a:effectLst/>
        </p:spPr>
        <p:txBody>
          <a:bodyPr>
            <a:spAutoFit/>
          </a:bodyPr>
          <a:lstStyle/>
          <a:p>
            <a:pPr>
              <a:spcBef>
                <a:spcPct val="50000"/>
              </a:spcBef>
              <a:defRPr/>
            </a:pPr>
            <a:r>
              <a:rPr lang="en-US" sz="2000">
                <a:solidFill>
                  <a:srgbClr val="0099FF"/>
                </a:solidFill>
                <a:effectLst>
                  <a:outerShdw blurRad="38100" dist="38100" dir="2700000" algn="tl">
                    <a:srgbClr val="C0C0C0"/>
                  </a:outerShdw>
                </a:effectLst>
              </a:rPr>
              <a:t>Acct/Nature: 2000</a:t>
            </a:r>
          </a:p>
        </p:txBody>
      </p:sp>
      <p:sp>
        <p:nvSpPr>
          <p:cNvPr id="898062" name="Text Box 14"/>
          <p:cNvSpPr txBox="1">
            <a:spLocks noChangeArrowheads="1"/>
          </p:cNvSpPr>
          <p:nvPr/>
        </p:nvSpPr>
        <p:spPr bwMode="auto">
          <a:xfrm>
            <a:off x="5105400" y="1600200"/>
            <a:ext cx="2590800" cy="396875"/>
          </a:xfrm>
          <a:prstGeom prst="rect">
            <a:avLst/>
          </a:prstGeom>
          <a:noFill/>
          <a:ln w="9525" algn="ctr">
            <a:noFill/>
            <a:miter lim="800000"/>
            <a:headEnd/>
            <a:tailEnd/>
          </a:ln>
          <a:effectLst/>
        </p:spPr>
        <p:txBody>
          <a:bodyPr>
            <a:spAutoFit/>
          </a:bodyPr>
          <a:lstStyle/>
          <a:p>
            <a:pPr>
              <a:spcBef>
                <a:spcPct val="50000"/>
              </a:spcBef>
              <a:defRPr/>
            </a:pPr>
            <a:r>
              <a:rPr lang="en-US" sz="2000">
                <a:solidFill>
                  <a:srgbClr val="0099FF"/>
                </a:solidFill>
                <a:effectLst>
                  <a:outerShdw blurRad="38100" dist="38100" dir="2700000" algn="tl">
                    <a:srgbClr val="C0C0C0"/>
                  </a:outerShdw>
                </a:effectLst>
              </a:rPr>
              <a:t>Acct/Nature: 1450</a:t>
            </a:r>
          </a:p>
        </p:txBody>
      </p:sp>
      <p:sp>
        <p:nvSpPr>
          <p:cNvPr id="898063" name="Text Box 15"/>
          <p:cNvSpPr txBox="1">
            <a:spLocks noChangeArrowheads="1"/>
          </p:cNvSpPr>
          <p:nvPr/>
        </p:nvSpPr>
        <p:spPr bwMode="auto">
          <a:xfrm>
            <a:off x="0" y="4114800"/>
            <a:ext cx="5105400" cy="519113"/>
          </a:xfrm>
          <a:prstGeom prst="rect">
            <a:avLst/>
          </a:prstGeom>
          <a:noFill/>
          <a:ln w="9525" algn="ctr">
            <a:noFill/>
            <a:miter lim="800000"/>
            <a:headEnd/>
            <a:tailEnd/>
          </a:ln>
          <a:effectLst/>
        </p:spPr>
        <p:txBody>
          <a:bodyPr>
            <a:spAutoFit/>
          </a:bodyPr>
          <a:lstStyle/>
          <a:p>
            <a:pPr algn="l">
              <a:spcBef>
                <a:spcPct val="50000"/>
              </a:spcBef>
              <a:defRPr/>
            </a:pPr>
            <a:r>
              <a:rPr lang="en-US" sz="2800">
                <a:effectLst>
                  <a:outerShdw blurRad="38100" dist="38100" dir="2700000" algn="tl">
                    <a:srgbClr val="C0C0C0"/>
                  </a:outerShdw>
                </a:effectLst>
              </a:rPr>
              <a:t>The LRAP Txn from Invoicing</a:t>
            </a:r>
          </a:p>
        </p:txBody>
      </p:sp>
      <p:sp>
        <p:nvSpPr>
          <p:cNvPr id="898064" name="Line 16"/>
          <p:cNvSpPr>
            <a:spLocks noChangeShapeType="1"/>
          </p:cNvSpPr>
          <p:nvPr/>
        </p:nvSpPr>
        <p:spPr bwMode="auto">
          <a:xfrm>
            <a:off x="0" y="3962400"/>
            <a:ext cx="9144000" cy="0"/>
          </a:xfrm>
          <a:prstGeom prst="line">
            <a:avLst/>
          </a:prstGeom>
          <a:noFill/>
          <a:ln w="168275">
            <a:solidFill>
              <a:srgbClr val="E5AB07"/>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98065" name="Line 17"/>
          <p:cNvSpPr>
            <a:spLocks noChangeShapeType="1"/>
          </p:cNvSpPr>
          <p:nvPr/>
        </p:nvSpPr>
        <p:spPr bwMode="auto">
          <a:xfrm>
            <a:off x="533400" y="5486400"/>
            <a:ext cx="3124200" cy="0"/>
          </a:xfrm>
          <a:prstGeom prst="line">
            <a:avLst/>
          </a:prstGeom>
          <a:noFill/>
          <a:ln w="38100">
            <a:solidFill>
              <a:srgbClr val="0099FF"/>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98066" name="Line 18"/>
          <p:cNvSpPr>
            <a:spLocks noChangeShapeType="1"/>
          </p:cNvSpPr>
          <p:nvPr/>
        </p:nvSpPr>
        <p:spPr bwMode="auto">
          <a:xfrm>
            <a:off x="4724400" y="5410200"/>
            <a:ext cx="3429000" cy="0"/>
          </a:xfrm>
          <a:prstGeom prst="line">
            <a:avLst/>
          </a:prstGeom>
          <a:noFill/>
          <a:ln w="38100">
            <a:solidFill>
              <a:srgbClr val="0099FF"/>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98067" name="Line 19"/>
          <p:cNvSpPr>
            <a:spLocks noChangeShapeType="1"/>
          </p:cNvSpPr>
          <p:nvPr/>
        </p:nvSpPr>
        <p:spPr bwMode="auto">
          <a:xfrm>
            <a:off x="1828800" y="5486400"/>
            <a:ext cx="0" cy="1371600"/>
          </a:xfrm>
          <a:prstGeom prst="line">
            <a:avLst/>
          </a:prstGeom>
          <a:noFill/>
          <a:ln w="38100">
            <a:solidFill>
              <a:srgbClr val="0099FF"/>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98068" name="Line 20"/>
          <p:cNvSpPr>
            <a:spLocks noChangeShapeType="1"/>
          </p:cNvSpPr>
          <p:nvPr/>
        </p:nvSpPr>
        <p:spPr bwMode="auto">
          <a:xfrm>
            <a:off x="6324600" y="5410200"/>
            <a:ext cx="0" cy="1447800"/>
          </a:xfrm>
          <a:prstGeom prst="line">
            <a:avLst/>
          </a:prstGeom>
          <a:noFill/>
          <a:ln w="38100">
            <a:solidFill>
              <a:srgbClr val="0099FF"/>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98070" name="Text Box 22"/>
          <p:cNvSpPr txBox="1">
            <a:spLocks noChangeArrowheads="1"/>
          </p:cNvSpPr>
          <p:nvPr/>
        </p:nvSpPr>
        <p:spPr bwMode="auto">
          <a:xfrm>
            <a:off x="4343400" y="4953000"/>
            <a:ext cx="4114800" cy="457200"/>
          </a:xfrm>
          <a:prstGeom prst="rect">
            <a:avLst/>
          </a:prstGeom>
          <a:noFill/>
          <a:ln w="9525" algn="ctr">
            <a:noFill/>
            <a:miter lim="800000"/>
            <a:headEnd/>
            <a:tailEnd/>
          </a:ln>
          <a:effectLst/>
        </p:spPr>
        <p:txBody>
          <a:bodyPr>
            <a:spAutoFit/>
          </a:bodyPr>
          <a:lstStyle/>
          <a:p>
            <a:pPr>
              <a:spcBef>
                <a:spcPct val="50000"/>
              </a:spcBef>
              <a:defRPr/>
            </a:pPr>
            <a:r>
              <a:rPr lang="en-US" sz="2400">
                <a:effectLst>
                  <a:outerShdw blurRad="38100" dist="38100" dir="2700000" algn="tl">
                    <a:srgbClr val="C0C0C0"/>
                  </a:outerShdw>
                </a:effectLst>
              </a:rPr>
              <a:t>WIP/OP Clearing Account</a:t>
            </a:r>
          </a:p>
        </p:txBody>
      </p:sp>
      <p:sp>
        <p:nvSpPr>
          <p:cNvPr id="898071" name="Text Box 23"/>
          <p:cNvSpPr txBox="1">
            <a:spLocks noChangeArrowheads="1"/>
          </p:cNvSpPr>
          <p:nvPr/>
        </p:nvSpPr>
        <p:spPr bwMode="auto">
          <a:xfrm>
            <a:off x="6400800" y="5486400"/>
            <a:ext cx="1143000" cy="457200"/>
          </a:xfrm>
          <a:prstGeom prst="rect">
            <a:avLst/>
          </a:prstGeom>
          <a:noFill/>
          <a:ln w="9525" algn="ctr">
            <a:noFill/>
            <a:miter lim="800000"/>
            <a:headEnd/>
            <a:tailEnd/>
          </a:ln>
          <a:effectLst/>
        </p:spPr>
        <p:txBody>
          <a:bodyPr>
            <a:spAutoFit/>
          </a:bodyPr>
          <a:lstStyle/>
          <a:p>
            <a:pPr>
              <a:spcBef>
                <a:spcPct val="50000"/>
              </a:spcBef>
              <a:defRPr/>
            </a:pPr>
            <a:r>
              <a:rPr lang="en-US" sz="2400">
                <a:effectLst>
                  <a:outerShdw blurRad="38100" dist="38100" dir="2700000" algn="tl">
                    <a:srgbClr val="C0C0C0"/>
                  </a:outerShdw>
                </a:effectLst>
              </a:rPr>
              <a:t>-500.00</a:t>
            </a:r>
          </a:p>
        </p:txBody>
      </p:sp>
      <p:sp>
        <p:nvSpPr>
          <p:cNvPr id="898072" name="Text Box 24"/>
          <p:cNvSpPr txBox="1">
            <a:spLocks noChangeArrowheads="1"/>
          </p:cNvSpPr>
          <p:nvPr/>
        </p:nvSpPr>
        <p:spPr bwMode="auto">
          <a:xfrm>
            <a:off x="457200" y="5562600"/>
            <a:ext cx="1371600" cy="457200"/>
          </a:xfrm>
          <a:prstGeom prst="rect">
            <a:avLst/>
          </a:prstGeom>
          <a:noFill/>
          <a:ln w="9525" algn="ctr">
            <a:noFill/>
            <a:miter lim="800000"/>
            <a:headEnd/>
            <a:tailEnd/>
          </a:ln>
          <a:effectLst/>
        </p:spPr>
        <p:txBody>
          <a:bodyPr>
            <a:spAutoFit/>
          </a:bodyPr>
          <a:lstStyle/>
          <a:p>
            <a:pPr>
              <a:spcBef>
                <a:spcPct val="50000"/>
              </a:spcBef>
              <a:defRPr/>
            </a:pPr>
            <a:r>
              <a:rPr lang="en-US" sz="2400">
                <a:effectLst>
                  <a:outerShdw blurRad="38100" dist="38100" dir="2700000" algn="tl">
                    <a:srgbClr val="C0C0C0"/>
                  </a:outerShdw>
                </a:effectLst>
              </a:rPr>
              <a:t>+500.00</a:t>
            </a:r>
          </a:p>
        </p:txBody>
      </p:sp>
      <p:sp>
        <p:nvSpPr>
          <p:cNvPr id="898073" name="Text Box 25"/>
          <p:cNvSpPr txBox="1">
            <a:spLocks noChangeArrowheads="1"/>
          </p:cNvSpPr>
          <p:nvPr/>
        </p:nvSpPr>
        <p:spPr bwMode="auto">
          <a:xfrm>
            <a:off x="609600" y="4724400"/>
            <a:ext cx="2971800" cy="396875"/>
          </a:xfrm>
          <a:prstGeom prst="rect">
            <a:avLst/>
          </a:prstGeom>
          <a:noFill/>
          <a:ln w="9525" algn="ctr">
            <a:noFill/>
            <a:miter lim="800000"/>
            <a:headEnd/>
            <a:tailEnd/>
          </a:ln>
          <a:effectLst/>
        </p:spPr>
        <p:txBody>
          <a:bodyPr>
            <a:spAutoFit/>
          </a:bodyPr>
          <a:lstStyle/>
          <a:p>
            <a:pPr>
              <a:spcBef>
                <a:spcPct val="50000"/>
              </a:spcBef>
              <a:defRPr/>
            </a:pPr>
            <a:r>
              <a:rPr lang="en-US" sz="2000">
                <a:solidFill>
                  <a:srgbClr val="0099FF"/>
                </a:solidFill>
                <a:effectLst>
                  <a:outerShdw blurRad="38100" dist="38100" dir="2700000" algn="tl">
                    <a:srgbClr val="C0C0C0"/>
                  </a:outerShdw>
                </a:effectLst>
              </a:rPr>
              <a:t>Chg Acct/Nature: 1310</a:t>
            </a:r>
          </a:p>
        </p:txBody>
      </p:sp>
      <p:sp>
        <p:nvSpPr>
          <p:cNvPr id="898074" name="Text Box 26"/>
          <p:cNvSpPr txBox="1">
            <a:spLocks noChangeArrowheads="1"/>
          </p:cNvSpPr>
          <p:nvPr/>
        </p:nvSpPr>
        <p:spPr bwMode="auto">
          <a:xfrm>
            <a:off x="4800600" y="4648200"/>
            <a:ext cx="3124200" cy="396875"/>
          </a:xfrm>
          <a:prstGeom prst="rect">
            <a:avLst/>
          </a:prstGeom>
          <a:noFill/>
          <a:ln w="9525" algn="ctr">
            <a:noFill/>
            <a:miter lim="800000"/>
            <a:headEnd/>
            <a:tailEnd/>
          </a:ln>
          <a:effectLst/>
        </p:spPr>
        <p:txBody>
          <a:bodyPr>
            <a:spAutoFit/>
          </a:bodyPr>
          <a:lstStyle/>
          <a:p>
            <a:pPr>
              <a:spcBef>
                <a:spcPct val="50000"/>
              </a:spcBef>
              <a:defRPr/>
            </a:pPr>
            <a:r>
              <a:rPr lang="en-US" sz="2000">
                <a:solidFill>
                  <a:srgbClr val="0099FF"/>
                </a:solidFill>
                <a:effectLst>
                  <a:outerShdw blurRad="38100" dist="38100" dir="2700000" algn="tl">
                    <a:srgbClr val="C0C0C0"/>
                  </a:outerShdw>
                </a:effectLst>
              </a:rPr>
              <a:t>Offset Acct/Nature: 1450</a:t>
            </a:r>
          </a:p>
        </p:txBody>
      </p:sp>
      <p:sp>
        <p:nvSpPr>
          <p:cNvPr id="898075" name="Text Box 27"/>
          <p:cNvSpPr txBox="1">
            <a:spLocks noChangeArrowheads="1"/>
          </p:cNvSpPr>
          <p:nvPr/>
        </p:nvSpPr>
        <p:spPr bwMode="auto">
          <a:xfrm>
            <a:off x="0" y="5029200"/>
            <a:ext cx="4114800" cy="457200"/>
          </a:xfrm>
          <a:prstGeom prst="rect">
            <a:avLst/>
          </a:prstGeom>
          <a:noFill/>
          <a:ln w="9525" algn="ctr">
            <a:noFill/>
            <a:miter lim="800000"/>
            <a:headEnd/>
            <a:tailEnd/>
          </a:ln>
          <a:effectLst/>
        </p:spPr>
        <p:txBody>
          <a:bodyPr>
            <a:spAutoFit/>
          </a:bodyPr>
          <a:lstStyle/>
          <a:p>
            <a:pPr>
              <a:spcBef>
                <a:spcPct val="50000"/>
              </a:spcBef>
              <a:defRPr/>
            </a:pPr>
            <a:r>
              <a:rPr lang="en-US" sz="2400">
                <a:effectLst>
                  <a:outerShdw blurRad="38100" dist="38100" dir="2700000" algn="tl">
                    <a:srgbClr val="C0C0C0"/>
                  </a:outerShdw>
                </a:effectLst>
              </a:rPr>
              <a:t>WIP – Crossbeams</a:t>
            </a:r>
          </a:p>
        </p:txBody>
      </p:sp>
      <p:sp>
        <p:nvSpPr>
          <p:cNvPr id="898076" name="Line 28"/>
          <p:cNvSpPr>
            <a:spLocks noChangeShapeType="1"/>
          </p:cNvSpPr>
          <p:nvPr/>
        </p:nvSpPr>
        <p:spPr bwMode="auto">
          <a:xfrm>
            <a:off x="4648200" y="2743200"/>
            <a:ext cx="1905000" cy="0"/>
          </a:xfrm>
          <a:prstGeom prst="line">
            <a:avLst/>
          </a:prstGeom>
          <a:noFill/>
          <a:ln w="57150">
            <a:solidFill>
              <a:srgbClr val="E5AB07"/>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98077" name="Line 29"/>
          <p:cNvSpPr>
            <a:spLocks noChangeShapeType="1"/>
          </p:cNvSpPr>
          <p:nvPr/>
        </p:nvSpPr>
        <p:spPr bwMode="auto">
          <a:xfrm>
            <a:off x="5943600" y="5715000"/>
            <a:ext cx="1905000" cy="0"/>
          </a:xfrm>
          <a:prstGeom prst="line">
            <a:avLst/>
          </a:prstGeom>
          <a:noFill/>
          <a:ln w="57150">
            <a:solidFill>
              <a:srgbClr val="E5AB07"/>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98078" name="Rectangle 30"/>
          <p:cNvSpPr>
            <a:spLocks noChangeArrowheads="1"/>
          </p:cNvSpPr>
          <p:nvPr/>
        </p:nvSpPr>
        <p:spPr bwMode="auto">
          <a:xfrm>
            <a:off x="1828800" y="2514600"/>
            <a:ext cx="1828800" cy="533400"/>
          </a:xfrm>
          <a:prstGeom prst="rect">
            <a:avLst/>
          </a:prstGeom>
          <a:noFill/>
          <a:ln w="76200" cmpd="tri" algn="ctr">
            <a:solidFill>
              <a:srgbClr val="E5AB07"/>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898079" name="Rectangle 31"/>
          <p:cNvSpPr>
            <a:spLocks noChangeArrowheads="1"/>
          </p:cNvSpPr>
          <p:nvPr/>
        </p:nvSpPr>
        <p:spPr bwMode="auto">
          <a:xfrm>
            <a:off x="228600" y="5486400"/>
            <a:ext cx="1600200" cy="533400"/>
          </a:xfrm>
          <a:prstGeom prst="rect">
            <a:avLst/>
          </a:prstGeom>
          <a:noFill/>
          <a:ln w="76200" cmpd="tri" algn="ctr">
            <a:solidFill>
              <a:srgbClr val="E5AB07"/>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pic>
        <p:nvPicPr>
          <p:cNvPr id="898080" name="Picture 32" descr="j0285750"/>
          <p:cNvPicPr>
            <a:picLocks noChangeAspect="1" noChangeArrowheads="1"/>
          </p:cNvPicPr>
          <p:nvPr/>
        </p:nvPicPr>
        <p:blipFill>
          <a:blip r:embed="rId3" cstate="print"/>
          <a:srcRect/>
          <a:stretch>
            <a:fillRect/>
          </a:stretch>
        </p:blipFill>
        <p:spPr bwMode="auto">
          <a:xfrm>
            <a:off x="3429000" y="5737225"/>
            <a:ext cx="1824038" cy="1120775"/>
          </a:xfrm>
          <a:prstGeom prst="rect">
            <a:avLst/>
          </a:prstGeom>
          <a:noFill/>
          <a:ln w="9525">
            <a:noFill/>
            <a:miter lim="800000"/>
            <a:headEnd/>
            <a:tailEnd/>
          </a:ln>
        </p:spPr>
      </p:pic>
      <p:sp>
        <p:nvSpPr>
          <p:cNvPr id="898081" name="Text Box 33"/>
          <p:cNvSpPr txBox="1">
            <a:spLocks noChangeArrowheads="1"/>
          </p:cNvSpPr>
          <p:nvPr/>
        </p:nvSpPr>
        <p:spPr bwMode="auto">
          <a:xfrm>
            <a:off x="3810000" y="6019800"/>
            <a:ext cx="609600" cy="366713"/>
          </a:xfrm>
          <a:prstGeom prst="rect">
            <a:avLst/>
          </a:prstGeom>
          <a:noFill/>
          <a:ln w="9525" algn="ctr">
            <a:noFill/>
            <a:miter lim="800000"/>
            <a:headEnd/>
            <a:tailEnd/>
          </a:ln>
          <a:effectLst/>
        </p:spPr>
        <p:txBody>
          <a:bodyPr>
            <a:spAutoFit/>
          </a:bodyPr>
          <a:lstStyle/>
          <a:p>
            <a:pPr>
              <a:spcBef>
                <a:spcPct val="50000"/>
              </a:spcBef>
              <a:defRPr/>
            </a:pPr>
            <a:r>
              <a:rPr lang="en-US">
                <a:solidFill>
                  <a:schemeClr val="bg1"/>
                </a:solidFill>
                <a:effectLst>
                  <a:outerShdw blurRad="38100" dist="38100" dir="2700000" algn="tl">
                    <a:srgbClr val="C0C0C0"/>
                  </a:outerShdw>
                </a:effectLst>
              </a:rPr>
              <a:t>API</a:t>
            </a:r>
          </a:p>
        </p:txBody>
      </p:sp>
      <p:sp>
        <p:nvSpPr>
          <p:cNvPr id="898082" name="Text Box 34"/>
          <p:cNvSpPr txBox="1">
            <a:spLocks noChangeArrowheads="1"/>
          </p:cNvSpPr>
          <p:nvPr/>
        </p:nvSpPr>
        <p:spPr bwMode="auto">
          <a:xfrm>
            <a:off x="5257800" y="990600"/>
            <a:ext cx="3886200" cy="5934075"/>
          </a:xfrm>
          <a:prstGeom prst="rect">
            <a:avLst/>
          </a:prstGeom>
          <a:solidFill>
            <a:srgbClr val="E5AB07"/>
          </a:solidFill>
          <a:ln w="9525" algn="ctr">
            <a:noFill/>
            <a:miter lim="800000"/>
            <a:headEnd/>
            <a:tailEnd/>
          </a:ln>
        </p:spPr>
        <p:txBody>
          <a:bodyPr>
            <a:spAutoFit/>
          </a:bodyPr>
          <a:lstStyle/>
          <a:p>
            <a:pPr algn="l">
              <a:spcBef>
                <a:spcPct val="50000"/>
              </a:spcBef>
            </a:pPr>
            <a:r>
              <a:rPr lang="en-US" sz="2400"/>
              <a:t>After processing your LRAP Transactions that were created by the processing of IFM/AM Accounts Payable Invoices for your OP Service Items – </a:t>
            </a:r>
          </a:p>
          <a:p>
            <a:pPr algn="l">
              <a:spcBef>
                <a:spcPct val="50000"/>
              </a:spcBef>
            </a:pPr>
            <a:endParaRPr lang="en-US" sz="2400"/>
          </a:p>
          <a:p>
            <a:pPr algn="l">
              <a:spcBef>
                <a:spcPct val="50000"/>
              </a:spcBef>
            </a:pPr>
            <a:r>
              <a:rPr lang="en-US" sz="2400"/>
              <a:t>YOU HAVE SUCESSFULY CLOSED THE FINANCIAL LOOP AND CORRECTLY UPDATED THE BALANCE SHEET AND YOUR MANUFACTURING ORDERS !</a:t>
            </a:r>
          </a:p>
        </p:txBody>
      </p:sp>
      <p:pic>
        <p:nvPicPr>
          <p:cNvPr id="39970"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8000"/>
                                  </p:stCondLst>
                                  <p:childTnLst>
                                    <p:set>
                                      <p:cBhvr>
                                        <p:cTn id="6" dur="1" fill="hold">
                                          <p:stCondLst>
                                            <p:cond delay="0"/>
                                          </p:stCondLst>
                                        </p:cTn>
                                        <p:tgtEl>
                                          <p:spTgt spid="898063"/>
                                        </p:tgtEl>
                                        <p:attrNameLst>
                                          <p:attrName>style.visibility</p:attrName>
                                        </p:attrNameLst>
                                      </p:cBhvr>
                                      <p:to>
                                        <p:strVal val="visible"/>
                                      </p:to>
                                    </p:set>
                                    <p:anim calcmode="lin" valueType="num">
                                      <p:cBhvr>
                                        <p:cTn id="7" dur="500" fill="hold"/>
                                        <p:tgtEl>
                                          <p:spTgt spid="898063"/>
                                        </p:tgtEl>
                                        <p:attrNameLst>
                                          <p:attrName>ppt_w</p:attrName>
                                        </p:attrNameLst>
                                      </p:cBhvr>
                                      <p:tavLst>
                                        <p:tav tm="0">
                                          <p:val>
                                            <p:strVal val="#ppt_w*0.05"/>
                                          </p:val>
                                        </p:tav>
                                        <p:tav tm="100000">
                                          <p:val>
                                            <p:strVal val="#ppt_w"/>
                                          </p:val>
                                        </p:tav>
                                      </p:tavLst>
                                    </p:anim>
                                    <p:anim calcmode="lin" valueType="num">
                                      <p:cBhvr>
                                        <p:cTn id="8" dur="500" fill="hold"/>
                                        <p:tgtEl>
                                          <p:spTgt spid="898063"/>
                                        </p:tgtEl>
                                        <p:attrNameLst>
                                          <p:attrName>ppt_h</p:attrName>
                                        </p:attrNameLst>
                                      </p:cBhvr>
                                      <p:tavLst>
                                        <p:tav tm="0">
                                          <p:val>
                                            <p:strVal val="#ppt_h"/>
                                          </p:val>
                                        </p:tav>
                                        <p:tav tm="100000">
                                          <p:val>
                                            <p:strVal val="#ppt_h"/>
                                          </p:val>
                                        </p:tav>
                                      </p:tavLst>
                                    </p:anim>
                                    <p:anim calcmode="lin" valueType="num">
                                      <p:cBhvr>
                                        <p:cTn id="9" dur="500" fill="hold"/>
                                        <p:tgtEl>
                                          <p:spTgt spid="898063"/>
                                        </p:tgtEl>
                                        <p:attrNameLst>
                                          <p:attrName>ppt_x</p:attrName>
                                        </p:attrNameLst>
                                      </p:cBhvr>
                                      <p:tavLst>
                                        <p:tav tm="0">
                                          <p:val>
                                            <p:strVal val="#ppt_x-.2"/>
                                          </p:val>
                                        </p:tav>
                                        <p:tav tm="100000">
                                          <p:val>
                                            <p:strVal val="#ppt_x"/>
                                          </p:val>
                                        </p:tav>
                                      </p:tavLst>
                                    </p:anim>
                                    <p:anim calcmode="lin" valueType="num">
                                      <p:cBhvr>
                                        <p:cTn id="10" dur="500" fill="hold"/>
                                        <p:tgtEl>
                                          <p:spTgt spid="898063"/>
                                        </p:tgtEl>
                                        <p:attrNameLst>
                                          <p:attrName>ppt_y</p:attrName>
                                        </p:attrNameLst>
                                      </p:cBhvr>
                                      <p:tavLst>
                                        <p:tav tm="0">
                                          <p:val>
                                            <p:strVal val="#ppt_y"/>
                                          </p:val>
                                        </p:tav>
                                        <p:tav tm="100000">
                                          <p:val>
                                            <p:strVal val="#ppt_y"/>
                                          </p:val>
                                        </p:tav>
                                      </p:tavLst>
                                    </p:anim>
                                    <p:animEffect transition="in" filter="fade">
                                      <p:cBhvr>
                                        <p:cTn id="11" dur="500"/>
                                        <p:tgtEl>
                                          <p:spTgt spid="898063"/>
                                        </p:tgtEl>
                                      </p:cBhvr>
                                    </p:animEffect>
                                  </p:childTnLst>
                                </p:cTn>
                              </p:par>
                              <p:par>
                                <p:cTn id="12" presetID="54" presetClass="entr" presetSubtype="0" accel="100000" fill="hold" nodeType="withEffect">
                                  <p:stCondLst>
                                    <p:cond delay="8000"/>
                                  </p:stCondLst>
                                  <p:childTnLst>
                                    <p:set>
                                      <p:cBhvr>
                                        <p:cTn id="13" dur="1" fill="hold">
                                          <p:stCondLst>
                                            <p:cond delay="0"/>
                                          </p:stCondLst>
                                        </p:cTn>
                                        <p:tgtEl>
                                          <p:spTgt spid="898064"/>
                                        </p:tgtEl>
                                        <p:attrNameLst>
                                          <p:attrName>style.visibility</p:attrName>
                                        </p:attrNameLst>
                                      </p:cBhvr>
                                      <p:to>
                                        <p:strVal val="visible"/>
                                      </p:to>
                                    </p:set>
                                    <p:anim calcmode="lin" valueType="num">
                                      <p:cBhvr>
                                        <p:cTn id="14" dur="500" fill="hold"/>
                                        <p:tgtEl>
                                          <p:spTgt spid="898064"/>
                                        </p:tgtEl>
                                        <p:attrNameLst>
                                          <p:attrName>ppt_w</p:attrName>
                                        </p:attrNameLst>
                                      </p:cBhvr>
                                      <p:tavLst>
                                        <p:tav tm="0">
                                          <p:val>
                                            <p:strVal val="#ppt_w*0.05"/>
                                          </p:val>
                                        </p:tav>
                                        <p:tav tm="100000">
                                          <p:val>
                                            <p:strVal val="#ppt_w"/>
                                          </p:val>
                                        </p:tav>
                                      </p:tavLst>
                                    </p:anim>
                                    <p:anim calcmode="lin" valueType="num">
                                      <p:cBhvr>
                                        <p:cTn id="15" dur="500" fill="hold"/>
                                        <p:tgtEl>
                                          <p:spTgt spid="898064"/>
                                        </p:tgtEl>
                                        <p:attrNameLst>
                                          <p:attrName>ppt_h</p:attrName>
                                        </p:attrNameLst>
                                      </p:cBhvr>
                                      <p:tavLst>
                                        <p:tav tm="0">
                                          <p:val>
                                            <p:strVal val="#ppt_h"/>
                                          </p:val>
                                        </p:tav>
                                        <p:tav tm="100000">
                                          <p:val>
                                            <p:strVal val="#ppt_h"/>
                                          </p:val>
                                        </p:tav>
                                      </p:tavLst>
                                    </p:anim>
                                    <p:anim calcmode="lin" valueType="num">
                                      <p:cBhvr>
                                        <p:cTn id="16" dur="500" fill="hold"/>
                                        <p:tgtEl>
                                          <p:spTgt spid="898064"/>
                                        </p:tgtEl>
                                        <p:attrNameLst>
                                          <p:attrName>ppt_x</p:attrName>
                                        </p:attrNameLst>
                                      </p:cBhvr>
                                      <p:tavLst>
                                        <p:tav tm="0">
                                          <p:val>
                                            <p:strVal val="#ppt_x-.2"/>
                                          </p:val>
                                        </p:tav>
                                        <p:tav tm="100000">
                                          <p:val>
                                            <p:strVal val="#ppt_x"/>
                                          </p:val>
                                        </p:tav>
                                      </p:tavLst>
                                    </p:anim>
                                    <p:anim calcmode="lin" valueType="num">
                                      <p:cBhvr>
                                        <p:cTn id="17" dur="500" fill="hold"/>
                                        <p:tgtEl>
                                          <p:spTgt spid="898064"/>
                                        </p:tgtEl>
                                        <p:attrNameLst>
                                          <p:attrName>ppt_y</p:attrName>
                                        </p:attrNameLst>
                                      </p:cBhvr>
                                      <p:tavLst>
                                        <p:tav tm="0">
                                          <p:val>
                                            <p:strVal val="#ppt_y"/>
                                          </p:val>
                                        </p:tav>
                                        <p:tav tm="100000">
                                          <p:val>
                                            <p:strVal val="#ppt_y"/>
                                          </p:val>
                                        </p:tav>
                                      </p:tavLst>
                                    </p:anim>
                                    <p:animEffect transition="in" filter="fade">
                                      <p:cBhvr>
                                        <p:cTn id="18" dur="500"/>
                                        <p:tgtEl>
                                          <p:spTgt spid="898064"/>
                                        </p:tgtEl>
                                      </p:cBhvr>
                                    </p:animEffect>
                                  </p:childTnLst>
                                </p:cTn>
                              </p:par>
                              <p:par>
                                <p:cTn id="19" presetID="54" presetClass="entr" presetSubtype="0" accel="100000" fill="hold" nodeType="withEffect">
                                  <p:stCondLst>
                                    <p:cond delay="8000"/>
                                  </p:stCondLst>
                                  <p:childTnLst>
                                    <p:set>
                                      <p:cBhvr>
                                        <p:cTn id="20" dur="1" fill="hold">
                                          <p:stCondLst>
                                            <p:cond delay="0"/>
                                          </p:stCondLst>
                                        </p:cTn>
                                        <p:tgtEl>
                                          <p:spTgt spid="898065"/>
                                        </p:tgtEl>
                                        <p:attrNameLst>
                                          <p:attrName>style.visibility</p:attrName>
                                        </p:attrNameLst>
                                      </p:cBhvr>
                                      <p:to>
                                        <p:strVal val="visible"/>
                                      </p:to>
                                    </p:set>
                                    <p:anim calcmode="lin" valueType="num">
                                      <p:cBhvr>
                                        <p:cTn id="21" dur="500" fill="hold"/>
                                        <p:tgtEl>
                                          <p:spTgt spid="898065"/>
                                        </p:tgtEl>
                                        <p:attrNameLst>
                                          <p:attrName>ppt_w</p:attrName>
                                        </p:attrNameLst>
                                      </p:cBhvr>
                                      <p:tavLst>
                                        <p:tav tm="0">
                                          <p:val>
                                            <p:strVal val="#ppt_w*0.05"/>
                                          </p:val>
                                        </p:tav>
                                        <p:tav tm="100000">
                                          <p:val>
                                            <p:strVal val="#ppt_w"/>
                                          </p:val>
                                        </p:tav>
                                      </p:tavLst>
                                    </p:anim>
                                    <p:anim calcmode="lin" valueType="num">
                                      <p:cBhvr>
                                        <p:cTn id="22" dur="500" fill="hold"/>
                                        <p:tgtEl>
                                          <p:spTgt spid="898065"/>
                                        </p:tgtEl>
                                        <p:attrNameLst>
                                          <p:attrName>ppt_h</p:attrName>
                                        </p:attrNameLst>
                                      </p:cBhvr>
                                      <p:tavLst>
                                        <p:tav tm="0">
                                          <p:val>
                                            <p:strVal val="#ppt_h"/>
                                          </p:val>
                                        </p:tav>
                                        <p:tav tm="100000">
                                          <p:val>
                                            <p:strVal val="#ppt_h"/>
                                          </p:val>
                                        </p:tav>
                                      </p:tavLst>
                                    </p:anim>
                                    <p:anim calcmode="lin" valueType="num">
                                      <p:cBhvr>
                                        <p:cTn id="23" dur="500" fill="hold"/>
                                        <p:tgtEl>
                                          <p:spTgt spid="898065"/>
                                        </p:tgtEl>
                                        <p:attrNameLst>
                                          <p:attrName>ppt_x</p:attrName>
                                        </p:attrNameLst>
                                      </p:cBhvr>
                                      <p:tavLst>
                                        <p:tav tm="0">
                                          <p:val>
                                            <p:strVal val="#ppt_x-.2"/>
                                          </p:val>
                                        </p:tav>
                                        <p:tav tm="100000">
                                          <p:val>
                                            <p:strVal val="#ppt_x"/>
                                          </p:val>
                                        </p:tav>
                                      </p:tavLst>
                                    </p:anim>
                                    <p:anim calcmode="lin" valueType="num">
                                      <p:cBhvr>
                                        <p:cTn id="24" dur="500" fill="hold"/>
                                        <p:tgtEl>
                                          <p:spTgt spid="898065"/>
                                        </p:tgtEl>
                                        <p:attrNameLst>
                                          <p:attrName>ppt_y</p:attrName>
                                        </p:attrNameLst>
                                      </p:cBhvr>
                                      <p:tavLst>
                                        <p:tav tm="0">
                                          <p:val>
                                            <p:strVal val="#ppt_y"/>
                                          </p:val>
                                        </p:tav>
                                        <p:tav tm="100000">
                                          <p:val>
                                            <p:strVal val="#ppt_y"/>
                                          </p:val>
                                        </p:tav>
                                      </p:tavLst>
                                    </p:anim>
                                    <p:animEffect transition="in" filter="fade">
                                      <p:cBhvr>
                                        <p:cTn id="25" dur="500"/>
                                        <p:tgtEl>
                                          <p:spTgt spid="898065"/>
                                        </p:tgtEl>
                                      </p:cBhvr>
                                    </p:animEffect>
                                  </p:childTnLst>
                                </p:cTn>
                              </p:par>
                              <p:par>
                                <p:cTn id="26" presetID="54" presetClass="entr" presetSubtype="0" accel="100000" fill="hold" nodeType="withEffect">
                                  <p:stCondLst>
                                    <p:cond delay="8000"/>
                                  </p:stCondLst>
                                  <p:childTnLst>
                                    <p:set>
                                      <p:cBhvr>
                                        <p:cTn id="27" dur="1" fill="hold">
                                          <p:stCondLst>
                                            <p:cond delay="0"/>
                                          </p:stCondLst>
                                        </p:cTn>
                                        <p:tgtEl>
                                          <p:spTgt spid="898066"/>
                                        </p:tgtEl>
                                        <p:attrNameLst>
                                          <p:attrName>style.visibility</p:attrName>
                                        </p:attrNameLst>
                                      </p:cBhvr>
                                      <p:to>
                                        <p:strVal val="visible"/>
                                      </p:to>
                                    </p:set>
                                    <p:anim calcmode="lin" valueType="num">
                                      <p:cBhvr>
                                        <p:cTn id="28" dur="500" fill="hold"/>
                                        <p:tgtEl>
                                          <p:spTgt spid="898066"/>
                                        </p:tgtEl>
                                        <p:attrNameLst>
                                          <p:attrName>ppt_w</p:attrName>
                                        </p:attrNameLst>
                                      </p:cBhvr>
                                      <p:tavLst>
                                        <p:tav tm="0">
                                          <p:val>
                                            <p:strVal val="#ppt_w*0.05"/>
                                          </p:val>
                                        </p:tav>
                                        <p:tav tm="100000">
                                          <p:val>
                                            <p:strVal val="#ppt_w"/>
                                          </p:val>
                                        </p:tav>
                                      </p:tavLst>
                                    </p:anim>
                                    <p:anim calcmode="lin" valueType="num">
                                      <p:cBhvr>
                                        <p:cTn id="29" dur="500" fill="hold"/>
                                        <p:tgtEl>
                                          <p:spTgt spid="898066"/>
                                        </p:tgtEl>
                                        <p:attrNameLst>
                                          <p:attrName>ppt_h</p:attrName>
                                        </p:attrNameLst>
                                      </p:cBhvr>
                                      <p:tavLst>
                                        <p:tav tm="0">
                                          <p:val>
                                            <p:strVal val="#ppt_h"/>
                                          </p:val>
                                        </p:tav>
                                        <p:tav tm="100000">
                                          <p:val>
                                            <p:strVal val="#ppt_h"/>
                                          </p:val>
                                        </p:tav>
                                      </p:tavLst>
                                    </p:anim>
                                    <p:anim calcmode="lin" valueType="num">
                                      <p:cBhvr>
                                        <p:cTn id="30" dur="500" fill="hold"/>
                                        <p:tgtEl>
                                          <p:spTgt spid="898066"/>
                                        </p:tgtEl>
                                        <p:attrNameLst>
                                          <p:attrName>ppt_x</p:attrName>
                                        </p:attrNameLst>
                                      </p:cBhvr>
                                      <p:tavLst>
                                        <p:tav tm="0">
                                          <p:val>
                                            <p:strVal val="#ppt_x-.2"/>
                                          </p:val>
                                        </p:tav>
                                        <p:tav tm="100000">
                                          <p:val>
                                            <p:strVal val="#ppt_x"/>
                                          </p:val>
                                        </p:tav>
                                      </p:tavLst>
                                    </p:anim>
                                    <p:anim calcmode="lin" valueType="num">
                                      <p:cBhvr>
                                        <p:cTn id="31" dur="500" fill="hold"/>
                                        <p:tgtEl>
                                          <p:spTgt spid="898066"/>
                                        </p:tgtEl>
                                        <p:attrNameLst>
                                          <p:attrName>ppt_y</p:attrName>
                                        </p:attrNameLst>
                                      </p:cBhvr>
                                      <p:tavLst>
                                        <p:tav tm="0">
                                          <p:val>
                                            <p:strVal val="#ppt_y"/>
                                          </p:val>
                                        </p:tav>
                                        <p:tav tm="100000">
                                          <p:val>
                                            <p:strVal val="#ppt_y"/>
                                          </p:val>
                                        </p:tav>
                                      </p:tavLst>
                                    </p:anim>
                                    <p:animEffect transition="in" filter="fade">
                                      <p:cBhvr>
                                        <p:cTn id="32" dur="500"/>
                                        <p:tgtEl>
                                          <p:spTgt spid="898066"/>
                                        </p:tgtEl>
                                      </p:cBhvr>
                                    </p:animEffect>
                                  </p:childTnLst>
                                </p:cTn>
                              </p:par>
                              <p:par>
                                <p:cTn id="33" presetID="54" presetClass="entr" presetSubtype="0" accel="100000" fill="hold" nodeType="withEffect">
                                  <p:stCondLst>
                                    <p:cond delay="8000"/>
                                  </p:stCondLst>
                                  <p:childTnLst>
                                    <p:set>
                                      <p:cBhvr>
                                        <p:cTn id="34" dur="1" fill="hold">
                                          <p:stCondLst>
                                            <p:cond delay="0"/>
                                          </p:stCondLst>
                                        </p:cTn>
                                        <p:tgtEl>
                                          <p:spTgt spid="898067"/>
                                        </p:tgtEl>
                                        <p:attrNameLst>
                                          <p:attrName>style.visibility</p:attrName>
                                        </p:attrNameLst>
                                      </p:cBhvr>
                                      <p:to>
                                        <p:strVal val="visible"/>
                                      </p:to>
                                    </p:set>
                                    <p:anim calcmode="lin" valueType="num">
                                      <p:cBhvr>
                                        <p:cTn id="35" dur="500" fill="hold"/>
                                        <p:tgtEl>
                                          <p:spTgt spid="898067"/>
                                        </p:tgtEl>
                                        <p:attrNameLst>
                                          <p:attrName>ppt_w</p:attrName>
                                        </p:attrNameLst>
                                      </p:cBhvr>
                                      <p:tavLst>
                                        <p:tav tm="0">
                                          <p:val>
                                            <p:strVal val="#ppt_w*0.05"/>
                                          </p:val>
                                        </p:tav>
                                        <p:tav tm="100000">
                                          <p:val>
                                            <p:strVal val="#ppt_w"/>
                                          </p:val>
                                        </p:tav>
                                      </p:tavLst>
                                    </p:anim>
                                    <p:anim calcmode="lin" valueType="num">
                                      <p:cBhvr>
                                        <p:cTn id="36" dur="500" fill="hold"/>
                                        <p:tgtEl>
                                          <p:spTgt spid="898067"/>
                                        </p:tgtEl>
                                        <p:attrNameLst>
                                          <p:attrName>ppt_h</p:attrName>
                                        </p:attrNameLst>
                                      </p:cBhvr>
                                      <p:tavLst>
                                        <p:tav tm="0">
                                          <p:val>
                                            <p:strVal val="#ppt_h"/>
                                          </p:val>
                                        </p:tav>
                                        <p:tav tm="100000">
                                          <p:val>
                                            <p:strVal val="#ppt_h"/>
                                          </p:val>
                                        </p:tav>
                                      </p:tavLst>
                                    </p:anim>
                                    <p:anim calcmode="lin" valueType="num">
                                      <p:cBhvr>
                                        <p:cTn id="37" dur="500" fill="hold"/>
                                        <p:tgtEl>
                                          <p:spTgt spid="898067"/>
                                        </p:tgtEl>
                                        <p:attrNameLst>
                                          <p:attrName>ppt_x</p:attrName>
                                        </p:attrNameLst>
                                      </p:cBhvr>
                                      <p:tavLst>
                                        <p:tav tm="0">
                                          <p:val>
                                            <p:strVal val="#ppt_x-.2"/>
                                          </p:val>
                                        </p:tav>
                                        <p:tav tm="100000">
                                          <p:val>
                                            <p:strVal val="#ppt_x"/>
                                          </p:val>
                                        </p:tav>
                                      </p:tavLst>
                                    </p:anim>
                                    <p:anim calcmode="lin" valueType="num">
                                      <p:cBhvr>
                                        <p:cTn id="38" dur="500" fill="hold"/>
                                        <p:tgtEl>
                                          <p:spTgt spid="898067"/>
                                        </p:tgtEl>
                                        <p:attrNameLst>
                                          <p:attrName>ppt_y</p:attrName>
                                        </p:attrNameLst>
                                      </p:cBhvr>
                                      <p:tavLst>
                                        <p:tav tm="0">
                                          <p:val>
                                            <p:strVal val="#ppt_y"/>
                                          </p:val>
                                        </p:tav>
                                        <p:tav tm="100000">
                                          <p:val>
                                            <p:strVal val="#ppt_y"/>
                                          </p:val>
                                        </p:tav>
                                      </p:tavLst>
                                    </p:anim>
                                    <p:animEffect transition="in" filter="fade">
                                      <p:cBhvr>
                                        <p:cTn id="39" dur="500"/>
                                        <p:tgtEl>
                                          <p:spTgt spid="898067"/>
                                        </p:tgtEl>
                                      </p:cBhvr>
                                    </p:animEffect>
                                  </p:childTnLst>
                                </p:cTn>
                              </p:par>
                              <p:par>
                                <p:cTn id="40" presetID="54" presetClass="entr" presetSubtype="0" accel="100000" fill="hold" nodeType="withEffect">
                                  <p:stCondLst>
                                    <p:cond delay="8000"/>
                                  </p:stCondLst>
                                  <p:childTnLst>
                                    <p:set>
                                      <p:cBhvr>
                                        <p:cTn id="41" dur="1" fill="hold">
                                          <p:stCondLst>
                                            <p:cond delay="0"/>
                                          </p:stCondLst>
                                        </p:cTn>
                                        <p:tgtEl>
                                          <p:spTgt spid="898068"/>
                                        </p:tgtEl>
                                        <p:attrNameLst>
                                          <p:attrName>style.visibility</p:attrName>
                                        </p:attrNameLst>
                                      </p:cBhvr>
                                      <p:to>
                                        <p:strVal val="visible"/>
                                      </p:to>
                                    </p:set>
                                    <p:anim calcmode="lin" valueType="num">
                                      <p:cBhvr>
                                        <p:cTn id="42" dur="500" fill="hold"/>
                                        <p:tgtEl>
                                          <p:spTgt spid="898068"/>
                                        </p:tgtEl>
                                        <p:attrNameLst>
                                          <p:attrName>ppt_w</p:attrName>
                                        </p:attrNameLst>
                                      </p:cBhvr>
                                      <p:tavLst>
                                        <p:tav tm="0">
                                          <p:val>
                                            <p:strVal val="#ppt_w*0.05"/>
                                          </p:val>
                                        </p:tav>
                                        <p:tav tm="100000">
                                          <p:val>
                                            <p:strVal val="#ppt_w"/>
                                          </p:val>
                                        </p:tav>
                                      </p:tavLst>
                                    </p:anim>
                                    <p:anim calcmode="lin" valueType="num">
                                      <p:cBhvr>
                                        <p:cTn id="43" dur="500" fill="hold"/>
                                        <p:tgtEl>
                                          <p:spTgt spid="898068"/>
                                        </p:tgtEl>
                                        <p:attrNameLst>
                                          <p:attrName>ppt_h</p:attrName>
                                        </p:attrNameLst>
                                      </p:cBhvr>
                                      <p:tavLst>
                                        <p:tav tm="0">
                                          <p:val>
                                            <p:strVal val="#ppt_h"/>
                                          </p:val>
                                        </p:tav>
                                        <p:tav tm="100000">
                                          <p:val>
                                            <p:strVal val="#ppt_h"/>
                                          </p:val>
                                        </p:tav>
                                      </p:tavLst>
                                    </p:anim>
                                    <p:anim calcmode="lin" valueType="num">
                                      <p:cBhvr>
                                        <p:cTn id="44" dur="500" fill="hold"/>
                                        <p:tgtEl>
                                          <p:spTgt spid="898068"/>
                                        </p:tgtEl>
                                        <p:attrNameLst>
                                          <p:attrName>ppt_x</p:attrName>
                                        </p:attrNameLst>
                                      </p:cBhvr>
                                      <p:tavLst>
                                        <p:tav tm="0">
                                          <p:val>
                                            <p:strVal val="#ppt_x-.2"/>
                                          </p:val>
                                        </p:tav>
                                        <p:tav tm="100000">
                                          <p:val>
                                            <p:strVal val="#ppt_x"/>
                                          </p:val>
                                        </p:tav>
                                      </p:tavLst>
                                    </p:anim>
                                    <p:anim calcmode="lin" valueType="num">
                                      <p:cBhvr>
                                        <p:cTn id="45" dur="500" fill="hold"/>
                                        <p:tgtEl>
                                          <p:spTgt spid="898068"/>
                                        </p:tgtEl>
                                        <p:attrNameLst>
                                          <p:attrName>ppt_y</p:attrName>
                                        </p:attrNameLst>
                                      </p:cBhvr>
                                      <p:tavLst>
                                        <p:tav tm="0">
                                          <p:val>
                                            <p:strVal val="#ppt_y"/>
                                          </p:val>
                                        </p:tav>
                                        <p:tav tm="100000">
                                          <p:val>
                                            <p:strVal val="#ppt_y"/>
                                          </p:val>
                                        </p:tav>
                                      </p:tavLst>
                                    </p:anim>
                                    <p:animEffect transition="in" filter="fade">
                                      <p:cBhvr>
                                        <p:cTn id="46" dur="500"/>
                                        <p:tgtEl>
                                          <p:spTgt spid="898068"/>
                                        </p:tgtEl>
                                      </p:cBhvr>
                                    </p:animEffect>
                                  </p:childTnLst>
                                </p:cTn>
                              </p:par>
                              <p:par>
                                <p:cTn id="47" presetID="54" presetClass="entr" presetSubtype="0" accel="100000" fill="hold" grpId="0" nodeType="withEffect">
                                  <p:stCondLst>
                                    <p:cond delay="8000"/>
                                  </p:stCondLst>
                                  <p:childTnLst>
                                    <p:set>
                                      <p:cBhvr>
                                        <p:cTn id="48" dur="1" fill="hold">
                                          <p:stCondLst>
                                            <p:cond delay="0"/>
                                          </p:stCondLst>
                                        </p:cTn>
                                        <p:tgtEl>
                                          <p:spTgt spid="898070"/>
                                        </p:tgtEl>
                                        <p:attrNameLst>
                                          <p:attrName>style.visibility</p:attrName>
                                        </p:attrNameLst>
                                      </p:cBhvr>
                                      <p:to>
                                        <p:strVal val="visible"/>
                                      </p:to>
                                    </p:set>
                                    <p:anim calcmode="lin" valueType="num">
                                      <p:cBhvr>
                                        <p:cTn id="49" dur="500" fill="hold"/>
                                        <p:tgtEl>
                                          <p:spTgt spid="898070"/>
                                        </p:tgtEl>
                                        <p:attrNameLst>
                                          <p:attrName>ppt_w</p:attrName>
                                        </p:attrNameLst>
                                      </p:cBhvr>
                                      <p:tavLst>
                                        <p:tav tm="0">
                                          <p:val>
                                            <p:strVal val="#ppt_w*0.05"/>
                                          </p:val>
                                        </p:tav>
                                        <p:tav tm="100000">
                                          <p:val>
                                            <p:strVal val="#ppt_w"/>
                                          </p:val>
                                        </p:tav>
                                      </p:tavLst>
                                    </p:anim>
                                    <p:anim calcmode="lin" valueType="num">
                                      <p:cBhvr>
                                        <p:cTn id="50" dur="500" fill="hold"/>
                                        <p:tgtEl>
                                          <p:spTgt spid="898070"/>
                                        </p:tgtEl>
                                        <p:attrNameLst>
                                          <p:attrName>ppt_h</p:attrName>
                                        </p:attrNameLst>
                                      </p:cBhvr>
                                      <p:tavLst>
                                        <p:tav tm="0">
                                          <p:val>
                                            <p:strVal val="#ppt_h"/>
                                          </p:val>
                                        </p:tav>
                                        <p:tav tm="100000">
                                          <p:val>
                                            <p:strVal val="#ppt_h"/>
                                          </p:val>
                                        </p:tav>
                                      </p:tavLst>
                                    </p:anim>
                                    <p:anim calcmode="lin" valueType="num">
                                      <p:cBhvr>
                                        <p:cTn id="51" dur="500" fill="hold"/>
                                        <p:tgtEl>
                                          <p:spTgt spid="898070"/>
                                        </p:tgtEl>
                                        <p:attrNameLst>
                                          <p:attrName>ppt_x</p:attrName>
                                        </p:attrNameLst>
                                      </p:cBhvr>
                                      <p:tavLst>
                                        <p:tav tm="0">
                                          <p:val>
                                            <p:strVal val="#ppt_x-.2"/>
                                          </p:val>
                                        </p:tav>
                                        <p:tav tm="100000">
                                          <p:val>
                                            <p:strVal val="#ppt_x"/>
                                          </p:val>
                                        </p:tav>
                                      </p:tavLst>
                                    </p:anim>
                                    <p:anim calcmode="lin" valueType="num">
                                      <p:cBhvr>
                                        <p:cTn id="52" dur="500" fill="hold"/>
                                        <p:tgtEl>
                                          <p:spTgt spid="898070"/>
                                        </p:tgtEl>
                                        <p:attrNameLst>
                                          <p:attrName>ppt_y</p:attrName>
                                        </p:attrNameLst>
                                      </p:cBhvr>
                                      <p:tavLst>
                                        <p:tav tm="0">
                                          <p:val>
                                            <p:strVal val="#ppt_y"/>
                                          </p:val>
                                        </p:tav>
                                        <p:tav tm="100000">
                                          <p:val>
                                            <p:strVal val="#ppt_y"/>
                                          </p:val>
                                        </p:tav>
                                      </p:tavLst>
                                    </p:anim>
                                    <p:animEffect transition="in" filter="fade">
                                      <p:cBhvr>
                                        <p:cTn id="53" dur="500"/>
                                        <p:tgtEl>
                                          <p:spTgt spid="898070"/>
                                        </p:tgtEl>
                                      </p:cBhvr>
                                    </p:animEffect>
                                  </p:childTnLst>
                                </p:cTn>
                              </p:par>
                              <p:par>
                                <p:cTn id="54" presetID="54" presetClass="entr" presetSubtype="0" accel="100000" fill="hold" grpId="0" nodeType="withEffect">
                                  <p:stCondLst>
                                    <p:cond delay="8000"/>
                                  </p:stCondLst>
                                  <p:childTnLst>
                                    <p:set>
                                      <p:cBhvr>
                                        <p:cTn id="55" dur="1" fill="hold">
                                          <p:stCondLst>
                                            <p:cond delay="0"/>
                                          </p:stCondLst>
                                        </p:cTn>
                                        <p:tgtEl>
                                          <p:spTgt spid="898071"/>
                                        </p:tgtEl>
                                        <p:attrNameLst>
                                          <p:attrName>style.visibility</p:attrName>
                                        </p:attrNameLst>
                                      </p:cBhvr>
                                      <p:to>
                                        <p:strVal val="visible"/>
                                      </p:to>
                                    </p:set>
                                    <p:anim calcmode="lin" valueType="num">
                                      <p:cBhvr>
                                        <p:cTn id="56" dur="500" fill="hold"/>
                                        <p:tgtEl>
                                          <p:spTgt spid="898071"/>
                                        </p:tgtEl>
                                        <p:attrNameLst>
                                          <p:attrName>ppt_w</p:attrName>
                                        </p:attrNameLst>
                                      </p:cBhvr>
                                      <p:tavLst>
                                        <p:tav tm="0">
                                          <p:val>
                                            <p:strVal val="#ppt_w*0.05"/>
                                          </p:val>
                                        </p:tav>
                                        <p:tav tm="100000">
                                          <p:val>
                                            <p:strVal val="#ppt_w"/>
                                          </p:val>
                                        </p:tav>
                                      </p:tavLst>
                                    </p:anim>
                                    <p:anim calcmode="lin" valueType="num">
                                      <p:cBhvr>
                                        <p:cTn id="57" dur="500" fill="hold"/>
                                        <p:tgtEl>
                                          <p:spTgt spid="898071"/>
                                        </p:tgtEl>
                                        <p:attrNameLst>
                                          <p:attrName>ppt_h</p:attrName>
                                        </p:attrNameLst>
                                      </p:cBhvr>
                                      <p:tavLst>
                                        <p:tav tm="0">
                                          <p:val>
                                            <p:strVal val="#ppt_h"/>
                                          </p:val>
                                        </p:tav>
                                        <p:tav tm="100000">
                                          <p:val>
                                            <p:strVal val="#ppt_h"/>
                                          </p:val>
                                        </p:tav>
                                      </p:tavLst>
                                    </p:anim>
                                    <p:anim calcmode="lin" valueType="num">
                                      <p:cBhvr>
                                        <p:cTn id="58" dur="500" fill="hold"/>
                                        <p:tgtEl>
                                          <p:spTgt spid="898071"/>
                                        </p:tgtEl>
                                        <p:attrNameLst>
                                          <p:attrName>ppt_x</p:attrName>
                                        </p:attrNameLst>
                                      </p:cBhvr>
                                      <p:tavLst>
                                        <p:tav tm="0">
                                          <p:val>
                                            <p:strVal val="#ppt_x-.2"/>
                                          </p:val>
                                        </p:tav>
                                        <p:tav tm="100000">
                                          <p:val>
                                            <p:strVal val="#ppt_x"/>
                                          </p:val>
                                        </p:tav>
                                      </p:tavLst>
                                    </p:anim>
                                    <p:anim calcmode="lin" valueType="num">
                                      <p:cBhvr>
                                        <p:cTn id="59" dur="500" fill="hold"/>
                                        <p:tgtEl>
                                          <p:spTgt spid="898071"/>
                                        </p:tgtEl>
                                        <p:attrNameLst>
                                          <p:attrName>ppt_y</p:attrName>
                                        </p:attrNameLst>
                                      </p:cBhvr>
                                      <p:tavLst>
                                        <p:tav tm="0">
                                          <p:val>
                                            <p:strVal val="#ppt_y"/>
                                          </p:val>
                                        </p:tav>
                                        <p:tav tm="100000">
                                          <p:val>
                                            <p:strVal val="#ppt_y"/>
                                          </p:val>
                                        </p:tav>
                                      </p:tavLst>
                                    </p:anim>
                                    <p:animEffect transition="in" filter="fade">
                                      <p:cBhvr>
                                        <p:cTn id="60" dur="500"/>
                                        <p:tgtEl>
                                          <p:spTgt spid="898071"/>
                                        </p:tgtEl>
                                      </p:cBhvr>
                                    </p:animEffect>
                                  </p:childTnLst>
                                </p:cTn>
                              </p:par>
                              <p:par>
                                <p:cTn id="61" presetID="54" presetClass="entr" presetSubtype="0" accel="100000" fill="hold" grpId="0" nodeType="withEffect">
                                  <p:stCondLst>
                                    <p:cond delay="8000"/>
                                  </p:stCondLst>
                                  <p:childTnLst>
                                    <p:set>
                                      <p:cBhvr>
                                        <p:cTn id="62" dur="1" fill="hold">
                                          <p:stCondLst>
                                            <p:cond delay="0"/>
                                          </p:stCondLst>
                                        </p:cTn>
                                        <p:tgtEl>
                                          <p:spTgt spid="898072"/>
                                        </p:tgtEl>
                                        <p:attrNameLst>
                                          <p:attrName>style.visibility</p:attrName>
                                        </p:attrNameLst>
                                      </p:cBhvr>
                                      <p:to>
                                        <p:strVal val="visible"/>
                                      </p:to>
                                    </p:set>
                                    <p:anim calcmode="lin" valueType="num">
                                      <p:cBhvr>
                                        <p:cTn id="63" dur="500" fill="hold"/>
                                        <p:tgtEl>
                                          <p:spTgt spid="898072"/>
                                        </p:tgtEl>
                                        <p:attrNameLst>
                                          <p:attrName>ppt_w</p:attrName>
                                        </p:attrNameLst>
                                      </p:cBhvr>
                                      <p:tavLst>
                                        <p:tav tm="0">
                                          <p:val>
                                            <p:strVal val="#ppt_w*0.05"/>
                                          </p:val>
                                        </p:tav>
                                        <p:tav tm="100000">
                                          <p:val>
                                            <p:strVal val="#ppt_w"/>
                                          </p:val>
                                        </p:tav>
                                      </p:tavLst>
                                    </p:anim>
                                    <p:anim calcmode="lin" valueType="num">
                                      <p:cBhvr>
                                        <p:cTn id="64" dur="500" fill="hold"/>
                                        <p:tgtEl>
                                          <p:spTgt spid="898072"/>
                                        </p:tgtEl>
                                        <p:attrNameLst>
                                          <p:attrName>ppt_h</p:attrName>
                                        </p:attrNameLst>
                                      </p:cBhvr>
                                      <p:tavLst>
                                        <p:tav tm="0">
                                          <p:val>
                                            <p:strVal val="#ppt_h"/>
                                          </p:val>
                                        </p:tav>
                                        <p:tav tm="100000">
                                          <p:val>
                                            <p:strVal val="#ppt_h"/>
                                          </p:val>
                                        </p:tav>
                                      </p:tavLst>
                                    </p:anim>
                                    <p:anim calcmode="lin" valueType="num">
                                      <p:cBhvr>
                                        <p:cTn id="65" dur="500" fill="hold"/>
                                        <p:tgtEl>
                                          <p:spTgt spid="898072"/>
                                        </p:tgtEl>
                                        <p:attrNameLst>
                                          <p:attrName>ppt_x</p:attrName>
                                        </p:attrNameLst>
                                      </p:cBhvr>
                                      <p:tavLst>
                                        <p:tav tm="0">
                                          <p:val>
                                            <p:strVal val="#ppt_x-.2"/>
                                          </p:val>
                                        </p:tav>
                                        <p:tav tm="100000">
                                          <p:val>
                                            <p:strVal val="#ppt_x"/>
                                          </p:val>
                                        </p:tav>
                                      </p:tavLst>
                                    </p:anim>
                                    <p:anim calcmode="lin" valueType="num">
                                      <p:cBhvr>
                                        <p:cTn id="66" dur="500" fill="hold"/>
                                        <p:tgtEl>
                                          <p:spTgt spid="898072"/>
                                        </p:tgtEl>
                                        <p:attrNameLst>
                                          <p:attrName>ppt_y</p:attrName>
                                        </p:attrNameLst>
                                      </p:cBhvr>
                                      <p:tavLst>
                                        <p:tav tm="0">
                                          <p:val>
                                            <p:strVal val="#ppt_y"/>
                                          </p:val>
                                        </p:tav>
                                        <p:tav tm="100000">
                                          <p:val>
                                            <p:strVal val="#ppt_y"/>
                                          </p:val>
                                        </p:tav>
                                      </p:tavLst>
                                    </p:anim>
                                    <p:animEffect transition="in" filter="fade">
                                      <p:cBhvr>
                                        <p:cTn id="67" dur="500"/>
                                        <p:tgtEl>
                                          <p:spTgt spid="898072"/>
                                        </p:tgtEl>
                                      </p:cBhvr>
                                    </p:animEffect>
                                  </p:childTnLst>
                                </p:cTn>
                              </p:par>
                              <p:par>
                                <p:cTn id="68" presetID="54" presetClass="entr" presetSubtype="0" accel="100000" fill="hold" grpId="0" nodeType="withEffect">
                                  <p:stCondLst>
                                    <p:cond delay="8000"/>
                                  </p:stCondLst>
                                  <p:childTnLst>
                                    <p:set>
                                      <p:cBhvr>
                                        <p:cTn id="69" dur="1" fill="hold">
                                          <p:stCondLst>
                                            <p:cond delay="0"/>
                                          </p:stCondLst>
                                        </p:cTn>
                                        <p:tgtEl>
                                          <p:spTgt spid="898073"/>
                                        </p:tgtEl>
                                        <p:attrNameLst>
                                          <p:attrName>style.visibility</p:attrName>
                                        </p:attrNameLst>
                                      </p:cBhvr>
                                      <p:to>
                                        <p:strVal val="visible"/>
                                      </p:to>
                                    </p:set>
                                    <p:anim calcmode="lin" valueType="num">
                                      <p:cBhvr>
                                        <p:cTn id="70" dur="500" fill="hold"/>
                                        <p:tgtEl>
                                          <p:spTgt spid="898073"/>
                                        </p:tgtEl>
                                        <p:attrNameLst>
                                          <p:attrName>ppt_w</p:attrName>
                                        </p:attrNameLst>
                                      </p:cBhvr>
                                      <p:tavLst>
                                        <p:tav tm="0">
                                          <p:val>
                                            <p:strVal val="#ppt_w*0.05"/>
                                          </p:val>
                                        </p:tav>
                                        <p:tav tm="100000">
                                          <p:val>
                                            <p:strVal val="#ppt_w"/>
                                          </p:val>
                                        </p:tav>
                                      </p:tavLst>
                                    </p:anim>
                                    <p:anim calcmode="lin" valueType="num">
                                      <p:cBhvr>
                                        <p:cTn id="71" dur="500" fill="hold"/>
                                        <p:tgtEl>
                                          <p:spTgt spid="898073"/>
                                        </p:tgtEl>
                                        <p:attrNameLst>
                                          <p:attrName>ppt_h</p:attrName>
                                        </p:attrNameLst>
                                      </p:cBhvr>
                                      <p:tavLst>
                                        <p:tav tm="0">
                                          <p:val>
                                            <p:strVal val="#ppt_h"/>
                                          </p:val>
                                        </p:tav>
                                        <p:tav tm="100000">
                                          <p:val>
                                            <p:strVal val="#ppt_h"/>
                                          </p:val>
                                        </p:tav>
                                      </p:tavLst>
                                    </p:anim>
                                    <p:anim calcmode="lin" valueType="num">
                                      <p:cBhvr>
                                        <p:cTn id="72" dur="500" fill="hold"/>
                                        <p:tgtEl>
                                          <p:spTgt spid="898073"/>
                                        </p:tgtEl>
                                        <p:attrNameLst>
                                          <p:attrName>ppt_x</p:attrName>
                                        </p:attrNameLst>
                                      </p:cBhvr>
                                      <p:tavLst>
                                        <p:tav tm="0">
                                          <p:val>
                                            <p:strVal val="#ppt_x-.2"/>
                                          </p:val>
                                        </p:tav>
                                        <p:tav tm="100000">
                                          <p:val>
                                            <p:strVal val="#ppt_x"/>
                                          </p:val>
                                        </p:tav>
                                      </p:tavLst>
                                    </p:anim>
                                    <p:anim calcmode="lin" valueType="num">
                                      <p:cBhvr>
                                        <p:cTn id="73" dur="500" fill="hold"/>
                                        <p:tgtEl>
                                          <p:spTgt spid="898073"/>
                                        </p:tgtEl>
                                        <p:attrNameLst>
                                          <p:attrName>ppt_y</p:attrName>
                                        </p:attrNameLst>
                                      </p:cBhvr>
                                      <p:tavLst>
                                        <p:tav tm="0">
                                          <p:val>
                                            <p:strVal val="#ppt_y"/>
                                          </p:val>
                                        </p:tav>
                                        <p:tav tm="100000">
                                          <p:val>
                                            <p:strVal val="#ppt_y"/>
                                          </p:val>
                                        </p:tav>
                                      </p:tavLst>
                                    </p:anim>
                                    <p:animEffect transition="in" filter="fade">
                                      <p:cBhvr>
                                        <p:cTn id="74" dur="500"/>
                                        <p:tgtEl>
                                          <p:spTgt spid="898073"/>
                                        </p:tgtEl>
                                      </p:cBhvr>
                                    </p:animEffect>
                                  </p:childTnLst>
                                </p:cTn>
                              </p:par>
                              <p:par>
                                <p:cTn id="75" presetID="54" presetClass="entr" presetSubtype="0" accel="100000" fill="hold" grpId="0" nodeType="withEffect">
                                  <p:stCondLst>
                                    <p:cond delay="8000"/>
                                  </p:stCondLst>
                                  <p:childTnLst>
                                    <p:set>
                                      <p:cBhvr>
                                        <p:cTn id="76" dur="1" fill="hold">
                                          <p:stCondLst>
                                            <p:cond delay="0"/>
                                          </p:stCondLst>
                                        </p:cTn>
                                        <p:tgtEl>
                                          <p:spTgt spid="898074"/>
                                        </p:tgtEl>
                                        <p:attrNameLst>
                                          <p:attrName>style.visibility</p:attrName>
                                        </p:attrNameLst>
                                      </p:cBhvr>
                                      <p:to>
                                        <p:strVal val="visible"/>
                                      </p:to>
                                    </p:set>
                                    <p:anim calcmode="lin" valueType="num">
                                      <p:cBhvr>
                                        <p:cTn id="77" dur="500" fill="hold"/>
                                        <p:tgtEl>
                                          <p:spTgt spid="898074"/>
                                        </p:tgtEl>
                                        <p:attrNameLst>
                                          <p:attrName>ppt_w</p:attrName>
                                        </p:attrNameLst>
                                      </p:cBhvr>
                                      <p:tavLst>
                                        <p:tav tm="0">
                                          <p:val>
                                            <p:strVal val="#ppt_w*0.05"/>
                                          </p:val>
                                        </p:tav>
                                        <p:tav tm="100000">
                                          <p:val>
                                            <p:strVal val="#ppt_w"/>
                                          </p:val>
                                        </p:tav>
                                      </p:tavLst>
                                    </p:anim>
                                    <p:anim calcmode="lin" valueType="num">
                                      <p:cBhvr>
                                        <p:cTn id="78" dur="500" fill="hold"/>
                                        <p:tgtEl>
                                          <p:spTgt spid="898074"/>
                                        </p:tgtEl>
                                        <p:attrNameLst>
                                          <p:attrName>ppt_h</p:attrName>
                                        </p:attrNameLst>
                                      </p:cBhvr>
                                      <p:tavLst>
                                        <p:tav tm="0">
                                          <p:val>
                                            <p:strVal val="#ppt_h"/>
                                          </p:val>
                                        </p:tav>
                                        <p:tav tm="100000">
                                          <p:val>
                                            <p:strVal val="#ppt_h"/>
                                          </p:val>
                                        </p:tav>
                                      </p:tavLst>
                                    </p:anim>
                                    <p:anim calcmode="lin" valueType="num">
                                      <p:cBhvr>
                                        <p:cTn id="79" dur="500" fill="hold"/>
                                        <p:tgtEl>
                                          <p:spTgt spid="898074"/>
                                        </p:tgtEl>
                                        <p:attrNameLst>
                                          <p:attrName>ppt_x</p:attrName>
                                        </p:attrNameLst>
                                      </p:cBhvr>
                                      <p:tavLst>
                                        <p:tav tm="0">
                                          <p:val>
                                            <p:strVal val="#ppt_x-.2"/>
                                          </p:val>
                                        </p:tav>
                                        <p:tav tm="100000">
                                          <p:val>
                                            <p:strVal val="#ppt_x"/>
                                          </p:val>
                                        </p:tav>
                                      </p:tavLst>
                                    </p:anim>
                                    <p:anim calcmode="lin" valueType="num">
                                      <p:cBhvr>
                                        <p:cTn id="80" dur="500" fill="hold"/>
                                        <p:tgtEl>
                                          <p:spTgt spid="898074"/>
                                        </p:tgtEl>
                                        <p:attrNameLst>
                                          <p:attrName>ppt_y</p:attrName>
                                        </p:attrNameLst>
                                      </p:cBhvr>
                                      <p:tavLst>
                                        <p:tav tm="0">
                                          <p:val>
                                            <p:strVal val="#ppt_y"/>
                                          </p:val>
                                        </p:tav>
                                        <p:tav tm="100000">
                                          <p:val>
                                            <p:strVal val="#ppt_y"/>
                                          </p:val>
                                        </p:tav>
                                      </p:tavLst>
                                    </p:anim>
                                    <p:animEffect transition="in" filter="fade">
                                      <p:cBhvr>
                                        <p:cTn id="81" dur="500"/>
                                        <p:tgtEl>
                                          <p:spTgt spid="898074"/>
                                        </p:tgtEl>
                                      </p:cBhvr>
                                    </p:animEffect>
                                  </p:childTnLst>
                                </p:cTn>
                              </p:par>
                              <p:par>
                                <p:cTn id="82" presetID="54" presetClass="entr" presetSubtype="0" accel="100000" fill="hold" grpId="0" nodeType="withEffect">
                                  <p:stCondLst>
                                    <p:cond delay="8000"/>
                                  </p:stCondLst>
                                  <p:childTnLst>
                                    <p:set>
                                      <p:cBhvr>
                                        <p:cTn id="83" dur="1" fill="hold">
                                          <p:stCondLst>
                                            <p:cond delay="0"/>
                                          </p:stCondLst>
                                        </p:cTn>
                                        <p:tgtEl>
                                          <p:spTgt spid="898075"/>
                                        </p:tgtEl>
                                        <p:attrNameLst>
                                          <p:attrName>style.visibility</p:attrName>
                                        </p:attrNameLst>
                                      </p:cBhvr>
                                      <p:to>
                                        <p:strVal val="visible"/>
                                      </p:to>
                                    </p:set>
                                    <p:anim calcmode="lin" valueType="num">
                                      <p:cBhvr>
                                        <p:cTn id="84" dur="500" fill="hold"/>
                                        <p:tgtEl>
                                          <p:spTgt spid="898075"/>
                                        </p:tgtEl>
                                        <p:attrNameLst>
                                          <p:attrName>ppt_w</p:attrName>
                                        </p:attrNameLst>
                                      </p:cBhvr>
                                      <p:tavLst>
                                        <p:tav tm="0">
                                          <p:val>
                                            <p:strVal val="#ppt_w*0.05"/>
                                          </p:val>
                                        </p:tav>
                                        <p:tav tm="100000">
                                          <p:val>
                                            <p:strVal val="#ppt_w"/>
                                          </p:val>
                                        </p:tav>
                                      </p:tavLst>
                                    </p:anim>
                                    <p:anim calcmode="lin" valueType="num">
                                      <p:cBhvr>
                                        <p:cTn id="85" dur="500" fill="hold"/>
                                        <p:tgtEl>
                                          <p:spTgt spid="898075"/>
                                        </p:tgtEl>
                                        <p:attrNameLst>
                                          <p:attrName>ppt_h</p:attrName>
                                        </p:attrNameLst>
                                      </p:cBhvr>
                                      <p:tavLst>
                                        <p:tav tm="0">
                                          <p:val>
                                            <p:strVal val="#ppt_h"/>
                                          </p:val>
                                        </p:tav>
                                        <p:tav tm="100000">
                                          <p:val>
                                            <p:strVal val="#ppt_h"/>
                                          </p:val>
                                        </p:tav>
                                      </p:tavLst>
                                    </p:anim>
                                    <p:anim calcmode="lin" valueType="num">
                                      <p:cBhvr>
                                        <p:cTn id="86" dur="500" fill="hold"/>
                                        <p:tgtEl>
                                          <p:spTgt spid="898075"/>
                                        </p:tgtEl>
                                        <p:attrNameLst>
                                          <p:attrName>ppt_x</p:attrName>
                                        </p:attrNameLst>
                                      </p:cBhvr>
                                      <p:tavLst>
                                        <p:tav tm="0">
                                          <p:val>
                                            <p:strVal val="#ppt_x-.2"/>
                                          </p:val>
                                        </p:tav>
                                        <p:tav tm="100000">
                                          <p:val>
                                            <p:strVal val="#ppt_x"/>
                                          </p:val>
                                        </p:tav>
                                      </p:tavLst>
                                    </p:anim>
                                    <p:anim calcmode="lin" valueType="num">
                                      <p:cBhvr>
                                        <p:cTn id="87" dur="500" fill="hold"/>
                                        <p:tgtEl>
                                          <p:spTgt spid="898075"/>
                                        </p:tgtEl>
                                        <p:attrNameLst>
                                          <p:attrName>ppt_y</p:attrName>
                                        </p:attrNameLst>
                                      </p:cBhvr>
                                      <p:tavLst>
                                        <p:tav tm="0">
                                          <p:val>
                                            <p:strVal val="#ppt_y"/>
                                          </p:val>
                                        </p:tav>
                                        <p:tav tm="100000">
                                          <p:val>
                                            <p:strVal val="#ppt_y"/>
                                          </p:val>
                                        </p:tav>
                                      </p:tavLst>
                                    </p:anim>
                                    <p:animEffect transition="in" filter="fade">
                                      <p:cBhvr>
                                        <p:cTn id="88" dur="500"/>
                                        <p:tgtEl>
                                          <p:spTgt spid="898075"/>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nodeType="clickEffect">
                                  <p:stCondLst>
                                    <p:cond delay="0"/>
                                  </p:stCondLst>
                                  <p:childTnLst>
                                    <p:set>
                                      <p:cBhvr>
                                        <p:cTn id="92" dur="1" fill="hold">
                                          <p:stCondLst>
                                            <p:cond delay="0"/>
                                          </p:stCondLst>
                                        </p:cTn>
                                        <p:tgtEl>
                                          <p:spTgt spid="898076"/>
                                        </p:tgtEl>
                                        <p:attrNameLst>
                                          <p:attrName>style.visibility</p:attrName>
                                        </p:attrNameLst>
                                      </p:cBhvr>
                                      <p:to>
                                        <p:strVal val="visible"/>
                                      </p:to>
                                    </p:set>
                                    <p:anim calcmode="lin" valueType="num">
                                      <p:cBhvr additive="base">
                                        <p:cTn id="93" dur="500" fill="hold"/>
                                        <p:tgtEl>
                                          <p:spTgt spid="898076"/>
                                        </p:tgtEl>
                                        <p:attrNameLst>
                                          <p:attrName>ppt_x</p:attrName>
                                        </p:attrNameLst>
                                      </p:cBhvr>
                                      <p:tavLst>
                                        <p:tav tm="0">
                                          <p:val>
                                            <p:strVal val="1+#ppt_w/2"/>
                                          </p:val>
                                        </p:tav>
                                        <p:tav tm="100000">
                                          <p:val>
                                            <p:strVal val="#ppt_x"/>
                                          </p:val>
                                        </p:tav>
                                      </p:tavLst>
                                    </p:anim>
                                    <p:anim calcmode="lin" valueType="num">
                                      <p:cBhvr additive="base">
                                        <p:cTn id="94" dur="500" fill="hold"/>
                                        <p:tgtEl>
                                          <p:spTgt spid="898076"/>
                                        </p:tgtEl>
                                        <p:attrNameLst>
                                          <p:attrName>ppt_y</p:attrName>
                                        </p:attrNameLst>
                                      </p:cBhvr>
                                      <p:tavLst>
                                        <p:tav tm="0">
                                          <p:val>
                                            <p:strVal val="#ppt_y"/>
                                          </p:val>
                                        </p:tav>
                                        <p:tav tm="100000">
                                          <p:val>
                                            <p:strVal val="#ppt_y"/>
                                          </p:val>
                                        </p:tav>
                                      </p:tavLst>
                                    </p:anim>
                                  </p:childTnLst>
                                </p:cTn>
                              </p:par>
                              <p:par>
                                <p:cTn id="95" presetID="2" presetClass="entr" presetSubtype="2" fill="hold" nodeType="withEffect">
                                  <p:stCondLst>
                                    <p:cond delay="0"/>
                                  </p:stCondLst>
                                  <p:childTnLst>
                                    <p:set>
                                      <p:cBhvr>
                                        <p:cTn id="96" dur="1" fill="hold">
                                          <p:stCondLst>
                                            <p:cond delay="0"/>
                                          </p:stCondLst>
                                        </p:cTn>
                                        <p:tgtEl>
                                          <p:spTgt spid="898077"/>
                                        </p:tgtEl>
                                        <p:attrNameLst>
                                          <p:attrName>style.visibility</p:attrName>
                                        </p:attrNameLst>
                                      </p:cBhvr>
                                      <p:to>
                                        <p:strVal val="visible"/>
                                      </p:to>
                                    </p:set>
                                    <p:anim calcmode="lin" valueType="num">
                                      <p:cBhvr additive="base">
                                        <p:cTn id="97" dur="500" fill="hold"/>
                                        <p:tgtEl>
                                          <p:spTgt spid="898077"/>
                                        </p:tgtEl>
                                        <p:attrNameLst>
                                          <p:attrName>ppt_x</p:attrName>
                                        </p:attrNameLst>
                                      </p:cBhvr>
                                      <p:tavLst>
                                        <p:tav tm="0">
                                          <p:val>
                                            <p:strVal val="1+#ppt_w/2"/>
                                          </p:val>
                                        </p:tav>
                                        <p:tav tm="100000">
                                          <p:val>
                                            <p:strVal val="#ppt_x"/>
                                          </p:val>
                                        </p:tav>
                                      </p:tavLst>
                                    </p:anim>
                                    <p:anim calcmode="lin" valueType="num">
                                      <p:cBhvr additive="base">
                                        <p:cTn id="98" dur="500" fill="hold"/>
                                        <p:tgtEl>
                                          <p:spTgt spid="898077"/>
                                        </p:tgtEl>
                                        <p:attrNameLst>
                                          <p:attrName>ppt_y</p:attrName>
                                        </p:attrNameLst>
                                      </p:cBhvr>
                                      <p:tavLst>
                                        <p:tav tm="0">
                                          <p:val>
                                            <p:strVal val="#ppt_y"/>
                                          </p:val>
                                        </p:tav>
                                        <p:tav tm="100000">
                                          <p:val>
                                            <p:strVal val="#ppt_y"/>
                                          </p:val>
                                        </p:tav>
                                      </p:tavLst>
                                    </p:anim>
                                  </p:childTnLst>
                                </p:cTn>
                              </p:par>
                            </p:childTnLst>
                          </p:cTn>
                        </p:par>
                        <p:par>
                          <p:cTn id="99" fill="hold">
                            <p:stCondLst>
                              <p:cond delay="500"/>
                            </p:stCondLst>
                            <p:childTnLst>
                              <p:par>
                                <p:cTn id="100" presetID="5" presetClass="entr" presetSubtype="10" fill="hold" grpId="0" nodeType="afterEffect">
                                  <p:stCondLst>
                                    <p:cond delay="0"/>
                                  </p:stCondLst>
                                  <p:childTnLst>
                                    <p:set>
                                      <p:cBhvr>
                                        <p:cTn id="101" dur="1" fill="hold">
                                          <p:stCondLst>
                                            <p:cond delay="0"/>
                                          </p:stCondLst>
                                        </p:cTn>
                                        <p:tgtEl>
                                          <p:spTgt spid="898078"/>
                                        </p:tgtEl>
                                        <p:attrNameLst>
                                          <p:attrName>style.visibility</p:attrName>
                                        </p:attrNameLst>
                                      </p:cBhvr>
                                      <p:to>
                                        <p:strVal val="visible"/>
                                      </p:to>
                                    </p:set>
                                    <p:animEffect transition="in" filter="checkerboard(across)">
                                      <p:cBhvr>
                                        <p:cTn id="102" dur="1000"/>
                                        <p:tgtEl>
                                          <p:spTgt spid="898078"/>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898079"/>
                                        </p:tgtEl>
                                        <p:attrNameLst>
                                          <p:attrName>style.visibility</p:attrName>
                                        </p:attrNameLst>
                                      </p:cBhvr>
                                      <p:to>
                                        <p:strVal val="visible"/>
                                      </p:to>
                                    </p:set>
                                    <p:animEffect transition="in" filter="checkerboard(across)">
                                      <p:cBhvr>
                                        <p:cTn id="105" dur="2000"/>
                                        <p:tgtEl>
                                          <p:spTgt spid="898079"/>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xit" presetSubtype="4" fill="hold" nodeType="clickEffect">
                                  <p:stCondLst>
                                    <p:cond delay="0"/>
                                  </p:stCondLst>
                                  <p:childTnLst>
                                    <p:anim calcmode="lin" valueType="num">
                                      <p:cBhvr additive="base">
                                        <p:cTn id="109" dur="500"/>
                                        <p:tgtEl>
                                          <p:spTgt spid="898054"/>
                                        </p:tgtEl>
                                        <p:attrNameLst>
                                          <p:attrName>ppt_x</p:attrName>
                                        </p:attrNameLst>
                                      </p:cBhvr>
                                      <p:tavLst>
                                        <p:tav tm="0">
                                          <p:val>
                                            <p:strVal val="ppt_x"/>
                                          </p:val>
                                        </p:tav>
                                        <p:tav tm="100000">
                                          <p:val>
                                            <p:strVal val="ppt_x"/>
                                          </p:val>
                                        </p:tav>
                                      </p:tavLst>
                                    </p:anim>
                                    <p:anim calcmode="lin" valueType="num">
                                      <p:cBhvr additive="base">
                                        <p:cTn id="110" dur="500"/>
                                        <p:tgtEl>
                                          <p:spTgt spid="898054"/>
                                        </p:tgtEl>
                                        <p:attrNameLst>
                                          <p:attrName>ppt_y</p:attrName>
                                        </p:attrNameLst>
                                      </p:cBhvr>
                                      <p:tavLst>
                                        <p:tav tm="0">
                                          <p:val>
                                            <p:strVal val="ppt_y"/>
                                          </p:val>
                                        </p:tav>
                                        <p:tav tm="100000">
                                          <p:val>
                                            <p:strVal val="1+ppt_h/2"/>
                                          </p:val>
                                        </p:tav>
                                      </p:tavLst>
                                    </p:anim>
                                    <p:set>
                                      <p:cBhvr>
                                        <p:cTn id="111" dur="1" fill="hold">
                                          <p:stCondLst>
                                            <p:cond delay="499"/>
                                          </p:stCondLst>
                                        </p:cTn>
                                        <p:tgtEl>
                                          <p:spTgt spid="898054"/>
                                        </p:tgtEl>
                                        <p:attrNameLst>
                                          <p:attrName>style.visibility</p:attrName>
                                        </p:attrNameLst>
                                      </p:cBhvr>
                                      <p:to>
                                        <p:strVal val="hidden"/>
                                      </p:to>
                                    </p:set>
                                  </p:childTnLst>
                                </p:cTn>
                              </p:par>
                              <p:par>
                                <p:cTn id="112" presetID="2" presetClass="exit" presetSubtype="4" fill="hold" nodeType="withEffect">
                                  <p:stCondLst>
                                    <p:cond delay="0"/>
                                  </p:stCondLst>
                                  <p:childTnLst>
                                    <p:anim calcmode="lin" valueType="num">
                                      <p:cBhvr additive="base">
                                        <p:cTn id="113" dur="500"/>
                                        <p:tgtEl>
                                          <p:spTgt spid="898056"/>
                                        </p:tgtEl>
                                        <p:attrNameLst>
                                          <p:attrName>ppt_x</p:attrName>
                                        </p:attrNameLst>
                                      </p:cBhvr>
                                      <p:tavLst>
                                        <p:tav tm="0">
                                          <p:val>
                                            <p:strVal val="ppt_x"/>
                                          </p:val>
                                        </p:tav>
                                        <p:tav tm="100000">
                                          <p:val>
                                            <p:strVal val="ppt_x"/>
                                          </p:val>
                                        </p:tav>
                                      </p:tavLst>
                                    </p:anim>
                                    <p:anim calcmode="lin" valueType="num">
                                      <p:cBhvr additive="base">
                                        <p:cTn id="114" dur="500"/>
                                        <p:tgtEl>
                                          <p:spTgt spid="898056"/>
                                        </p:tgtEl>
                                        <p:attrNameLst>
                                          <p:attrName>ppt_y</p:attrName>
                                        </p:attrNameLst>
                                      </p:cBhvr>
                                      <p:tavLst>
                                        <p:tav tm="0">
                                          <p:val>
                                            <p:strVal val="ppt_y"/>
                                          </p:val>
                                        </p:tav>
                                        <p:tav tm="100000">
                                          <p:val>
                                            <p:strVal val="1+ppt_h/2"/>
                                          </p:val>
                                        </p:tav>
                                      </p:tavLst>
                                    </p:anim>
                                    <p:set>
                                      <p:cBhvr>
                                        <p:cTn id="115" dur="1" fill="hold">
                                          <p:stCondLst>
                                            <p:cond delay="499"/>
                                          </p:stCondLst>
                                        </p:cTn>
                                        <p:tgtEl>
                                          <p:spTgt spid="898056"/>
                                        </p:tgtEl>
                                        <p:attrNameLst>
                                          <p:attrName>style.visibility</p:attrName>
                                        </p:attrNameLst>
                                      </p:cBhvr>
                                      <p:to>
                                        <p:strVal val="hidden"/>
                                      </p:to>
                                    </p:set>
                                  </p:childTnLst>
                                </p:cTn>
                              </p:par>
                              <p:par>
                                <p:cTn id="116" presetID="2" presetClass="exit" presetSubtype="4" fill="hold" grpId="0" nodeType="withEffect">
                                  <p:stCondLst>
                                    <p:cond delay="0"/>
                                  </p:stCondLst>
                                  <p:childTnLst>
                                    <p:anim calcmode="lin" valueType="num">
                                      <p:cBhvr additive="base">
                                        <p:cTn id="117" dur="500"/>
                                        <p:tgtEl>
                                          <p:spTgt spid="898058"/>
                                        </p:tgtEl>
                                        <p:attrNameLst>
                                          <p:attrName>ppt_x</p:attrName>
                                        </p:attrNameLst>
                                      </p:cBhvr>
                                      <p:tavLst>
                                        <p:tav tm="0">
                                          <p:val>
                                            <p:strVal val="ppt_x"/>
                                          </p:val>
                                        </p:tav>
                                        <p:tav tm="100000">
                                          <p:val>
                                            <p:strVal val="ppt_x"/>
                                          </p:val>
                                        </p:tav>
                                      </p:tavLst>
                                    </p:anim>
                                    <p:anim calcmode="lin" valueType="num">
                                      <p:cBhvr additive="base">
                                        <p:cTn id="118" dur="500"/>
                                        <p:tgtEl>
                                          <p:spTgt spid="898058"/>
                                        </p:tgtEl>
                                        <p:attrNameLst>
                                          <p:attrName>ppt_y</p:attrName>
                                        </p:attrNameLst>
                                      </p:cBhvr>
                                      <p:tavLst>
                                        <p:tav tm="0">
                                          <p:val>
                                            <p:strVal val="ppt_y"/>
                                          </p:val>
                                        </p:tav>
                                        <p:tav tm="100000">
                                          <p:val>
                                            <p:strVal val="1+ppt_h/2"/>
                                          </p:val>
                                        </p:tav>
                                      </p:tavLst>
                                    </p:anim>
                                    <p:set>
                                      <p:cBhvr>
                                        <p:cTn id="119" dur="1" fill="hold">
                                          <p:stCondLst>
                                            <p:cond delay="499"/>
                                          </p:stCondLst>
                                        </p:cTn>
                                        <p:tgtEl>
                                          <p:spTgt spid="898058"/>
                                        </p:tgtEl>
                                        <p:attrNameLst>
                                          <p:attrName>style.visibility</p:attrName>
                                        </p:attrNameLst>
                                      </p:cBhvr>
                                      <p:to>
                                        <p:strVal val="hidden"/>
                                      </p:to>
                                    </p:set>
                                  </p:childTnLst>
                                </p:cTn>
                              </p:par>
                              <p:par>
                                <p:cTn id="120" presetID="2" presetClass="exit" presetSubtype="4" fill="hold" grpId="0" nodeType="withEffect">
                                  <p:stCondLst>
                                    <p:cond delay="0"/>
                                  </p:stCondLst>
                                  <p:childTnLst>
                                    <p:anim calcmode="lin" valueType="num">
                                      <p:cBhvr additive="base">
                                        <p:cTn id="121" dur="500"/>
                                        <p:tgtEl>
                                          <p:spTgt spid="898060"/>
                                        </p:tgtEl>
                                        <p:attrNameLst>
                                          <p:attrName>ppt_x</p:attrName>
                                        </p:attrNameLst>
                                      </p:cBhvr>
                                      <p:tavLst>
                                        <p:tav tm="0">
                                          <p:val>
                                            <p:strVal val="ppt_x"/>
                                          </p:val>
                                        </p:tav>
                                        <p:tav tm="100000">
                                          <p:val>
                                            <p:strVal val="ppt_x"/>
                                          </p:val>
                                        </p:tav>
                                      </p:tavLst>
                                    </p:anim>
                                    <p:anim calcmode="lin" valueType="num">
                                      <p:cBhvr additive="base">
                                        <p:cTn id="122" dur="500"/>
                                        <p:tgtEl>
                                          <p:spTgt spid="898060"/>
                                        </p:tgtEl>
                                        <p:attrNameLst>
                                          <p:attrName>ppt_y</p:attrName>
                                        </p:attrNameLst>
                                      </p:cBhvr>
                                      <p:tavLst>
                                        <p:tav tm="0">
                                          <p:val>
                                            <p:strVal val="ppt_y"/>
                                          </p:val>
                                        </p:tav>
                                        <p:tav tm="100000">
                                          <p:val>
                                            <p:strVal val="1+ppt_h/2"/>
                                          </p:val>
                                        </p:tav>
                                      </p:tavLst>
                                    </p:anim>
                                    <p:set>
                                      <p:cBhvr>
                                        <p:cTn id="123" dur="1" fill="hold">
                                          <p:stCondLst>
                                            <p:cond delay="499"/>
                                          </p:stCondLst>
                                        </p:cTn>
                                        <p:tgtEl>
                                          <p:spTgt spid="898060"/>
                                        </p:tgtEl>
                                        <p:attrNameLst>
                                          <p:attrName>style.visibility</p:attrName>
                                        </p:attrNameLst>
                                      </p:cBhvr>
                                      <p:to>
                                        <p:strVal val="hidden"/>
                                      </p:to>
                                    </p:set>
                                  </p:childTnLst>
                                </p:cTn>
                              </p:par>
                              <p:par>
                                <p:cTn id="124" presetID="2" presetClass="exit" presetSubtype="4" fill="hold" grpId="0" nodeType="withEffect">
                                  <p:stCondLst>
                                    <p:cond delay="0"/>
                                  </p:stCondLst>
                                  <p:childTnLst>
                                    <p:anim calcmode="lin" valueType="num">
                                      <p:cBhvr additive="base">
                                        <p:cTn id="125" dur="500"/>
                                        <p:tgtEl>
                                          <p:spTgt spid="898062"/>
                                        </p:tgtEl>
                                        <p:attrNameLst>
                                          <p:attrName>ppt_x</p:attrName>
                                        </p:attrNameLst>
                                      </p:cBhvr>
                                      <p:tavLst>
                                        <p:tav tm="0">
                                          <p:val>
                                            <p:strVal val="ppt_x"/>
                                          </p:val>
                                        </p:tav>
                                        <p:tav tm="100000">
                                          <p:val>
                                            <p:strVal val="ppt_x"/>
                                          </p:val>
                                        </p:tav>
                                      </p:tavLst>
                                    </p:anim>
                                    <p:anim calcmode="lin" valueType="num">
                                      <p:cBhvr additive="base">
                                        <p:cTn id="126" dur="500"/>
                                        <p:tgtEl>
                                          <p:spTgt spid="898062"/>
                                        </p:tgtEl>
                                        <p:attrNameLst>
                                          <p:attrName>ppt_y</p:attrName>
                                        </p:attrNameLst>
                                      </p:cBhvr>
                                      <p:tavLst>
                                        <p:tav tm="0">
                                          <p:val>
                                            <p:strVal val="ppt_y"/>
                                          </p:val>
                                        </p:tav>
                                        <p:tav tm="100000">
                                          <p:val>
                                            <p:strVal val="1+ppt_h/2"/>
                                          </p:val>
                                        </p:tav>
                                      </p:tavLst>
                                    </p:anim>
                                    <p:set>
                                      <p:cBhvr>
                                        <p:cTn id="127" dur="1" fill="hold">
                                          <p:stCondLst>
                                            <p:cond delay="499"/>
                                          </p:stCondLst>
                                        </p:cTn>
                                        <p:tgtEl>
                                          <p:spTgt spid="898062"/>
                                        </p:tgtEl>
                                        <p:attrNameLst>
                                          <p:attrName>style.visibility</p:attrName>
                                        </p:attrNameLst>
                                      </p:cBhvr>
                                      <p:to>
                                        <p:strVal val="hidden"/>
                                      </p:to>
                                    </p:set>
                                  </p:childTnLst>
                                </p:cTn>
                              </p:par>
                              <p:par>
                                <p:cTn id="128" presetID="2" presetClass="exit" presetSubtype="4" fill="hold" nodeType="withEffect">
                                  <p:stCondLst>
                                    <p:cond delay="0"/>
                                  </p:stCondLst>
                                  <p:childTnLst>
                                    <p:anim calcmode="lin" valueType="num">
                                      <p:cBhvr additive="base">
                                        <p:cTn id="129" dur="500"/>
                                        <p:tgtEl>
                                          <p:spTgt spid="898076"/>
                                        </p:tgtEl>
                                        <p:attrNameLst>
                                          <p:attrName>ppt_x</p:attrName>
                                        </p:attrNameLst>
                                      </p:cBhvr>
                                      <p:tavLst>
                                        <p:tav tm="0">
                                          <p:val>
                                            <p:strVal val="ppt_x"/>
                                          </p:val>
                                        </p:tav>
                                        <p:tav tm="100000">
                                          <p:val>
                                            <p:strVal val="ppt_x"/>
                                          </p:val>
                                        </p:tav>
                                      </p:tavLst>
                                    </p:anim>
                                    <p:anim calcmode="lin" valueType="num">
                                      <p:cBhvr additive="base">
                                        <p:cTn id="130" dur="500"/>
                                        <p:tgtEl>
                                          <p:spTgt spid="898076"/>
                                        </p:tgtEl>
                                        <p:attrNameLst>
                                          <p:attrName>ppt_y</p:attrName>
                                        </p:attrNameLst>
                                      </p:cBhvr>
                                      <p:tavLst>
                                        <p:tav tm="0">
                                          <p:val>
                                            <p:strVal val="ppt_y"/>
                                          </p:val>
                                        </p:tav>
                                        <p:tav tm="100000">
                                          <p:val>
                                            <p:strVal val="1+ppt_h/2"/>
                                          </p:val>
                                        </p:tav>
                                      </p:tavLst>
                                    </p:anim>
                                    <p:set>
                                      <p:cBhvr>
                                        <p:cTn id="131" dur="1" fill="hold">
                                          <p:stCondLst>
                                            <p:cond delay="499"/>
                                          </p:stCondLst>
                                        </p:cTn>
                                        <p:tgtEl>
                                          <p:spTgt spid="898076"/>
                                        </p:tgtEl>
                                        <p:attrNameLst>
                                          <p:attrName>style.visibility</p:attrName>
                                        </p:attrNameLst>
                                      </p:cBhvr>
                                      <p:to>
                                        <p:strVal val="hidden"/>
                                      </p:to>
                                    </p:set>
                                  </p:childTnLst>
                                </p:cTn>
                              </p:par>
                              <p:par>
                                <p:cTn id="132" presetID="2" presetClass="exit" presetSubtype="4" fill="hold" grpId="1" nodeType="withEffect">
                                  <p:stCondLst>
                                    <p:cond delay="0"/>
                                  </p:stCondLst>
                                  <p:childTnLst>
                                    <p:anim calcmode="lin" valueType="num">
                                      <p:cBhvr additive="base">
                                        <p:cTn id="133" dur="500"/>
                                        <p:tgtEl>
                                          <p:spTgt spid="898074"/>
                                        </p:tgtEl>
                                        <p:attrNameLst>
                                          <p:attrName>ppt_x</p:attrName>
                                        </p:attrNameLst>
                                      </p:cBhvr>
                                      <p:tavLst>
                                        <p:tav tm="0">
                                          <p:val>
                                            <p:strVal val="ppt_x"/>
                                          </p:val>
                                        </p:tav>
                                        <p:tav tm="100000">
                                          <p:val>
                                            <p:strVal val="ppt_x"/>
                                          </p:val>
                                        </p:tav>
                                      </p:tavLst>
                                    </p:anim>
                                    <p:anim calcmode="lin" valueType="num">
                                      <p:cBhvr additive="base">
                                        <p:cTn id="134" dur="500"/>
                                        <p:tgtEl>
                                          <p:spTgt spid="898074"/>
                                        </p:tgtEl>
                                        <p:attrNameLst>
                                          <p:attrName>ppt_y</p:attrName>
                                        </p:attrNameLst>
                                      </p:cBhvr>
                                      <p:tavLst>
                                        <p:tav tm="0">
                                          <p:val>
                                            <p:strVal val="ppt_y"/>
                                          </p:val>
                                        </p:tav>
                                        <p:tav tm="100000">
                                          <p:val>
                                            <p:strVal val="1+ppt_h/2"/>
                                          </p:val>
                                        </p:tav>
                                      </p:tavLst>
                                    </p:anim>
                                    <p:set>
                                      <p:cBhvr>
                                        <p:cTn id="135" dur="1" fill="hold">
                                          <p:stCondLst>
                                            <p:cond delay="499"/>
                                          </p:stCondLst>
                                        </p:cTn>
                                        <p:tgtEl>
                                          <p:spTgt spid="898074"/>
                                        </p:tgtEl>
                                        <p:attrNameLst>
                                          <p:attrName>style.visibility</p:attrName>
                                        </p:attrNameLst>
                                      </p:cBhvr>
                                      <p:to>
                                        <p:strVal val="hidden"/>
                                      </p:to>
                                    </p:set>
                                  </p:childTnLst>
                                </p:cTn>
                              </p:par>
                              <p:par>
                                <p:cTn id="136" presetID="2" presetClass="exit" presetSubtype="4" fill="hold" nodeType="withEffect">
                                  <p:stCondLst>
                                    <p:cond delay="0"/>
                                  </p:stCondLst>
                                  <p:childTnLst>
                                    <p:anim calcmode="lin" valueType="num">
                                      <p:cBhvr additive="base">
                                        <p:cTn id="137" dur="500"/>
                                        <p:tgtEl>
                                          <p:spTgt spid="898066"/>
                                        </p:tgtEl>
                                        <p:attrNameLst>
                                          <p:attrName>ppt_x</p:attrName>
                                        </p:attrNameLst>
                                      </p:cBhvr>
                                      <p:tavLst>
                                        <p:tav tm="0">
                                          <p:val>
                                            <p:strVal val="ppt_x"/>
                                          </p:val>
                                        </p:tav>
                                        <p:tav tm="100000">
                                          <p:val>
                                            <p:strVal val="ppt_x"/>
                                          </p:val>
                                        </p:tav>
                                      </p:tavLst>
                                    </p:anim>
                                    <p:anim calcmode="lin" valueType="num">
                                      <p:cBhvr additive="base">
                                        <p:cTn id="138" dur="500"/>
                                        <p:tgtEl>
                                          <p:spTgt spid="898066"/>
                                        </p:tgtEl>
                                        <p:attrNameLst>
                                          <p:attrName>ppt_y</p:attrName>
                                        </p:attrNameLst>
                                      </p:cBhvr>
                                      <p:tavLst>
                                        <p:tav tm="0">
                                          <p:val>
                                            <p:strVal val="ppt_y"/>
                                          </p:val>
                                        </p:tav>
                                        <p:tav tm="100000">
                                          <p:val>
                                            <p:strVal val="1+ppt_h/2"/>
                                          </p:val>
                                        </p:tav>
                                      </p:tavLst>
                                    </p:anim>
                                    <p:set>
                                      <p:cBhvr>
                                        <p:cTn id="139" dur="1" fill="hold">
                                          <p:stCondLst>
                                            <p:cond delay="499"/>
                                          </p:stCondLst>
                                        </p:cTn>
                                        <p:tgtEl>
                                          <p:spTgt spid="898066"/>
                                        </p:tgtEl>
                                        <p:attrNameLst>
                                          <p:attrName>style.visibility</p:attrName>
                                        </p:attrNameLst>
                                      </p:cBhvr>
                                      <p:to>
                                        <p:strVal val="hidden"/>
                                      </p:to>
                                    </p:set>
                                  </p:childTnLst>
                                </p:cTn>
                              </p:par>
                              <p:par>
                                <p:cTn id="140" presetID="2" presetClass="exit" presetSubtype="4" fill="hold" grpId="1" nodeType="withEffect">
                                  <p:stCondLst>
                                    <p:cond delay="0"/>
                                  </p:stCondLst>
                                  <p:childTnLst>
                                    <p:anim calcmode="lin" valueType="num">
                                      <p:cBhvr additive="base">
                                        <p:cTn id="141" dur="500"/>
                                        <p:tgtEl>
                                          <p:spTgt spid="898070"/>
                                        </p:tgtEl>
                                        <p:attrNameLst>
                                          <p:attrName>ppt_x</p:attrName>
                                        </p:attrNameLst>
                                      </p:cBhvr>
                                      <p:tavLst>
                                        <p:tav tm="0">
                                          <p:val>
                                            <p:strVal val="ppt_x"/>
                                          </p:val>
                                        </p:tav>
                                        <p:tav tm="100000">
                                          <p:val>
                                            <p:strVal val="ppt_x"/>
                                          </p:val>
                                        </p:tav>
                                      </p:tavLst>
                                    </p:anim>
                                    <p:anim calcmode="lin" valueType="num">
                                      <p:cBhvr additive="base">
                                        <p:cTn id="142" dur="500"/>
                                        <p:tgtEl>
                                          <p:spTgt spid="898070"/>
                                        </p:tgtEl>
                                        <p:attrNameLst>
                                          <p:attrName>ppt_y</p:attrName>
                                        </p:attrNameLst>
                                      </p:cBhvr>
                                      <p:tavLst>
                                        <p:tav tm="0">
                                          <p:val>
                                            <p:strVal val="ppt_y"/>
                                          </p:val>
                                        </p:tav>
                                        <p:tav tm="100000">
                                          <p:val>
                                            <p:strVal val="1+ppt_h/2"/>
                                          </p:val>
                                        </p:tav>
                                      </p:tavLst>
                                    </p:anim>
                                    <p:set>
                                      <p:cBhvr>
                                        <p:cTn id="143" dur="1" fill="hold">
                                          <p:stCondLst>
                                            <p:cond delay="499"/>
                                          </p:stCondLst>
                                        </p:cTn>
                                        <p:tgtEl>
                                          <p:spTgt spid="898070"/>
                                        </p:tgtEl>
                                        <p:attrNameLst>
                                          <p:attrName>style.visibility</p:attrName>
                                        </p:attrNameLst>
                                      </p:cBhvr>
                                      <p:to>
                                        <p:strVal val="hidden"/>
                                      </p:to>
                                    </p:set>
                                  </p:childTnLst>
                                </p:cTn>
                              </p:par>
                              <p:par>
                                <p:cTn id="144" presetID="2" presetClass="exit" presetSubtype="4" fill="hold" nodeType="withEffect">
                                  <p:stCondLst>
                                    <p:cond delay="0"/>
                                  </p:stCondLst>
                                  <p:childTnLst>
                                    <p:anim calcmode="lin" valueType="num">
                                      <p:cBhvr additive="base">
                                        <p:cTn id="145" dur="500"/>
                                        <p:tgtEl>
                                          <p:spTgt spid="898068"/>
                                        </p:tgtEl>
                                        <p:attrNameLst>
                                          <p:attrName>ppt_x</p:attrName>
                                        </p:attrNameLst>
                                      </p:cBhvr>
                                      <p:tavLst>
                                        <p:tav tm="0">
                                          <p:val>
                                            <p:strVal val="ppt_x"/>
                                          </p:val>
                                        </p:tav>
                                        <p:tav tm="100000">
                                          <p:val>
                                            <p:strVal val="ppt_x"/>
                                          </p:val>
                                        </p:tav>
                                      </p:tavLst>
                                    </p:anim>
                                    <p:anim calcmode="lin" valueType="num">
                                      <p:cBhvr additive="base">
                                        <p:cTn id="146" dur="500"/>
                                        <p:tgtEl>
                                          <p:spTgt spid="898068"/>
                                        </p:tgtEl>
                                        <p:attrNameLst>
                                          <p:attrName>ppt_y</p:attrName>
                                        </p:attrNameLst>
                                      </p:cBhvr>
                                      <p:tavLst>
                                        <p:tav tm="0">
                                          <p:val>
                                            <p:strVal val="ppt_y"/>
                                          </p:val>
                                        </p:tav>
                                        <p:tav tm="100000">
                                          <p:val>
                                            <p:strVal val="1+ppt_h/2"/>
                                          </p:val>
                                        </p:tav>
                                      </p:tavLst>
                                    </p:anim>
                                    <p:set>
                                      <p:cBhvr>
                                        <p:cTn id="147" dur="1" fill="hold">
                                          <p:stCondLst>
                                            <p:cond delay="499"/>
                                          </p:stCondLst>
                                        </p:cTn>
                                        <p:tgtEl>
                                          <p:spTgt spid="898068"/>
                                        </p:tgtEl>
                                        <p:attrNameLst>
                                          <p:attrName>style.visibility</p:attrName>
                                        </p:attrNameLst>
                                      </p:cBhvr>
                                      <p:to>
                                        <p:strVal val="hidden"/>
                                      </p:to>
                                    </p:set>
                                  </p:childTnLst>
                                </p:cTn>
                              </p:par>
                              <p:par>
                                <p:cTn id="148" presetID="2" presetClass="exit" presetSubtype="4" fill="hold" grpId="1" nodeType="withEffect">
                                  <p:stCondLst>
                                    <p:cond delay="0"/>
                                  </p:stCondLst>
                                  <p:childTnLst>
                                    <p:anim calcmode="lin" valueType="num">
                                      <p:cBhvr additive="base">
                                        <p:cTn id="149" dur="500"/>
                                        <p:tgtEl>
                                          <p:spTgt spid="898071"/>
                                        </p:tgtEl>
                                        <p:attrNameLst>
                                          <p:attrName>ppt_x</p:attrName>
                                        </p:attrNameLst>
                                      </p:cBhvr>
                                      <p:tavLst>
                                        <p:tav tm="0">
                                          <p:val>
                                            <p:strVal val="ppt_x"/>
                                          </p:val>
                                        </p:tav>
                                        <p:tav tm="100000">
                                          <p:val>
                                            <p:strVal val="ppt_x"/>
                                          </p:val>
                                        </p:tav>
                                      </p:tavLst>
                                    </p:anim>
                                    <p:anim calcmode="lin" valueType="num">
                                      <p:cBhvr additive="base">
                                        <p:cTn id="150" dur="500"/>
                                        <p:tgtEl>
                                          <p:spTgt spid="898071"/>
                                        </p:tgtEl>
                                        <p:attrNameLst>
                                          <p:attrName>ppt_y</p:attrName>
                                        </p:attrNameLst>
                                      </p:cBhvr>
                                      <p:tavLst>
                                        <p:tav tm="0">
                                          <p:val>
                                            <p:strVal val="ppt_y"/>
                                          </p:val>
                                        </p:tav>
                                        <p:tav tm="100000">
                                          <p:val>
                                            <p:strVal val="1+ppt_h/2"/>
                                          </p:val>
                                        </p:tav>
                                      </p:tavLst>
                                    </p:anim>
                                    <p:set>
                                      <p:cBhvr>
                                        <p:cTn id="151" dur="1" fill="hold">
                                          <p:stCondLst>
                                            <p:cond delay="499"/>
                                          </p:stCondLst>
                                        </p:cTn>
                                        <p:tgtEl>
                                          <p:spTgt spid="898071"/>
                                        </p:tgtEl>
                                        <p:attrNameLst>
                                          <p:attrName>style.visibility</p:attrName>
                                        </p:attrNameLst>
                                      </p:cBhvr>
                                      <p:to>
                                        <p:strVal val="hidden"/>
                                      </p:to>
                                    </p:set>
                                  </p:childTnLst>
                                </p:cTn>
                              </p:par>
                              <p:par>
                                <p:cTn id="152" presetID="2" presetClass="exit" presetSubtype="4" fill="hold" nodeType="withEffect">
                                  <p:stCondLst>
                                    <p:cond delay="0"/>
                                  </p:stCondLst>
                                  <p:childTnLst>
                                    <p:anim calcmode="lin" valueType="num">
                                      <p:cBhvr additive="base">
                                        <p:cTn id="153" dur="500"/>
                                        <p:tgtEl>
                                          <p:spTgt spid="898077"/>
                                        </p:tgtEl>
                                        <p:attrNameLst>
                                          <p:attrName>ppt_x</p:attrName>
                                        </p:attrNameLst>
                                      </p:cBhvr>
                                      <p:tavLst>
                                        <p:tav tm="0">
                                          <p:val>
                                            <p:strVal val="ppt_x"/>
                                          </p:val>
                                        </p:tav>
                                        <p:tav tm="100000">
                                          <p:val>
                                            <p:strVal val="ppt_x"/>
                                          </p:val>
                                        </p:tav>
                                      </p:tavLst>
                                    </p:anim>
                                    <p:anim calcmode="lin" valueType="num">
                                      <p:cBhvr additive="base">
                                        <p:cTn id="154" dur="500"/>
                                        <p:tgtEl>
                                          <p:spTgt spid="898077"/>
                                        </p:tgtEl>
                                        <p:attrNameLst>
                                          <p:attrName>ppt_y</p:attrName>
                                        </p:attrNameLst>
                                      </p:cBhvr>
                                      <p:tavLst>
                                        <p:tav tm="0">
                                          <p:val>
                                            <p:strVal val="ppt_y"/>
                                          </p:val>
                                        </p:tav>
                                        <p:tav tm="100000">
                                          <p:val>
                                            <p:strVal val="1+ppt_h/2"/>
                                          </p:val>
                                        </p:tav>
                                      </p:tavLst>
                                    </p:anim>
                                    <p:set>
                                      <p:cBhvr>
                                        <p:cTn id="155" dur="1" fill="hold">
                                          <p:stCondLst>
                                            <p:cond delay="499"/>
                                          </p:stCondLst>
                                        </p:cTn>
                                        <p:tgtEl>
                                          <p:spTgt spid="898077"/>
                                        </p:tgtEl>
                                        <p:attrNameLst>
                                          <p:attrName>style.visibility</p:attrName>
                                        </p:attrNameLst>
                                      </p:cBhvr>
                                      <p:to>
                                        <p:strVal val="hidden"/>
                                      </p:to>
                                    </p:set>
                                  </p:childTnLst>
                                </p:cTn>
                              </p:par>
                              <p:par>
                                <p:cTn id="156" presetID="2" presetClass="exit" presetSubtype="4" fill="hold" nodeType="withEffect">
                                  <p:stCondLst>
                                    <p:cond delay="0"/>
                                  </p:stCondLst>
                                  <p:childTnLst>
                                    <p:anim calcmode="lin" valueType="num">
                                      <p:cBhvr additive="base">
                                        <p:cTn id="157" dur="500"/>
                                        <p:tgtEl>
                                          <p:spTgt spid="898064"/>
                                        </p:tgtEl>
                                        <p:attrNameLst>
                                          <p:attrName>ppt_x</p:attrName>
                                        </p:attrNameLst>
                                      </p:cBhvr>
                                      <p:tavLst>
                                        <p:tav tm="0">
                                          <p:val>
                                            <p:strVal val="ppt_x"/>
                                          </p:val>
                                        </p:tav>
                                        <p:tav tm="100000">
                                          <p:val>
                                            <p:strVal val="ppt_x"/>
                                          </p:val>
                                        </p:tav>
                                      </p:tavLst>
                                    </p:anim>
                                    <p:anim calcmode="lin" valueType="num">
                                      <p:cBhvr additive="base">
                                        <p:cTn id="158" dur="500"/>
                                        <p:tgtEl>
                                          <p:spTgt spid="898064"/>
                                        </p:tgtEl>
                                        <p:attrNameLst>
                                          <p:attrName>ppt_y</p:attrName>
                                        </p:attrNameLst>
                                      </p:cBhvr>
                                      <p:tavLst>
                                        <p:tav tm="0">
                                          <p:val>
                                            <p:strVal val="ppt_y"/>
                                          </p:val>
                                        </p:tav>
                                        <p:tav tm="100000">
                                          <p:val>
                                            <p:strVal val="1+ppt_h/2"/>
                                          </p:val>
                                        </p:tav>
                                      </p:tavLst>
                                    </p:anim>
                                    <p:set>
                                      <p:cBhvr>
                                        <p:cTn id="159" dur="1" fill="hold">
                                          <p:stCondLst>
                                            <p:cond delay="499"/>
                                          </p:stCondLst>
                                        </p:cTn>
                                        <p:tgtEl>
                                          <p:spTgt spid="898064"/>
                                        </p:tgtEl>
                                        <p:attrNameLst>
                                          <p:attrName>style.visibility</p:attrName>
                                        </p:attrNameLst>
                                      </p:cBhvr>
                                      <p:to>
                                        <p:strVal val="hidden"/>
                                      </p:to>
                                    </p:set>
                                  </p:childTnLst>
                                </p:cTn>
                              </p:par>
                              <p:par>
                                <p:cTn id="160" presetID="2" presetClass="exit" presetSubtype="4" fill="hold" nodeType="withEffect">
                                  <p:stCondLst>
                                    <p:cond delay="0"/>
                                  </p:stCondLst>
                                  <p:childTnLst>
                                    <p:anim calcmode="lin" valueType="num">
                                      <p:cBhvr additive="base">
                                        <p:cTn id="161" dur="500"/>
                                        <p:tgtEl>
                                          <p:spTgt spid="898080"/>
                                        </p:tgtEl>
                                        <p:attrNameLst>
                                          <p:attrName>ppt_x</p:attrName>
                                        </p:attrNameLst>
                                      </p:cBhvr>
                                      <p:tavLst>
                                        <p:tav tm="0">
                                          <p:val>
                                            <p:strVal val="ppt_x"/>
                                          </p:val>
                                        </p:tav>
                                        <p:tav tm="100000">
                                          <p:val>
                                            <p:strVal val="ppt_x"/>
                                          </p:val>
                                        </p:tav>
                                      </p:tavLst>
                                    </p:anim>
                                    <p:anim calcmode="lin" valueType="num">
                                      <p:cBhvr additive="base">
                                        <p:cTn id="162" dur="500"/>
                                        <p:tgtEl>
                                          <p:spTgt spid="898080"/>
                                        </p:tgtEl>
                                        <p:attrNameLst>
                                          <p:attrName>ppt_y</p:attrName>
                                        </p:attrNameLst>
                                      </p:cBhvr>
                                      <p:tavLst>
                                        <p:tav tm="0">
                                          <p:val>
                                            <p:strVal val="ppt_y"/>
                                          </p:val>
                                        </p:tav>
                                        <p:tav tm="100000">
                                          <p:val>
                                            <p:strVal val="1+ppt_h/2"/>
                                          </p:val>
                                        </p:tav>
                                      </p:tavLst>
                                    </p:anim>
                                    <p:set>
                                      <p:cBhvr>
                                        <p:cTn id="163" dur="1" fill="hold">
                                          <p:stCondLst>
                                            <p:cond delay="499"/>
                                          </p:stCondLst>
                                        </p:cTn>
                                        <p:tgtEl>
                                          <p:spTgt spid="898080"/>
                                        </p:tgtEl>
                                        <p:attrNameLst>
                                          <p:attrName>style.visibility</p:attrName>
                                        </p:attrNameLst>
                                      </p:cBhvr>
                                      <p:to>
                                        <p:strVal val="hidden"/>
                                      </p:to>
                                    </p:set>
                                  </p:childTnLst>
                                </p:cTn>
                              </p:par>
                              <p:par>
                                <p:cTn id="164" presetID="2" presetClass="exit" presetSubtype="4" fill="hold" grpId="0" nodeType="withEffect">
                                  <p:stCondLst>
                                    <p:cond delay="0"/>
                                  </p:stCondLst>
                                  <p:childTnLst>
                                    <p:anim calcmode="lin" valueType="num">
                                      <p:cBhvr additive="base">
                                        <p:cTn id="165" dur="500"/>
                                        <p:tgtEl>
                                          <p:spTgt spid="898081"/>
                                        </p:tgtEl>
                                        <p:attrNameLst>
                                          <p:attrName>ppt_x</p:attrName>
                                        </p:attrNameLst>
                                      </p:cBhvr>
                                      <p:tavLst>
                                        <p:tav tm="0">
                                          <p:val>
                                            <p:strVal val="ppt_x"/>
                                          </p:val>
                                        </p:tav>
                                        <p:tav tm="100000">
                                          <p:val>
                                            <p:strVal val="ppt_x"/>
                                          </p:val>
                                        </p:tav>
                                      </p:tavLst>
                                    </p:anim>
                                    <p:anim calcmode="lin" valueType="num">
                                      <p:cBhvr additive="base">
                                        <p:cTn id="166" dur="500"/>
                                        <p:tgtEl>
                                          <p:spTgt spid="898081"/>
                                        </p:tgtEl>
                                        <p:attrNameLst>
                                          <p:attrName>ppt_y</p:attrName>
                                        </p:attrNameLst>
                                      </p:cBhvr>
                                      <p:tavLst>
                                        <p:tav tm="0">
                                          <p:val>
                                            <p:strVal val="ppt_y"/>
                                          </p:val>
                                        </p:tav>
                                        <p:tav tm="100000">
                                          <p:val>
                                            <p:strVal val="1+ppt_h/2"/>
                                          </p:val>
                                        </p:tav>
                                      </p:tavLst>
                                    </p:anim>
                                    <p:set>
                                      <p:cBhvr>
                                        <p:cTn id="167" dur="1" fill="hold">
                                          <p:stCondLst>
                                            <p:cond delay="499"/>
                                          </p:stCondLst>
                                        </p:cTn>
                                        <p:tgtEl>
                                          <p:spTgt spid="898081"/>
                                        </p:tgtEl>
                                        <p:attrNameLst>
                                          <p:attrName>style.visibility</p:attrName>
                                        </p:attrNameLst>
                                      </p:cBhvr>
                                      <p:to>
                                        <p:strVal val="hidden"/>
                                      </p:to>
                                    </p:set>
                                  </p:childTnLst>
                                </p:cTn>
                              </p:par>
                            </p:childTnLst>
                          </p:cTn>
                        </p:par>
                        <p:par>
                          <p:cTn id="168" fill="hold">
                            <p:stCondLst>
                              <p:cond delay="500"/>
                            </p:stCondLst>
                            <p:childTnLst>
                              <p:par>
                                <p:cTn id="169" presetID="29" presetClass="entr" presetSubtype="0" fill="hold" grpId="0" nodeType="afterEffect">
                                  <p:stCondLst>
                                    <p:cond delay="500"/>
                                  </p:stCondLst>
                                  <p:childTnLst>
                                    <p:set>
                                      <p:cBhvr>
                                        <p:cTn id="170" dur="1" fill="hold">
                                          <p:stCondLst>
                                            <p:cond delay="0"/>
                                          </p:stCondLst>
                                        </p:cTn>
                                        <p:tgtEl>
                                          <p:spTgt spid="898082"/>
                                        </p:tgtEl>
                                        <p:attrNameLst>
                                          <p:attrName>style.visibility</p:attrName>
                                        </p:attrNameLst>
                                      </p:cBhvr>
                                      <p:to>
                                        <p:strVal val="visible"/>
                                      </p:to>
                                    </p:set>
                                    <p:anim calcmode="lin" valueType="num">
                                      <p:cBhvr>
                                        <p:cTn id="171" dur="1000" fill="hold"/>
                                        <p:tgtEl>
                                          <p:spTgt spid="898082"/>
                                        </p:tgtEl>
                                        <p:attrNameLst>
                                          <p:attrName>ppt_x</p:attrName>
                                        </p:attrNameLst>
                                      </p:cBhvr>
                                      <p:tavLst>
                                        <p:tav tm="0">
                                          <p:val>
                                            <p:strVal val="#ppt_x-.2"/>
                                          </p:val>
                                        </p:tav>
                                        <p:tav tm="100000">
                                          <p:val>
                                            <p:strVal val="#ppt_x"/>
                                          </p:val>
                                        </p:tav>
                                      </p:tavLst>
                                    </p:anim>
                                    <p:anim calcmode="lin" valueType="num">
                                      <p:cBhvr>
                                        <p:cTn id="172" dur="1000" fill="hold"/>
                                        <p:tgtEl>
                                          <p:spTgt spid="898082"/>
                                        </p:tgtEl>
                                        <p:attrNameLst>
                                          <p:attrName>ppt_y</p:attrName>
                                        </p:attrNameLst>
                                      </p:cBhvr>
                                      <p:tavLst>
                                        <p:tav tm="0">
                                          <p:val>
                                            <p:strVal val="#ppt_y"/>
                                          </p:val>
                                        </p:tav>
                                        <p:tav tm="100000">
                                          <p:val>
                                            <p:strVal val="#ppt_y"/>
                                          </p:val>
                                        </p:tav>
                                      </p:tavLst>
                                    </p:anim>
                                    <p:animEffect transition="in" filter="wipe(right)" prLst="gradientSize: 0.1">
                                      <p:cBhvr>
                                        <p:cTn id="173" dur="1000"/>
                                        <p:tgtEl>
                                          <p:spTgt spid="898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58" grpId="0"/>
      <p:bldP spid="898060" grpId="0"/>
      <p:bldP spid="898062" grpId="0"/>
      <p:bldP spid="898063" grpId="0"/>
      <p:bldP spid="898070" grpId="0"/>
      <p:bldP spid="898070" grpId="1"/>
      <p:bldP spid="898071" grpId="0"/>
      <p:bldP spid="898071" grpId="1"/>
      <p:bldP spid="898072" grpId="0"/>
      <p:bldP spid="898073" grpId="0"/>
      <p:bldP spid="898074" grpId="0"/>
      <p:bldP spid="898074" grpId="1"/>
      <p:bldP spid="898075" grpId="0"/>
      <p:bldP spid="898078" grpId="0" animBg="1"/>
      <p:bldP spid="898079" grpId="0" animBg="1"/>
      <p:bldP spid="898081" grpId="0"/>
      <p:bldP spid="89808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sp>
        <p:nvSpPr>
          <p:cNvPr id="913411" name="Rectangle 3"/>
          <p:cNvSpPr>
            <a:spLocks noChangeArrowheads="1"/>
          </p:cNvSpPr>
          <p:nvPr/>
        </p:nvSpPr>
        <p:spPr bwMode="auto">
          <a:xfrm>
            <a:off x="0" y="0"/>
            <a:ext cx="6705600" cy="838200"/>
          </a:xfrm>
          <a:prstGeom prst="rect">
            <a:avLst/>
          </a:prstGeom>
          <a:noFill/>
          <a:ln w="9525">
            <a:noFill/>
            <a:miter lim="800000"/>
            <a:headEnd/>
            <a:tailEnd/>
          </a:ln>
          <a:effectLst/>
        </p:spPr>
        <p:txBody>
          <a:bodyPr lIns="92075" tIns="46038" rIns="92075" bIns="46038" anchor="ctr"/>
          <a:lstStyle/>
          <a:p>
            <a:pPr algn="l" eaLnBrk="0" hangingPunct="0">
              <a:defRPr/>
            </a:pPr>
            <a:r>
              <a:rPr lang="en-US" sz="4000">
                <a:solidFill>
                  <a:srgbClr val="FFFFFF"/>
                </a:solidFill>
                <a:effectLst>
                  <a:outerShdw blurRad="38100" dist="38100" dir="2700000" algn="tl">
                    <a:srgbClr val="C0C0C0"/>
                  </a:outerShdw>
                </a:effectLst>
              </a:rPr>
              <a:t>O/P Flow – MO/PO/Receipt</a:t>
            </a:r>
          </a:p>
        </p:txBody>
      </p:sp>
      <p:sp>
        <p:nvSpPr>
          <p:cNvPr id="913412" name="Rectangle 4"/>
          <p:cNvSpPr>
            <a:spLocks noChangeArrowheads="1"/>
          </p:cNvSpPr>
          <p:nvPr/>
        </p:nvSpPr>
        <p:spPr bwMode="auto">
          <a:xfrm>
            <a:off x="457200" y="1981200"/>
            <a:ext cx="8229600" cy="3733800"/>
          </a:xfrm>
          <a:prstGeom prst="rect">
            <a:avLst/>
          </a:prstGeom>
          <a:noFill/>
          <a:ln w="9525">
            <a:noFill/>
            <a:miter lim="800000"/>
            <a:headEnd/>
            <a:tailEnd/>
          </a:ln>
        </p:spPr>
        <p:txBody>
          <a:bodyPr/>
          <a:lstStyle/>
          <a:p>
            <a:pPr marL="342900" indent="-342900">
              <a:spcBef>
                <a:spcPct val="20000"/>
              </a:spcBef>
            </a:pPr>
            <a:r>
              <a:rPr lang="en-US" sz="6600" i="1">
                <a:solidFill>
                  <a:srgbClr val="E5AB07"/>
                </a:solidFill>
                <a:latin typeface="Arial" charset="0"/>
              </a:rPr>
              <a:t>Any Questions on the LRAP Transaction ?</a:t>
            </a:r>
          </a:p>
        </p:txBody>
      </p:sp>
      <p:pic>
        <p:nvPicPr>
          <p:cNvPr id="40965" name="Picture 11" descr="NEW CISTECH 2009 Logo small jpeg.jpg"/>
          <p:cNvPicPr>
            <a:picLocks noChangeAspect="1"/>
          </p:cNvPicPr>
          <p:nvPr/>
        </p:nvPicPr>
        <p:blipFill>
          <a:blip r:embed="rId3"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13412"/>
                                        </p:tgtEl>
                                        <p:attrNameLst>
                                          <p:attrName>ppt_x</p:attrName>
                                        </p:attrNameLst>
                                      </p:cBhvr>
                                      <p:tavLst>
                                        <p:tav tm="0">
                                          <p:val>
                                            <p:strVal val="ppt_x"/>
                                          </p:val>
                                        </p:tav>
                                        <p:tav tm="100000">
                                          <p:val>
                                            <p:strVal val="ppt_x"/>
                                          </p:val>
                                        </p:tav>
                                      </p:tavLst>
                                    </p:anim>
                                    <p:anim calcmode="lin" valueType="num">
                                      <p:cBhvr additive="base">
                                        <p:cTn id="7" dur="500"/>
                                        <p:tgtEl>
                                          <p:spTgt spid="913412"/>
                                        </p:tgtEl>
                                        <p:attrNameLst>
                                          <p:attrName>ppt_y</p:attrName>
                                        </p:attrNameLst>
                                      </p:cBhvr>
                                      <p:tavLst>
                                        <p:tav tm="0">
                                          <p:val>
                                            <p:strVal val="ppt_y"/>
                                          </p:val>
                                        </p:tav>
                                        <p:tav tm="100000">
                                          <p:val>
                                            <p:strVal val="1+ppt_h/2"/>
                                          </p:val>
                                        </p:tav>
                                      </p:tavLst>
                                    </p:anim>
                                    <p:set>
                                      <p:cBhvr>
                                        <p:cTn id="8" dur="1" fill="hold">
                                          <p:stCondLst>
                                            <p:cond delay="499"/>
                                          </p:stCondLst>
                                        </p:cTn>
                                        <p:tgtEl>
                                          <p:spTgt spid="9134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4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Image 2l copy"/>
          <p:cNvPicPr>
            <a:picLocks noChangeAspect="1" noChangeArrowheads="1"/>
          </p:cNvPicPr>
          <p:nvPr/>
        </p:nvPicPr>
        <p:blipFill>
          <a:blip r:embed="rId3" cstate="print"/>
          <a:srcRect/>
          <a:stretch>
            <a:fillRect/>
          </a:stretch>
        </p:blipFill>
        <p:spPr bwMode="auto">
          <a:xfrm>
            <a:off x="0" y="0"/>
            <a:ext cx="9144000" cy="969963"/>
          </a:xfrm>
          <a:prstGeom prst="rect">
            <a:avLst/>
          </a:prstGeom>
          <a:noFill/>
          <a:ln w="9525">
            <a:noFill/>
            <a:miter lim="800000"/>
            <a:headEnd/>
            <a:tailEnd/>
          </a:ln>
        </p:spPr>
      </p:pic>
      <p:sp>
        <p:nvSpPr>
          <p:cNvPr id="715778" name="Rectangle 2"/>
          <p:cNvSpPr>
            <a:spLocks noGrp="1" noChangeArrowheads="1"/>
          </p:cNvSpPr>
          <p:nvPr>
            <p:ph type="ctrTitle"/>
          </p:nvPr>
        </p:nvSpPr>
        <p:spPr>
          <a:xfrm>
            <a:off x="0" y="0"/>
            <a:ext cx="6553200" cy="990600"/>
          </a:xfrm>
        </p:spPr>
        <p:txBody>
          <a:bodyPr lIns="92075" tIns="46038" rIns="92075" bIns="46038"/>
          <a:lstStyle/>
          <a:p>
            <a:pPr algn="l" eaLnBrk="1" hangingPunct="1">
              <a:defRPr/>
            </a:pPr>
            <a:r>
              <a:rPr lang="en-US" sz="4000" b="1" smtClean="0">
                <a:solidFill>
                  <a:schemeClr val="bg1"/>
                </a:solidFill>
                <a:effectLst>
                  <a:outerShdw blurRad="38100" dist="38100" dir="2700000" algn="tl">
                    <a:srgbClr val="C0C0C0"/>
                  </a:outerShdw>
                </a:effectLst>
                <a:latin typeface="Times New Roman" pitchFamily="18" charset="0"/>
              </a:rPr>
              <a:t>Outside Processing for XA</a:t>
            </a:r>
          </a:p>
        </p:txBody>
      </p:sp>
      <p:sp>
        <p:nvSpPr>
          <p:cNvPr id="715779" name="Rectangle 3"/>
          <p:cNvSpPr>
            <a:spLocks noGrp="1" noChangeArrowheads="1"/>
          </p:cNvSpPr>
          <p:nvPr>
            <p:ph type="subTitle" idx="1"/>
          </p:nvPr>
        </p:nvSpPr>
        <p:spPr>
          <a:xfrm>
            <a:off x="152400" y="990600"/>
            <a:ext cx="8991600" cy="762000"/>
          </a:xfrm>
        </p:spPr>
        <p:txBody>
          <a:bodyPr lIns="92075" tIns="46038" rIns="92075" bIns="46038"/>
          <a:lstStyle/>
          <a:p>
            <a:pPr marL="342900" indent="-342900" eaLnBrk="1" hangingPunct="1">
              <a:defRPr/>
            </a:pPr>
            <a:r>
              <a:rPr lang="en-US" sz="3600" b="1" smtClean="0">
                <a:solidFill>
                  <a:schemeClr val="hlink"/>
                </a:solidFill>
                <a:effectLst>
                  <a:outerShdw blurRad="38100" dist="38100" dir="2700000" algn="tl">
                    <a:srgbClr val="C0C0C0"/>
                  </a:outerShdw>
                </a:effectLst>
                <a:latin typeface="Times New Roman" pitchFamily="18" charset="0"/>
              </a:rPr>
              <a:t>What is Outside Processing ?</a:t>
            </a:r>
            <a:endParaRPr lang="en-US" sz="4800" b="1" smtClean="0">
              <a:solidFill>
                <a:schemeClr val="accent2"/>
              </a:solidFill>
              <a:effectLst>
                <a:outerShdw blurRad="38100" dist="38100" dir="2700000" algn="tl">
                  <a:srgbClr val="C0C0C0"/>
                </a:outerShdw>
              </a:effectLst>
              <a:latin typeface="Times New Roman" pitchFamily="18" charset="0"/>
            </a:endParaRPr>
          </a:p>
        </p:txBody>
      </p:sp>
      <p:sp>
        <p:nvSpPr>
          <p:cNvPr id="715783" name="Text Box 7"/>
          <p:cNvSpPr txBox="1">
            <a:spLocks noChangeArrowheads="1"/>
          </p:cNvSpPr>
          <p:nvPr/>
        </p:nvSpPr>
        <p:spPr bwMode="auto">
          <a:xfrm>
            <a:off x="228600" y="1600200"/>
            <a:ext cx="8686800" cy="3808413"/>
          </a:xfrm>
          <a:prstGeom prst="rect">
            <a:avLst/>
          </a:prstGeom>
          <a:noFill/>
          <a:ln w="9525" algn="ctr">
            <a:noFill/>
            <a:miter lim="800000"/>
            <a:headEnd/>
            <a:tailEnd/>
          </a:ln>
          <a:effectLst/>
        </p:spPr>
        <p:txBody>
          <a:bodyPr>
            <a:spAutoFit/>
          </a:bodyPr>
          <a:lstStyle/>
          <a:p>
            <a:pPr algn="l">
              <a:spcBef>
                <a:spcPct val="50000"/>
              </a:spcBef>
              <a:defRPr/>
            </a:pPr>
            <a:r>
              <a:rPr lang="en-US" sz="2000"/>
              <a:t>Outside processing is a common business scenario in many ERP manufacturing implementations  where materials or sub-assemblies have value added services added to complete the Item or Finished Good.</a:t>
            </a:r>
          </a:p>
          <a:p>
            <a:pPr algn="l">
              <a:spcBef>
                <a:spcPct val="50000"/>
              </a:spcBef>
              <a:defRPr/>
            </a:pPr>
            <a:r>
              <a:rPr lang="en-US" sz="2000"/>
              <a:t>Now days, outside processing can be an integral part of your value chain for a lot of reasons like capacity, nearness to the market, specialization, and even goodwill to the local community.</a:t>
            </a:r>
          </a:p>
          <a:p>
            <a:pPr algn="l">
              <a:spcBef>
                <a:spcPct val="50000"/>
              </a:spcBef>
              <a:defRPr/>
            </a:pPr>
            <a:r>
              <a:rPr lang="en-US" sz="2000"/>
              <a:t>It might have been common to manufacturers </a:t>
            </a:r>
            <a:r>
              <a:rPr lang="en-US" sz="2400">
                <a:solidFill>
                  <a:schemeClr val="hlink"/>
                </a:solidFill>
                <a:effectLst>
                  <a:outerShdw blurRad="38100" dist="38100" dir="2700000" algn="tl">
                    <a:srgbClr val="C0C0C0"/>
                  </a:outerShdw>
                </a:effectLst>
              </a:rPr>
              <a:t>but most ERP Systems just forgot about it when designing systems – “Work Arounds” were common</a:t>
            </a:r>
            <a:r>
              <a:rPr lang="en-US" sz="2000"/>
              <a:t>.</a:t>
            </a:r>
          </a:p>
          <a:p>
            <a:pPr algn="l">
              <a:spcBef>
                <a:spcPct val="50000"/>
              </a:spcBef>
              <a:defRPr/>
            </a:pPr>
            <a:endParaRPr lang="en-US" sz="2000"/>
          </a:p>
        </p:txBody>
      </p:sp>
      <p:pic>
        <p:nvPicPr>
          <p:cNvPr id="5126" name="Picture 8" descr="MMj01630210000[1]"/>
          <p:cNvPicPr>
            <a:picLocks noChangeAspect="1" noChangeArrowheads="1" noCrop="1"/>
          </p:cNvPicPr>
          <p:nvPr/>
        </p:nvPicPr>
        <p:blipFill>
          <a:blip r:embed="rId4" cstate="print"/>
          <a:srcRect/>
          <a:stretch>
            <a:fillRect/>
          </a:stretch>
        </p:blipFill>
        <p:spPr bwMode="auto">
          <a:xfrm>
            <a:off x="152400" y="4940300"/>
            <a:ext cx="3200400" cy="1150938"/>
          </a:xfrm>
          <a:prstGeom prst="rect">
            <a:avLst/>
          </a:prstGeom>
          <a:noFill/>
          <a:ln w="9525">
            <a:noFill/>
            <a:miter lim="800000"/>
            <a:headEnd/>
            <a:tailEnd/>
          </a:ln>
        </p:spPr>
      </p:pic>
      <p:pic>
        <p:nvPicPr>
          <p:cNvPr id="5127" name="Picture 9" descr="MMj02830270000[1]"/>
          <p:cNvPicPr>
            <a:picLocks noChangeAspect="1" noChangeArrowheads="1" noCrop="1"/>
          </p:cNvPicPr>
          <p:nvPr/>
        </p:nvPicPr>
        <p:blipFill>
          <a:blip r:embed="rId5" cstate="print"/>
          <a:srcRect/>
          <a:stretch>
            <a:fillRect/>
          </a:stretch>
        </p:blipFill>
        <p:spPr bwMode="auto">
          <a:xfrm>
            <a:off x="2971800" y="5562600"/>
            <a:ext cx="1295400" cy="984250"/>
          </a:xfrm>
          <a:prstGeom prst="rect">
            <a:avLst/>
          </a:prstGeom>
          <a:noFill/>
          <a:ln w="9525">
            <a:noFill/>
            <a:miter lim="800000"/>
            <a:headEnd/>
            <a:tailEnd/>
          </a:ln>
        </p:spPr>
      </p:pic>
      <p:pic>
        <p:nvPicPr>
          <p:cNvPr id="5128" name="Picture 10" descr="MCj01560710000[1]"/>
          <p:cNvPicPr>
            <a:picLocks noChangeAspect="1" noChangeArrowheads="1"/>
          </p:cNvPicPr>
          <p:nvPr/>
        </p:nvPicPr>
        <p:blipFill>
          <a:blip r:embed="rId6" cstate="print"/>
          <a:srcRect/>
          <a:stretch>
            <a:fillRect/>
          </a:stretch>
        </p:blipFill>
        <p:spPr bwMode="auto">
          <a:xfrm>
            <a:off x="4419600" y="4800600"/>
            <a:ext cx="1343025" cy="1830388"/>
          </a:xfrm>
          <a:prstGeom prst="rect">
            <a:avLst/>
          </a:prstGeom>
          <a:noFill/>
          <a:ln w="9525">
            <a:noFill/>
            <a:miter lim="800000"/>
            <a:headEnd/>
            <a:tailEnd/>
          </a:ln>
        </p:spPr>
      </p:pic>
      <p:pic>
        <p:nvPicPr>
          <p:cNvPr id="5129" name="Picture 12" descr="MMj01630210000[1]"/>
          <p:cNvPicPr>
            <a:picLocks noChangeAspect="1" noChangeArrowheads="1" noCrop="1"/>
          </p:cNvPicPr>
          <p:nvPr/>
        </p:nvPicPr>
        <p:blipFill>
          <a:blip r:embed="rId4" cstate="print"/>
          <a:srcRect/>
          <a:stretch>
            <a:fillRect/>
          </a:stretch>
        </p:blipFill>
        <p:spPr bwMode="auto">
          <a:xfrm>
            <a:off x="6324600" y="5022850"/>
            <a:ext cx="2819400" cy="1014413"/>
          </a:xfrm>
          <a:prstGeom prst="rect">
            <a:avLst/>
          </a:prstGeom>
          <a:noFill/>
          <a:ln w="9525">
            <a:noFill/>
            <a:miter lim="800000"/>
            <a:headEnd/>
            <a:tailEnd/>
          </a:ln>
        </p:spPr>
      </p:pic>
      <p:pic>
        <p:nvPicPr>
          <p:cNvPr id="5130" name="Picture 11" descr="MMj02830270000[1]"/>
          <p:cNvPicPr>
            <a:picLocks noChangeAspect="1" noChangeArrowheads="1" noCrop="1"/>
          </p:cNvPicPr>
          <p:nvPr/>
        </p:nvPicPr>
        <p:blipFill>
          <a:blip r:embed="rId5" cstate="print"/>
          <a:srcRect/>
          <a:stretch>
            <a:fillRect/>
          </a:stretch>
        </p:blipFill>
        <p:spPr bwMode="auto">
          <a:xfrm>
            <a:off x="5943600" y="5562600"/>
            <a:ext cx="1219200" cy="925513"/>
          </a:xfrm>
          <a:prstGeom prst="rect">
            <a:avLst/>
          </a:prstGeom>
          <a:noFill/>
          <a:ln w="9525">
            <a:noFill/>
            <a:miter lim="800000"/>
            <a:headEnd/>
            <a:tailEnd/>
          </a:ln>
        </p:spPr>
      </p:pic>
      <p:sp>
        <p:nvSpPr>
          <p:cNvPr id="715789" name="Text Box 13"/>
          <p:cNvSpPr txBox="1">
            <a:spLocks noChangeArrowheads="1"/>
          </p:cNvSpPr>
          <p:nvPr/>
        </p:nvSpPr>
        <p:spPr bwMode="auto">
          <a:xfrm>
            <a:off x="152400" y="1828800"/>
            <a:ext cx="8763000" cy="3019425"/>
          </a:xfrm>
          <a:prstGeom prst="rect">
            <a:avLst/>
          </a:prstGeom>
          <a:noFill/>
          <a:ln w="9525" algn="ctr">
            <a:noFill/>
            <a:miter lim="800000"/>
            <a:headEnd/>
            <a:tailEnd/>
          </a:ln>
          <a:effectLst/>
        </p:spPr>
        <p:txBody>
          <a:bodyPr>
            <a:spAutoFit/>
          </a:bodyPr>
          <a:lstStyle/>
          <a:p>
            <a:pPr>
              <a:spcBef>
                <a:spcPct val="50000"/>
              </a:spcBef>
              <a:defRPr/>
            </a:pPr>
            <a:r>
              <a:rPr lang="en-US" sz="4800">
                <a:effectLst>
                  <a:outerShdw blurRad="38100" dist="38100" dir="2700000" algn="tl">
                    <a:srgbClr val="C0C0C0"/>
                  </a:outerShdw>
                </a:effectLst>
              </a:rPr>
              <a:t>WHEN A VALUE ADDED SERVICE IS PERFORMED ON WORK-IN-PROCESS BY AN OUTSIDE SUPLIER !</a:t>
            </a:r>
          </a:p>
        </p:txBody>
      </p:sp>
      <p:pic>
        <p:nvPicPr>
          <p:cNvPr id="5132" name="Picture 11" descr="NEW CISTECH 2009 Logo small jpeg.jpg"/>
          <p:cNvPicPr>
            <a:picLocks noChangeAspect="1"/>
          </p:cNvPicPr>
          <p:nvPr/>
        </p:nvPicPr>
        <p:blipFill>
          <a:blip r:embed="rId7"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15783"/>
                                        </p:tgtEl>
                                        <p:attrNameLst>
                                          <p:attrName>ppt_x</p:attrName>
                                        </p:attrNameLst>
                                      </p:cBhvr>
                                      <p:tavLst>
                                        <p:tav tm="0">
                                          <p:val>
                                            <p:strVal val="ppt_x"/>
                                          </p:val>
                                        </p:tav>
                                        <p:tav tm="100000">
                                          <p:val>
                                            <p:strVal val="ppt_x"/>
                                          </p:val>
                                        </p:tav>
                                      </p:tavLst>
                                    </p:anim>
                                    <p:anim calcmode="lin" valueType="num">
                                      <p:cBhvr additive="base">
                                        <p:cTn id="7" dur="500"/>
                                        <p:tgtEl>
                                          <p:spTgt spid="715783"/>
                                        </p:tgtEl>
                                        <p:attrNameLst>
                                          <p:attrName>ppt_y</p:attrName>
                                        </p:attrNameLst>
                                      </p:cBhvr>
                                      <p:tavLst>
                                        <p:tav tm="0">
                                          <p:val>
                                            <p:strVal val="ppt_y"/>
                                          </p:val>
                                        </p:tav>
                                        <p:tav tm="100000">
                                          <p:val>
                                            <p:strVal val="1+ppt_h/2"/>
                                          </p:val>
                                        </p:tav>
                                      </p:tavLst>
                                    </p:anim>
                                    <p:set>
                                      <p:cBhvr>
                                        <p:cTn id="8" dur="1" fill="hold">
                                          <p:stCondLst>
                                            <p:cond delay="499"/>
                                          </p:stCondLst>
                                        </p:cTn>
                                        <p:tgtEl>
                                          <p:spTgt spid="715783"/>
                                        </p:tgtEl>
                                        <p:attrNameLst>
                                          <p:attrName>style.visibility</p:attrName>
                                        </p:attrNameLst>
                                      </p:cBhvr>
                                      <p:to>
                                        <p:strVal val="hidden"/>
                                      </p:to>
                                    </p:set>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715789"/>
                                        </p:tgtEl>
                                        <p:attrNameLst>
                                          <p:attrName>style.visibility</p:attrName>
                                        </p:attrNameLst>
                                      </p:cBhvr>
                                      <p:to>
                                        <p:strVal val="visible"/>
                                      </p:to>
                                    </p:set>
                                    <p:anim calcmode="lin" valueType="num">
                                      <p:cBhvr>
                                        <p:cTn id="12" dur="1000" fill="hold"/>
                                        <p:tgtEl>
                                          <p:spTgt spid="715789"/>
                                        </p:tgtEl>
                                        <p:attrNameLst>
                                          <p:attrName>ppt_w</p:attrName>
                                        </p:attrNameLst>
                                      </p:cBhvr>
                                      <p:tavLst>
                                        <p:tav tm="0">
                                          <p:val>
                                            <p:fltVal val="0"/>
                                          </p:val>
                                        </p:tav>
                                        <p:tav tm="100000">
                                          <p:val>
                                            <p:strVal val="#ppt_w"/>
                                          </p:val>
                                        </p:tav>
                                      </p:tavLst>
                                    </p:anim>
                                    <p:anim calcmode="lin" valueType="num">
                                      <p:cBhvr>
                                        <p:cTn id="13" dur="1000" fill="hold"/>
                                        <p:tgtEl>
                                          <p:spTgt spid="715789"/>
                                        </p:tgtEl>
                                        <p:attrNameLst>
                                          <p:attrName>ppt_h</p:attrName>
                                        </p:attrNameLst>
                                      </p:cBhvr>
                                      <p:tavLst>
                                        <p:tav tm="0">
                                          <p:val>
                                            <p:fltVal val="0"/>
                                          </p:val>
                                        </p:tav>
                                        <p:tav tm="100000">
                                          <p:val>
                                            <p:strVal val="#ppt_h"/>
                                          </p:val>
                                        </p:tav>
                                      </p:tavLst>
                                    </p:anim>
                                    <p:anim calcmode="lin" valueType="num">
                                      <p:cBhvr>
                                        <p:cTn id="14" dur="1000" fill="hold"/>
                                        <p:tgtEl>
                                          <p:spTgt spid="71578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1578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783" grpId="0"/>
      <p:bldP spid="71578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sp>
        <p:nvSpPr>
          <p:cNvPr id="908291" name="Rectangle 3"/>
          <p:cNvSpPr>
            <a:spLocks noChangeArrowheads="1"/>
          </p:cNvSpPr>
          <p:nvPr/>
        </p:nvSpPr>
        <p:spPr bwMode="auto">
          <a:xfrm>
            <a:off x="0" y="0"/>
            <a:ext cx="6324600" cy="609600"/>
          </a:xfrm>
          <a:prstGeom prst="rect">
            <a:avLst/>
          </a:prstGeom>
          <a:noFill/>
          <a:ln w="9525">
            <a:noFill/>
            <a:miter lim="800000"/>
            <a:headEnd/>
            <a:tailEnd/>
          </a:ln>
          <a:effectLst/>
        </p:spPr>
        <p:txBody>
          <a:bodyPr lIns="92075" tIns="46038" rIns="92075" bIns="46038" anchor="ctr"/>
          <a:lstStyle/>
          <a:p>
            <a:pPr algn="l" eaLnBrk="0" hangingPunct="0">
              <a:defRPr/>
            </a:pPr>
            <a:r>
              <a:rPr lang="en-US" sz="4400" dirty="0">
                <a:solidFill>
                  <a:srgbClr val="FFFFFF"/>
                </a:solidFill>
                <a:effectLst>
                  <a:outerShdw blurRad="38100" dist="38100" dir="2700000" algn="tl">
                    <a:srgbClr val="C0C0C0"/>
                  </a:outerShdw>
                </a:effectLst>
              </a:rPr>
              <a:t>O/P – Process Overview</a:t>
            </a:r>
          </a:p>
        </p:txBody>
      </p:sp>
      <p:sp>
        <p:nvSpPr>
          <p:cNvPr id="908292" name="Text Box 4"/>
          <p:cNvSpPr txBox="1">
            <a:spLocks noChangeArrowheads="1"/>
          </p:cNvSpPr>
          <p:nvPr/>
        </p:nvSpPr>
        <p:spPr bwMode="auto">
          <a:xfrm>
            <a:off x="0" y="990600"/>
            <a:ext cx="9144000" cy="6199188"/>
          </a:xfrm>
          <a:prstGeom prst="rect">
            <a:avLst/>
          </a:prstGeom>
          <a:noFill/>
          <a:ln w="9525" algn="ctr">
            <a:noFill/>
            <a:miter lim="800000"/>
            <a:headEnd/>
            <a:tailEnd/>
          </a:ln>
          <a:effectLst/>
        </p:spPr>
        <p:txBody>
          <a:bodyPr>
            <a:spAutoFit/>
          </a:bodyPr>
          <a:lstStyle/>
          <a:p>
            <a:pPr marL="457200" indent="-457200" algn="l">
              <a:buFontTx/>
              <a:buBlip>
                <a:blip r:embed="rId3"/>
              </a:buBlip>
              <a:defRPr/>
            </a:pPr>
            <a:r>
              <a:rPr lang="en-US" sz="2400" b="0" dirty="0"/>
              <a:t>Create Service Item and OP Detail</a:t>
            </a:r>
          </a:p>
          <a:p>
            <a:pPr marL="457200" indent="-457200" algn="l">
              <a:buFontTx/>
              <a:buBlip>
                <a:blip r:embed="rId3"/>
              </a:buBlip>
              <a:defRPr/>
            </a:pPr>
            <a:r>
              <a:rPr lang="en-US" sz="2400" b="0" dirty="0"/>
              <a:t>Add a Routing Operation for the Service Item</a:t>
            </a:r>
          </a:p>
          <a:p>
            <a:pPr marL="457200" indent="-457200" algn="l">
              <a:defRPr/>
            </a:pPr>
            <a:endParaRPr lang="en-US" sz="2400" b="0" dirty="0"/>
          </a:p>
          <a:p>
            <a:pPr marL="457200" indent="-457200" algn="l">
              <a:buFontTx/>
              <a:buBlip>
                <a:blip r:embed="rId3"/>
              </a:buBlip>
              <a:defRPr/>
            </a:pPr>
            <a:r>
              <a:rPr lang="en-US" sz="2400" b="0" dirty="0"/>
              <a:t>Manufacturing Order for the End Item.</a:t>
            </a:r>
          </a:p>
          <a:p>
            <a:pPr marL="457200" indent="-457200" algn="l">
              <a:buFontTx/>
              <a:buBlip>
                <a:blip r:embed="rId3"/>
              </a:buBlip>
              <a:defRPr/>
            </a:pPr>
            <a:r>
              <a:rPr lang="en-US" sz="2400" b="0" dirty="0"/>
              <a:t>Generate Purchase Order for the Service – can be done automatically.</a:t>
            </a:r>
          </a:p>
          <a:p>
            <a:pPr marL="457200" indent="-457200" algn="l">
              <a:defRPr/>
            </a:pPr>
            <a:endParaRPr lang="en-US" sz="2400" b="0" dirty="0"/>
          </a:p>
          <a:p>
            <a:pPr marL="457200" indent="-457200" algn="l">
              <a:buFontTx/>
              <a:buBlip>
                <a:blip r:embed="rId3"/>
              </a:buBlip>
              <a:defRPr/>
            </a:pPr>
            <a:r>
              <a:rPr lang="en-US" sz="2400" b="0" dirty="0"/>
              <a:t>Process the PO and Receive the Service for updating quantities and costs (if set to update at Receipt).</a:t>
            </a:r>
          </a:p>
          <a:p>
            <a:pPr marL="457200" indent="-457200" algn="l">
              <a:defRPr/>
            </a:pPr>
            <a:endParaRPr lang="en-US" sz="2400" b="0" dirty="0"/>
          </a:p>
          <a:p>
            <a:pPr marL="457200" indent="-457200" algn="l">
              <a:buFontTx/>
              <a:buBlip>
                <a:blip r:embed="rId3"/>
              </a:buBlip>
              <a:defRPr/>
            </a:pPr>
            <a:r>
              <a:rPr lang="en-US" sz="2400" b="0" dirty="0"/>
              <a:t>Enter the Invoice in AM or IFM with Charge Type of “O”.</a:t>
            </a:r>
          </a:p>
          <a:p>
            <a:pPr marL="457200" indent="-457200" algn="l">
              <a:buFontTx/>
              <a:buBlip>
                <a:blip r:embed="rId3"/>
              </a:buBlip>
              <a:defRPr/>
            </a:pPr>
            <a:r>
              <a:rPr lang="en-US" sz="2400" b="0" dirty="0"/>
              <a:t>Post the Invoice Quantity and/or Cost to the MO via the LRAP.</a:t>
            </a:r>
          </a:p>
          <a:p>
            <a:pPr marL="457200" indent="-457200" algn="l">
              <a:defRPr/>
            </a:pPr>
            <a:endParaRPr lang="en-US" sz="2400" b="0" dirty="0"/>
          </a:p>
          <a:p>
            <a:pPr marL="457200" indent="-457200" algn="l">
              <a:buFontTx/>
              <a:buBlip>
                <a:blip r:embed="rId3"/>
              </a:buBlip>
              <a:defRPr/>
            </a:pPr>
            <a:r>
              <a:rPr lang="en-US" sz="2400" b="0" dirty="0"/>
              <a:t>Process, Close and Purge the MO.</a:t>
            </a:r>
          </a:p>
          <a:p>
            <a:pPr marL="457200" indent="-457200" algn="l">
              <a:buFontTx/>
              <a:buBlip>
                <a:blip r:embed="rId3"/>
              </a:buBlip>
              <a:defRPr/>
            </a:pPr>
            <a:r>
              <a:rPr lang="en-US" sz="2400" b="0" dirty="0"/>
              <a:t>Post your PCC and IM GLI Transactions to correctly record you O/P Variances and other M.O. Variances</a:t>
            </a:r>
            <a:r>
              <a:rPr lang="en-US" sz="3200" b="0" dirty="0"/>
              <a:t>.</a:t>
            </a:r>
          </a:p>
          <a:p>
            <a:pPr marL="457200" indent="-457200" algn="l">
              <a:spcBef>
                <a:spcPct val="20000"/>
              </a:spcBef>
              <a:defRPr/>
            </a:pPr>
            <a:endParaRPr lang="en-US" sz="2400" dirty="0">
              <a:effectLst>
                <a:outerShdw blurRad="38100" dist="38100" dir="2700000" algn="tl">
                  <a:srgbClr val="C0C0C0"/>
                </a:outerShdw>
              </a:effectLst>
            </a:endParaRPr>
          </a:p>
        </p:txBody>
      </p:sp>
      <p:pic>
        <p:nvPicPr>
          <p:cNvPr id="41989"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sp>
        <p:nvSpPr>
          <p:cNvPr id="909315" name="Rectangle 3"/>
          <p:cNvSpPr>
            <a:spLocks noChangeArrowheads="1"/>
          </p:cNvSpPr>
          <p:nvPr/>
        </p:nvSpPr>
        <p:spPr bwMode="auto">
          <a:xfrm>
            <a:off x="0" y="0"/>
            <a:ext cx="6324600" cy="609600"/>
          </a:xfrm>
          <a:prstGeom prst="rect">
            <a:avLst/>
          </a:prstGeom>
          <a:noFill/>
          <a:ln w="9525">
            <a:noFill/>
            <a:miter lim="800000"/>
            <a:headEnd/>
            <a:tailEnd/>
          </a:ln>
          <a:effectLst/>
        </p:spPr>
        <p:txBody>
          <a:bodyPr lIns="92075" tIns="46038" rIns="92075" bIns="46038" anchor="ctr"/>
          <a:lstStyle/>
          <a:p>
            <a:pPr algn="l" eaLnBrk="0" hangingPunct="0">
              <a:defRPr/>
            </a:pPr>
            <a:r>
              <a:rPr lang="en-US" sz="4400">
                <a:solidFill>
                  <a:srgbClr val="FFFFFF"/>
                </a:solidFill>
                <a:effectLst>
                  <a:outerShdw blurRad="38100" dist="38100" dir="2700000" algn="tl">
                    <a:srgbClr val="C0C0C0"/>
                  </a:outerShdw>
                </a:effectLst>
              </a:rPr>
              <a:t>O/P – Common Problems</a:t>
            </a:r>
          </a:p>
        </p:txBody>
      </p:sp>
      <p:sp>
        <p:nvSpPr>
          <p:cNvPr id="909316" name="Text Box 4"/>
          <p:cNvSpPr txBox="1">
            <a:spLocks noChangeArrowheads="1"/>
          </p:cNvSpPr>
          <p:nvPr/>
        </p:nvSpPr>
        <p:spPr bwMode="auto">
          <a:xfrm>
            <a:off x="0" y="990600"/>
            <a:ext cx="9144000" cy="5203825"/>
          </a:xfrm>
          <a:prstGeom prst="rect">
            <a:avLst/>
          </a:prstGeom>
          <a:noFill/>
          <a:ln w="9525" algn="ctr">
            <a:noFill/>
            <a:miter lim="800000"/>
            <a:headEnd/>
            <a:tailEnd/>
          </a:ln>
          <a:effectLst/>
        </p:spPr>
        <p:txBody>
          <a:bodyPr>
            <a:spAutoFit/>
          </a:bodyPr>
          <a:lstStyle/>
          <a:p>
            <a:pPr algn="l">
              <a:spcBef>
                <a:spcPct val="50000"/>
              </a:spcBef>
              <a:buFontTx/>
              <a:buBlip>
                <a:blip r:embed="rId3"/>
              </a:buBlip>
              <a:defRPr/>
            </a:pPr>
            <a:r>
              <a:rPr lang="en-US" sz="2400" dirty="0">
                <a:effectLst>
                  <a:outerShdw blurRad="38100" dist="38100" dir="2700000" algn="tl">
                    <a:srgbClr val="C0C0C0"/>
                  </a:outerShdw>
                </a:effectLst>
              </a:rPr>
              <a:t> Improper Setup of Item Revision for Service Item</a:t>
            </a:r>
          </a:p>
          <a:p>
            <a:pPr algn="l">
              <a:spcBef>
                <a:spcPct val="50000"/>
              </a:spcBef>
              <a:buFontTx/>
              <a:buBlip>
                <a:blip r:embed="rId3"/>
              </a:buBlip>
              <a:defRPr/>
            </a:pPr>
            <a:r>
              <a:rPr lang="en-US" sz="2400">
                <a:effectLst>
                  <a:outerShdw blurRad="38100" dist="38100" dir="2700000" algn="tl">
                    <a:srgbClr val="C0C0C0"/>
                  </a:outerShdw>
                </a:effectLst>
              </a:rPr>
              <a:t> People add an Item Warehouse Record and a Standard Cost and suddenly start getting RP Transactions for the Service Item itself</a:t>
            </a:r>
          </a:p>
          <a:p>
            <a:pPr algn="l">
              <a:spcBef>
                <a:spcPct val="50000"/>
              </a:spcBef>
              <a:buFontTx/>
              <a:buBlip>
                <a:blip r:embed="rId3"/>
              </a:buBlip>
              <a:defRPr/>
            </a:pPr>
            <a:r>
              <a:rPr lang="en-US" sz="2400" dirty="0">
                <a:effectLst>
                  <a:outerShdw blurRad="38100" dist="38100" dir="2700000" algn="tl">
                    <a:srgbClr val="C0C0C0"/>
                  </a:outerShdw>
                </a:effectLst>
              </a:rPr>
              <a:t> Wrong Account on Item, PO, or Charge Line that places dollars into the wrong Account Number during API  - MUST BE THE SAME AS THE OFFSET ACCOUNT FOR YOUR LRAP TXN</a:t>
            </a:r>
          </a:p>
          <a:p>
            <a:pPr algn="l">
              <a:spcBef>
                <a:spcPct val="50000"/>
              </a:spcBef>
              <a:buFontTx/>
              <a:buBlip>
                <a:blip r:embed="rId3"/>
              </a:buBlip>
              <a:defRPr/>
            </a:pPr>
            <a:r>
              <a:rPr lang="en-US" sz="2400" dirty="0">
                <a:effectLst>
                  <a:outerShdw blurRad="38100" dist="38100" dir="2700000" algn="tl">
                    <a:srgbClr val="C0C0C0"/>
                  </a:outerShdw>
                </a:effectLst>
              </a:rPr>
              <a:t> The Charge Type of “O” isn’t being populated into the A/P “Charge Type” Field and LRAP Transactions are NOT being created to relieve the WIP/OP Clearing Acct</a:t>
            </a:r>
          </a:p>
          <a:p>
            <a:pPr algn="l">
              <a:spcBef>
                <a:spcPct val="50000"/>
              </a:spcBef>
              <a:buFontTx/>
              <a:buBlip>
                <a:blip r:embed="rId3"/>
              </a:buBlip>
              <a:defRPr/>
            </a:pPr>
            <a:r>
              <a:rPr lang="en-US" sz="2400" dirty="0">
                <a:effectLst>
                  <a:outerShdw blurRad="38100" dist="38100" dir="2700000" algn="tl">
                    <a:srgbClr val="C0C0C0"/>
                  </a:outerShdw>
                </a:effectLst>
              </a:rPr>
              <a:t> PCC Batches created by IFM or AM Accounts Payable processing are not processed in a timely manner – leaving dollars in the WIP/OP Clearing Account</a:t>
            </a:r>
          </a:p>
        </p:txBody>
      </p:sp>
      <p:pic>
        <p:nvPicPr>
          <p:cNvPr id="43013"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mage 2l copy"/>
          <p:cNvPicPr>
            <a:picLocks noChangeAspect="1" noChangeArrowheads="1"/>
          </p:cNvPicPr>
          <p:nvPr/>
        </p:nvPicPr>
        <p:blipFill>
          <a:blip r:embed="rId2" cstate="print"/>
          <a:srcRect/>
          <a:stretch>
            <a:fillRect/>
          </a:stretch>
        </p:blipFill>
        <p:spPr bwMode="auto">
          <a:xfrm>
            <a:off x="0" y="0"/>
            <a:ext cx="9144000" cy="969963"/>
          </a:xfrm>
          <a:prstGeom prst="rect">
            <a:avLst/>
          </a:prstGeom>
          <a:noFill/>
          <a:ln w="9525">
            <a:noFill/>
            <a:miter lim="800000"/>
            <a:headEnd/>
            <a:tailEnd/>
          </a:ln>
        </p:spPr>
      </p:pic>
      <p:sp>
        <p:nvSpPr>
          <p:cNvPr id="897027" name="Rectangle 3"/>
          <p:cNvSpPr>
            <a:spLocks noChangeArrowheads="1"/>
          </p:cNvSpPr>
          <p:nvPr/>
        </p:nvSpPr>
        <p:spPr bwMode="auto">
          <a:xfrm>
            <a:off x="0" y="0"/>
            <a:ext cx="6324600" cy="609600"/>
          </a:xfrm>
          <a:prstGeom prst="rect">
            <a:avLst/>
          </a:prstGeom>
          <a:noFill/>
          <a:ln w="9525">
            <a:noFill/>
            <a:miter lim="800000"/>
            <a:headEnd/>
            <a:tailEnd/>
          </a:ln>
          <a:effectLst/>
        </p:spPr>
        <p:txBody>
          <a:bodyPr lIns="92075" tIns="46038" rIns="92075" bIns="46038" anchor="ctr"/>
          <a:lstStyle/>
          <a:p>
            <a:pPr algn="l" eaLnBrk="0" hangingPunct="0">
              <a:defRPr/>
            </a:pPr>
            <a:r>
              <a:rPr lang="en-US" sz="4400">
                <a:solidFill>
                  <a:srgbClr val="FFFFFF"/>
                </a:solidFill>
                <a:effectLst>
                  <a:outerShdw blurRad="38100" dist="38100" dir="2700000" algn="tl">
                    <a:srgbClr val="C0C0C0"/>
                  </a:outerShdw>
                </a:effectLst>
              </a:rPr>
              <a:t>O/P – Common Problems</a:t>
            </a:r>
          </a:p>
        </p:txBody>
      </p:sp>
      <p:sp>
        <p:nvSpPr>
          <p:cNvPr id="897028" name="Text Box 4"/>
          <p:cNvSpPr txBox="1">
            <a:spLocks noChangeArrowheads="1"/>
          </p:cNvSpPr>
          <p:nvPr/>
        </p:nvSpPr>
        <p:spPr bwMode="auto">
          <a:xfrm>
            <a:off x="0" y="990600"/>
            <a:ext cx="9144000" cy="5203825"/>
          </a:xfrm>
          <a:prstGeom prst="rect">
            <a:avLst/>
          </a:prstGeom>
          <a:noFill/>
          <a:ln w="9525" algn="ctr">
            <a:noFill/>
            <a:miter lim="800000"/>
            <a:headEnd/>
            <a:tailEnd/>
          </a:ln>
          <a:effectLst/>
        </p:spPr>
        <p:txBody>
          <a:bodyPr>
            <a:spAutoFit/>
          </a:bodyPr>
          <a:lstStyle/>
          <a:p>
            <a:pPr algn="l">
              <a:spcBef>
                <a:spcPct val="50000"/>
              </a:spcBef>
              <a:buFontTx/>
              <a:buBlip>
                <a:blip r:embed="rId3"/>
              </a:buBlip>
              <a:defRPr/>
            </a:pPr>
            <a:r>
              <a:rPr lang="en-US" sz="2400" dirty="0">
                <a:effectLst>
                  <a:outerShdw blurRad="38100" dist="38100" dir="2700000" algn="tl">
                    <a:srgbClr val="C0C0C0"/>
                  </a:outerShdw>
                </a:effectLst>
              </a:rPr>
              <a:t> Improper Setup of Item Revision for Service Item</a:t>
            </a:r>
          </a:p>
          <a:p>
            <a:pPr algn="l">
              <a:spcBef>
                <a:spcPct val="50000"/>
              </a:spcBef>
              <a:buFontTx/>
              <a:buBlip>
                <a:blip r:embed="rId3"/>
              </a:buBlip>
              <a:defRPr/>
            </a:pPr>
            <a:r>
              <a:rPr lang="en-US" sz="2400" dirty="0">
                <a:effectLst>
                  <a:outerShdw blurRad="38100" dist="38100" dir="2700000" algn="tl">
                    <a:srgbClr val="C0C0C0"/>
                  </a:outerShdw>
                </a:effectLst>
              </a:rPr>
              <a:t> People add an Item Warehouse Record and a Standard Cost and suddenly start getting RP Transactions for the Service Item itself</a:t>
            </a:r>
          </a:p>
          <a:p>
            <a:pPr algn="l">
              <a:spcBef>
                <a:spcPct val="50000"/>
              </a:spcBef>
              <a:buFontTx/>
              <a:buBlip>
                <a:blip r:embed="rId3"/>
              </a:buBlip>
              <a:defRPr/>
            </a:pPr>
            <a:r>
              <a:rPr lang="en-US" sz="2400" dirty="0">
                <a:effectLst>
                  <a:outerShdw blurRad="38100" dist="38100" dir="2700000" algn="tl">
                    <a:srgbClr val="C0C0C0"/>
                  </a:outerShdw>
                </a:effectLst>
              </a:rPr>
              <a:t> Wrong Account on Item, PO, or Charge Line that places dollars into the wrong Account Number during API  - MUST BE THE SAME AS THE OFFSET ACCOUNT FOR YOUR LRAP TXN</a:t>
            </a:r>
          </a:p>
          <a:p>
            <a:pPr algn="l">
              <a:spcBef>
                <a:spcPct val="50000"/>
              </a:spcBef>
              <a:buFontTx/>
              <a:buBlip>
                <a:blip r:embed="rId3"/>
              </a:buBlip>
              <a:defRPr/>
            </a:pPr>
            <a:r>
              <a:rPr lang="en-US" sz="2400" dirty="0">
                <a:effectLst>
                  <a:outerShdw blurRad="38100" dist="38100" dir="2700000" algn="tl">
                    <a:srgbClr val="C0C0C0"/>
                  </a:outerShdw>
                </a:effectLst>
              </a:rPr>
              <a:t> The Charge Type of “O” isn’t being populated into the A/P “Charge Type” Field and LRAP Transactions are NOT being created to relieve the WIP/OP Clearing Acct</a:t>
            </a:r>
          </a:p>
          <a:p>
            <a:pPr algn="l">
              <a:spcBef>
                <a:spcPct val="50000"/>
              </a:spcBef>
              <a:buFontTx/>
              <a:buBlip>
                <a:blip r:embed="rId3"/>
              </a:buBlip>
              <a:defRPr/>
            </a:pPr>
            <a:r>
              <a:rPr lang="en-US" sz="2400" dirty="0">
                <a:effectLst>
                  <a:outerShdw blurRad="38100" dist="38100" dir="2700000" algn="tl">
                    <a:srgbClr val="C0C0C0"/>
                  </a:outerShdw>
                </a:effectLst>
              </a:rPr>
              <a:t> PCC Batches created by IFM or AM Accounts Payable processing are not processed in a timely manner – leaving dollars in the WIP/OP Clearing Account</a:t>
            </a:r>
          </a:p>
        </p:txBody>
      </p:sp>
      <p:pic>
        <p:nvPicPr>
          <p:cNvPr id="44037"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Image 2l copy"/>
          <p:cNvPicPr>
            <a:picLocks noChangeAspect="1" noChangeArrowheads="1"/>
          </p:cNvPicPr>
          <p:nvPr>
            <p:ph sz="half" idx="2"/>
          </p:nvPr>
        </p:nvPicPr>
        <p:blipFill>
          <a:blip r:embed="rId2" cstate="print"/>
          <a:srcRect/>
          <a:stretch>
            <a:fillRect/>
          </a:stretch>
        </p:blipFill>
        <p:spPr>
          <a:xfrm>
            <a:off x="0" y="0"/>
            <a:ext cx="9144000" cy="969963"/>
          </a:xfrm>
          <a:noFill/>
        </p:spPr>
      </p:pic>
      <p:sp>
        <p:nvSpPr>
          <p:cNvPr id="45059" name="Rectangle 8"/>
          <p:cNvSpPr>
            <a:spLocks noGrp="1" noChangeArrowheads="1"/>
          </p:cNvSpPr>
          <p:nvPr>
            <p:ph type="title"/>
          </p:nvPr>
        </p:nvSpPr>
        <p:spPr>
          <a:xfrm>
            <a:off x="533400" y="838200"/>
            <a:ext cx="8077200" cy="1905000"/>
          </a:xfrm>
          <a:noFill/>
        </p:spPr>
        <p:txBody>
          <a:bodyPr/>
          <a:lstStyle/>
          <a:p>
            <a:pPr eaLnBrk="1" hangingPunct="1"/>
            <a:r>
              <a:rPr lang="en-US" sz="3200" b="1" i="1" smtClean="0"/>
              <a:t>Implementing the New Outside Operation Process to drive the LRAP</a:t>
            </a:r>
            <a:r>
              <a:rPr lang="en-US" b="1" i="1" smtClean="0"/>
              <a:t/>
            </a:r>
            <a:br>
              <a:rPr lang="en-US" b="1" i="1" smtClean="0"/>
            </a:br>
            <a:endParaRPr lang="en-US" b="1" i="1" smtClean="0"/>
          </a:p>
        </p:txBody>
      </p:sp>
      <p:sp>
        <p:nvSpPr>
          <p:cNvPr id="740361" name="Rectangle 9"/>
          <p:cNvSpPr>
            <a:spLocks noChangeArrowheads="1"/>
          </p:cNvSpPr>
          <p:nvPr/>
        </p:nvSpPr>
        <p:spPr bwMode="auto">
          <a:xfrm>
            <a:off x="228600" y="1981200"/>
            <a:ext cx="8610600" cy="4572000"/>
          </a:xfrm>
          <a:prstGeom prst="rect">
            <a:avLst/>
          </a:prstGeom>
          <a:noFill/>
          <a:ln w="9525">
            <a:noFill/>
            <a:miter lim="800000"/>
            <a:headEnd/>
            <a:tailEnd/>
          </a:ln>
          <a:effectLst/>
        </p:spPr>
        <p:txBody>
          <a:bodyPr lIns="0" tIns="152352" rIns="0" bIns="38088" anchor="ctr">
            <a:spAutoFit/>
          </a:bodyPr>
          <a:lstStyle/>
          <a:p>
            <a:pPr algn="l">
              <a:defRPr/>
            </a:pPr>
            <a:r>
              <a:rPr lang="en-US" sz="2400" b="0">
                <a:latin typeface="Tahoma" pitchFamily="34" charset="0"/>
              </a:rPr>
              <a:t>Integrated Outside Operations is supported for Infor XA Release 6 and higher.  </a:t>
            </a:r>
          </a:p>
          <a:p>
            <a:pPr algn="l">
              <a:defRPr/>
            </a:pPr>
            <a:endParaRPr lang="en-US" sz="2400" b="0">
              <a:latin typeface="Tahoma" pitchFamily="34" charset="0"/>
            </a:endParaRPr>
          </a:p>
          <a:p>
            <a:pPr algn="l">
              <a:defRPr/>
            </a:pPr>
            <a:r>
              <a:rPr lang="en-US" sz="2400" b="0">
                <a:latin typeface="Tahoma" pitchFamily="34" charset="0"/>
              </a:rPr>
              <a:t>Download SH62694 for the application code, and refer to the cover letter for installation instructions.  </a:t>
            </a:r>
          </a:p>
          <a:p>
            <a:pPr algn="l">
              <a:defRPr/>
            </a:pPr>
            <a:endParaRPr lang="en-US" sz="2400" b="0">
              <a:latin typeface="Tahoma" pitchFamily="34" charset="0"/>
            </a:endParaRPr>
          </a:p>
          <a:p>
            <a:pPr algn="l">
              <a:defRPr/>
            </a:pPr>
            <a:r>
              <a:rPr lang="en-US" sz="2400" b="0">
                <a:latin typeface="Tahoma" pitchFamily="34" charset="0"/>
              </a:rPr>
              <a:t>Set the implementation flag (position 106 in the PCOPS2 record in SYSCTL) equal to 1 to activate the integrated outside operations function.</a:t>
            </a:r>
          </a:p>
          <a:p>
            <a:pPr algn="l">
              <a:defRPr/>
            </a:pPr>
            <a:endParaRPr lang="en-US" sz="2400" b="0">
              <a:latin typeface="Tahoma" pitchFamily="34" charset="0"/>
            </a:endParaRPr>
          </a:p>
          <a:p>
            <a:pPr algn="l">
              <a:defRPr/>
            </a:pPr>
            <a:r>
              <a:rPr lang="en-US" sz="2400" b="0">
                <a:latin typeface="Tahoma" pitchFamily="34" charset="0"/>
              </a:rPr>
              <a:t>The user documentation is available via informational download SH14754.</a:t>
            </a:r>
            <a:r>
              <a:rPr lang="en-US" sz="2000" b="0">
                <a:effectLst>
                  <a:outerShdw blurRad="38100" dist="38100" dir="2700000" algn="tl">
                    <a:srgbClr val="C0C0C0"/>
                  </a:outerShdw>
                </a:effectLst>
                <a:latin typeface="Tahoma" pitchFamily="34" charset="0"/>
              </a:rPr>
              <a:t>   </a:t>
            </a:r>
          </a:p>
        </p:txBody>
      </p:sp>
      <p:sp>
        <p:nvSpPr>
          <p:cNvPr id="740362" name="Text Box 10"/>
          <p:cNvSpPr txBox="1">
            <a:spLocks noChangeArrowheads="1"/>
          </p:cNvSpPr>
          <p:nvPr/>
        </p:nvSpPr>
        <p:spPr bwMode="auto">
          <a:xfrm>
            <a:off x="0" y="0"/>
            <a:ext cx="6934200" cy="641350"/>
          </a:xfrm>
          <a:prstGeom prst="rect">
            <a:avLst/>
          </a:prstGeom>
          <a:noFill/>
          <a:ln w="9525" algn="ctr">
            <a:noFill/>
            <a:miter lim="800000"/>
            <a:headEnd/>
            <a:tailEnd/>
          </a:ln>
          <a:effectLst/>
        </p:spPr>
        <p:txBody>
          <a:bodyPr>
            <a:spAutoFit/>
          </a:bodyPr>
          <a:lstStyle/>
          <a:p>
            <a:pPr algn="l">
              <a:spcBef>
                <a:spcPct val="50000"/>
              </a:spcBef>
              <a:defRPr/>
            </a:pPr>
            <a:r>
              <a:rPr lang="en-US" sz="3600">
                <a:solidFill>
                  <a:schemeClr val="bg1"/>
                </a:solidFill>
                <a:effectLst>
                  <a:outerShdw blurRad="38100" dist="38100" dir="2700000" algn="tl">
                    <a:srgbClr val="C0C0C0"/>
                  </a:outerShdw>
                </a:effectLst>
              </a:rPr>
              <a:t>Technical Information on O/P</a:t>
            </a:r>
          </a:p>
        </p:txBody>
      </p:sp>
      <p:sp>
        <p:nvSpPr>
          <p:cNvPr id="740363" name="Line 11"/>
          <p:cNvSpPr>
            <a:spLocks noChangeShapeType="1"/>
          </p:cNvSpPr>
          <p:nvPr/>
        </p:nvSpPr>
        <p:spPr bwMode="auto">
          <a:xfrm>
            <a:off x="0" y="1981200"/>
            <a:ext cx="9144000" cy="0"/>
          </a:xfrm>
          <a:prstGeom prst="line">
            <a:avLst/>
          </a:prstGeom>
          <a:noFill/>
          <a:ln w="168275">
            <a:solidFill>
              <a:srgbClr val="E5AB07"/>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pic>
        <p:nvPicPr>
          <p:cNvPr id="45063" name="Picture 11" descr="NEW CISTECH 2009 Logo small jpeg.jpg"/>
          <p:cNvPicPr>
            <a:picLocks noChangeAspect="1"/>
          </p:cNvPicPr>
          <p:nvPr/>
        </p:nvPicPr>
        <p:blipFill>
          <a:blip r:embed="rId3"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mage 2l copy"/>
          <p:cNvPicPr>
            <a:picLocks noChangeAspect="1" noChangeArrowheads="1"/>
          </p:cNvPicPr>
          <p:nvPr/>
        </p:nvPicPr>
        <p:blipFill>
          <a:blip r:embed="rId2" cstate="print"/>
          <a:srcRect/>
          <a:stretch>
            <a:fillRect/>
          </a:stretch>
        </p:blipFill>
        <p:spPr bwMode="auto">
          <a:xfrm>
            <a:off x="0" y="0"/>
            <a:ext cx="9144000" cy="954088"/>
          </a:xfrm>
          <a:prstGeom prst="rect">
            <a:avLst/>
          </a:prstGeom>
          <a:noFill/>
          <a:ln w="9525">
            <a:noFill/>
            <a:miter lim="800000"/>
            <a:headEnd/>
            <a:tailEnd/>
          </a:ln>
        </p:spPr>
      </p:pic>
      <p:sp>
        <p:nvSpPr>
          <p:cNvPr id="46083" name="Text Box 6"/>
          <p:cNvSpPr txBox="1">
            <a:spLocks noChangeArrowheads="1"/>
          </p:cNvSpPr>
          <p:nvPr/>
        </p:nvSpPr>
        <p:spPr bwMode="auto">
          <a:xfrm>
            <a:off x="1447800" y="304800"/>
            <a:ext cx="6172200" cy="641350"/>
          </a:xfrm>
          <a:prstGeom prst="rect">
            <a:avLst/>
          </a:prstGeom>
          <a:noFill/>
          <a:ln w="9525" algn="ctr">
            <a:noFill/>
            <a:miter lim="800000"/>
            <a:headEnd/>
            <a:tailEnd/>
          </a:ln>
        </p:spPr>
        <p:txBody>
          <a:bodyPr>
            <a:spAutoFit/>
          </a:bodyPr>
          <a:lstStyle/>
          <a:p>
            <a:pPr>
              <a:spcBef>
                <a:spcPct val="50000"/>
              </a:spcBef>
            </a:pPr>
            <a:r>
              <a:rPr lang="en-US" sz="3600"/>
              <a:t>THANK YOU</a:t>
            </a:r>
          </a:p>
        </p:txBody>
      </p:sp>
      <p:sp>
        <p:nvSpPr>
          <p:cNvPr id="46084" name="Text Box 7"/>
          <p:cNvSpPr txBox="1">
            <a:spLocks noChangeArrowheads="1"/>
          </p:cNvSpPr>
          <p:nvPr/>
        </p:nvSpPr>
        <p:spPr bwMode="auto">
          <a:xfrm>
            <a:off x="1143000" y="4813300"/>
            <a:ext cx="7162800" cy="2200275"/>
          </a:xfrm>
          <a:prstGeom prst="rect">
            <a:avLst/>
          </a:prstGeom>
          <a:noFill/>
          <a:ln w="9525" algn="ctr">
            <a:noFill/>
            <a:miter lim="800000"/>
            <a:headEnd/>
            <a:tailEnd/>
          </a:ln>
        </p:spPr>
        <p:txBody>
          <a:bodyPr>
            <a:spAutoFit/>
          </a:bodyPr>
          <a:lstStyle/>
          <a:p>
            <a:pPr>
              <a:spcBef>
                <a:spcPct val="50000"/>
              </a:spcBef>
            </a:pPr>
            <a:r>
              <a:rPr lang="en-US" sz="2800">
                <a:solidFill>
                  <a:schemeClr val="hlink"/>
                </a:solidFill>
              </a:rPr>
              <a:t>Hundreds of years of experience and service on our Team – working for –</a:t>
            </a:r>
          </a:p>
          <a:p>
            <a:pPr>
              <a:spcBef>
                <a:spcPct val="50000"/>
              </a:spcBef>
            </a:pPr>
            <a:r>
              <a:rPr lang="en-US" sz="5400" i="1">
                <a:solidFill>
                  <a:srgbClr val="E5AB07"/>
                </a:solidFill>
              </a:rPr>
              <a:t>Your Teams</a:t>
            </a:r>
            <a:r>
              <a:rPr lang="en-US" sz="3200" i="1">
                <a:solidFill>
                  <a:srgbClr val="E5AB07"/>
                </a:solidFill>
              </a:rPr>
              <a:t> </a:t>
            </a:r>
          </a:p>
        </p:txBody>
      </p:sp>
      <p:pic>
        <p:nvPicPr>
          <p:cNvPr id="46085" name="Picture 8" descr="MCCistech"/>
          <p:cNvPicPr>
            <a:picLocks noChangeAspect="1" noChangeArrowheads="1"/>
          </p:cNvPicPr>
          <p:nvPr/>
        </p:nvPicPr>
        <p:blipFill>
          <a:blip r:embed="rId3" cstate="print"/>
          <a:srcRect/>
          <a:stretch>
            <a:fillRect/>
          </a:stretch>
        </p:blipFill>
        <p:spPr bwMode="auto">
          <a:xfrm>
            <a:off x="2514600" y="1219200"/>
            <a:ext cx="4114800" cy="3444875"/>
          </a:xfrm>
          <a:prstGeom prst="rect">
            <a:avLst/>
          </a:prstGeom>
          <a:noFill/>
          <a:ln w="9525">
            <a:noFill/>
            <a:miter lim="800000"/>
            <a:headEnd/>
            <a:tailEnd/>
          </a:ln>
        </p:spPr>
      </p:pic>
      <p:pic>
        <p:nvPicPr>
          <p:cNvPr id="46086"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Image 2l copy"/>
          <p:cNvPicPr>
            <a:picLocks noChangeAspect="1" noChangeArrowheads="1"/>
          </p:cNvPicPr>
          <p:nvPr>
            <p:ph sz="quarter" idx="3"/>
          </p:nvPr>
        </p:nvPicPr>
        <p:blipFill>
          <a:blip r:embed="rId2" cstate="print"/>
          <a:srcRect/>
          <a:stretch>
            <a:fillRect/>
          </a:stretch>
        </p:blipFill>
        <p:spPr>
          <a:xfrm>
            <a:off x="0" y="0"/>
            <a:ext cx="9144000" cy="969963"/>
          </a:xfrm>
          <a:noFill/>
        </p:spPr>
      </p:pic>
      <p:sp>
        <p:nvSpPr>
          <p:cNvPr id="717826" name="Rectangle 2"/>
          <p:cNvSpPr>
            <a:spLocks noGrp="1" noChangeArrowheads="1"/>
          </p:cNvSpPr>
          <p:nvPr>
            <p:ph type="title"/>
          </p:nvPr>
        </p:nvSpPr>
        <p:spPr>
          <a:xfrm>
            <a:off x="0" y="0"/>
            <a:ext cx="6781800" cy="914400"/>
          </a:xfrm>
        </p:spPr>
        <p:txBody>
          <a:bodyPr lIns="92075" tIns="46038" rIns="92075" bIns="46038"/>
          <a:lstStyle/>
          <a:p>
            <a:pPr algn="l" eaLnBrk="1" hangingPunct="1">
              <a:defRPr/>
            </a:pPr>
            <a:r>
              <a:rPr lang="en-US" b="1" smtClean="0">
                <a:solidFill>
                  <a:schemeClr val="bg1"/>
                </a:solidFill>
                <a:effectLst>
                  <a:outerShdw blurRad="38100" dist="38100" dir="2700000" algn="tl">
                    <a:srgbClr val="C0C0C0"/>
                  </a:outerShdw>
                </a:effectLst>
                <a:latin typeface="Times New Roman" pitchFamily="18" charset="0"/>
              </a:rPr>
              <a:t>XA O/P – What it Takes !</a:t>
            </a:r>
          </a:p>
        </p:txBody>
      </p:sp>
      <p:sp>
        <p:nvSpPr>
          <p:cNvPr id="717827" name="Rectangle 3"/>
          <p:cNvSpPr>
            <a:spLocks noGrp="1" noChangeArrowheads="1"/>
          </p:cNvSpPr>
          <p:nvPr>
            <p:ph type="body" sz="half" idx="1"/>
          </p:nvPr>
        </p:nvSpPr>
        <p:spPr>
          <a:xfrm>
            <a:off x="228600" y="990600"/>
            <a:ext cx="8686800" cy="533400"/>
          </a:xfrm>
        </p:spPr>
        <p:txBody>
          <a:bodyPr lIns="92075" tIns="46038" rIns="92075" bIns="46038"/>
          <a:lstStyle/>
          <a:p>
            <a:pPr eaLnBrk="1" hangingPunct="1">
              <a:lnSpc>
                <a:spcPct val="90000"/>
              </a:lnSpc>
              <a:buFontTx/>
              <a:buNone/>
              <a:defRPr/>
            </a:pPr>
            <a:r>
              <a:rPr lang="en-US" b="1" smtClean="0">
                <a:solidFill>
                  <a:schemeClr val="hlink"/>
                </a:solidFill>
                <a:effectLst>
                  <a:outerShdw blurRad="38100" dist="38100" dir="2700000" algn="tl">
                    <a:srgbClr val="C0C0C0"/>
                  </a:outerShdw>
                </a:effectLst>
                <a:latin typeface="Times New Roman" pitchFamily="18" charset="0"/>
                <a:cs typeface="Times New Roman" pitchFamily="18" charset="0"/>
              </a:rPr>
              <a:t>To utilize XA Outside Processing requires:</a:t>
            </a:r>
          </a:p>
          <a:p>
            <a:pPr eaLnBrk="1" hangingPunct="1">
              <a:lnSpc>
                <a:spcPct val="90000"/>
              </a:lnSpc>
              <a:buFontTx/>
              <a:buNone/>
              <a:defRPr/>
            </a:pPr>
            <a:endParaRPr lang="en-US" b="1" smtClean="0">
              <a:effectLst>
                <a:outerShdw blurRad="38100" dist="38100" dir="2700000" algn="tl">
                  <a:srgbClr val="C0C0C0"/>
                </a:outerShdw>
              </a:effectLst>
              <a:latin typeface="Times New Roman" pitchFamily="18" charset="0"/>
              <a:cs typeface="Times New Roman" pitchFamily="18" charset="0"/>
            </a:endParaRPr>
          </a:p>
        </p:txBody>
      </p:sp>
      <p:sp>
        <p:nvSpPr>
          <p:cNvPr id="717832" name="Text Box 8"/>
          <p:cNvSpPr txBox="1">
            <a:spLocks noChangeArrowheads="1"/>
          </p:cNvSpPr>
          <p:nvPr/>
        </p:nvSpPr>
        <p:spPr bwMode="auto">
          <a:xfrm>
            <a:off x="0" y="1600200"/>
            <a:ext cx="9144000" cy="4954588"/>
          </a:xfrm>
          <a:prstGeom prst="rect">
            <a:avLst/>
          </a:prstGeom>
          <a:noFill/>
          <a:ln w="9525" algn="ctr">
            <a:noFill/>
            <a:miter lim="800000"/>
            <a:headEnd/>
            <a:tailEnd/>
          </a:ln>
          <a:effectLst/>
        </p:spPr>
        <p:txBody>
          <a:bodyPr>
            <a:spAutoFit/>
          </a:bodyPr>
          <a:lstStyle/>
          <a:p>
            <a:pPr algn="l">
              <a:spcBef>
                <a:spcPct val="50000"/>
              </a:spcBef>
              <a:buFontTx/>
              <a:buBlip>
                <a:blip r:embed="rId3"/>
              </a:buBlip>
              <a:defRPr/>
            </a:pPr>
            <a:r>
              <a:rPr lang="en-US" sz="2000" dirty="0">
                <a:effectLst>
                  <a:outerShdw blurRad="38100" dist="38100" dir="2700000" algn="tl">
                    <a:srgbClr val="C0C0C0"/>
                  </a:outerShdw>
                </a:effectLst>
              </a:rPr>
              <a:t> Installation of the XA Integrated O/P Enhancements Software</a:t>
            </a:r>
          </a:p>
          <a:p>
            <a:pPr lvl="1" algn="l">
              <a:spcBef>
                <a:spcPct val="50000"/>
              </a:spcBef>
              <a:buFont typeface="Arial" pitchFamily="34" charset="0"/>
              <a:buChar char="•"/>
              <a:defRPr/>
            </a:pPr>
            <a:r>
              <a:rPr lang="en-US" sz="2000" dirty="0">
                <a:effectLst>
                  <a:outerShdw blurRad="38100" dist="38100" dir="2700000" algn="tl">
                    <a:srgbClr val="C0C0C0"/>
                  </a:outerShdw>
                </a:effectLst>
              </a:rPr>
              <a:t>At R6 </a:t>
            </a:r>
            <a:r>
              <a:rPr lang="en-US" sz="2000" dirty="0"/>
              <a:t>Download and </a:t>
            </a:r>
            <a:r>
              <a:rPr lang="en-US" sz="2000" dirty="0">
                <a:solidFill>
                  <a:schemeClr val="tx2"/>
                </a:solidFill>
              </a:rPr>
              <a:t>apply SH62694 </a:t>
            </a:r>
            <a:r>
              <a:rPr lang="en-US" sz="2000" dirty="0"/>
              <a:t>– Informational PTF is SH14754</a:t>
            </a:r>
          </a:p>
          <a:p>
            <a:pPr lvl="1" algn="l">
              <a:spcBef>
                <a:spcPct val="50000"/>
              </a:spcBef>
              <a:buFont typeface="Arial" pitchFamily="34" charset="0"/>
              <a:buChar char="•"/>
              <a:defRPr/>
            </a:pPr>
            <a:r>
              <a:rPr lang="en-US" sz="2000" dirty="0">
                <a:effectLst>
                  <a:outerShdw blurRad="38100" dist="38100" dir="2700000" algn="tl">
                    <a:srgbClr val="C0C0C0"/>
                  </a:outerShdw>
                </a:effectLst>
              </a:rPr>
              <a:t>At R7 Download and apply </a:t>
            </a:r>
            <a:r>
              <a:rPr lang="en-US" sz="2000" dirty="0"/>
              <a:t>download SH64730, then SH78554 for latest R7 Fixes for O/P.</a:t>
            </a:r>
            <a:endParaRPr lang="en-US" sz="2000" dirty="0">
              <a:effectLst>
                <a:outerShdw blurRad="38100" dist="38100" dir="2700000" algn="tl">
                  <a:srgbClr val="C0C0C0"/>
                </a:outerShdw>
              </a:effectLst>
            </a:endParaRPr>
          </a:p>
          <a:p>
            <a:pPr algn="l">
              <a:spcBef>
                <a:spcPct val="50000"/>
              </a:spcBef>
              <a:buFontTx/>
              <a:buBlip>
                <a:blip r:embed="rId3"/>
              </a:buBlip>
              <a:defRPr/>
            </a:pPr>
            <a:r>
              <a:rPr lang="en-US" sz="2000" dirty="0">
                <a:effectLst>
                  <a:outerShdw blurRad="38100" dist="38100" dir="2700000" algn="tl">
                    <a:srgbClr val="C0C0C0"/>
                  </a:outerShdw>
                </a:effectLst>
              </a:rPr>
              <a:t>The PROPER setup of Service Items in PDM or EPDM IS ESSENTIAL !</a:t>
            </a:r>
          </a:p>
          <a:p>
            <a:pPr algn="l">
              <a:spcBef>
                <a:spcPct val="50000"/>
              </a:spcBef>
              <a:buFontTx/>
              <a:buBlip>
                <a:blip r:embed="rId3"/>
              </a:buBlip>
              <a:defRPr/>
            </a:pPr>
            <a:r>
              <a:rPr lang="en-US" sz="2000" dirty="0">
                <a:effectLst>
                  <a:outerShdw blurRad="38100" dist="38100" dir="2700000" algn="tl">
                    <a:srgbClr val="C0C0C0"/>
                  </a:outerShdw>
                </a:effectLst>
              </a:rPr>
              <a:t> Proper setup of Cost Content and the use of O/P Operations in EPDM Routings.</a:t>
            </a:r>
          </a:p>
          <a:p>
            <a:pPr algn="l">
              <a:spcBef>
                <a:spcPct val="50000"/>
              </a:spcBef>
              <a:buFontTx/>
              <a:buBlip>
                <a:blip r:embed="rId3"/>
              </a:buBlip>
              <a:defRPr/>
            </a:pPr>
            <a:r>
              <a:rPr lang="en-US" sz="2000" dirty="0">
                <a:effectLst>
                  <a:outerShdw blurRad="38100" dist="38100" dir="2700000" algn="tl">
                    <a:srgbClr val="C0C0C0"/>
                  </a:outerShdw>
                </a:effectLst>
              </a:rPr>
              <a:t> The use of the XA Integrated Outside Processing Enhancement Module and understanding the ‘pieces’. </a:t>
            </a:r>
          </a:p>
          <a:p>
            <a:pPr algn="l">
              <a:spcBef>
                <a:spcPct val="50000"/>
              </a:spcBef>
              <a:buFontTx/>
              <a:buBlip>
                <a:blip r:embed="rId3"/>
              </a:buBlip>
              <a:defRPr/>
            </a:pPr>
            <a:r>
              <a:rPr lang="en-US" sz="2000" dirty="0">
                <a:effectLst>
                  <a:outerShdw blurRad="38100" dist="38100" dir="2700000" algn="tl">
                    <a:srgbClr val="C0C0C0"/>
                  </a:outerShdw>
                </a:effectLst>
              </a:rPr>
              <a:t>Coordination of the entire processes activities should be well managed with Materials, Production, Purchasing and Accounting – it takes everyone understanding HOW IT WORKS !</a:t>
            </a:r>
          </a:p>
          <a:p>
            <a:pPr algn="l">
              <a:spcBef>
                <a:spcPct val="50000"/>
              </a:spcBef>
              <a:buFontTx/>
              <a:buBlip>
                <a:blip r:embed="rId3"/>
              </a:buBlip>
              <a:defRPr/>
            </a:pPr>
            <a:endParaRPr lang="en-US" sz="2400" dirty="0">
              <a:effectLst>
                <a:outerShdw blurRad="38100" dist="38100" dir="2700000" algn="tl">
                  <a:srgbClr val="C0C0C0"/>
                </a:outerShdw>
              </a:effectLst>
            </a:endParaRPr>
          </a:p>
        </p:txBody>
      </p:sp>
      <p:pic>
        <p:nvPicPr>
          <p:cNvPr id="6150" name="Picture 10" descr="MCj02987370000[1]"/>
          <p:cNvPicPr>
            <a:picLocks noChangeAspect="1" noChangeArrowheads="1"/>
          </p:cNvPicPr>
          <p:nvPr/>
        </p:nvPicPr>
        <p:blipFill>
          <a:blip r:embed="rId4" cstate="print"/>
          <a:srcRect/>
          <a:stretch>
            <a:fillRect/>
          </a:stretch>
        </p:blipFill>
        <p:spPr bwMode="auto">
          <a:xfrm>
            <a:off x="6934200" y="5938838"/>
            <a:ext cx="1193800" cy="919162"/>
          </a:xfrm>
          <a:prstGeom prst="rect">
            <a:avLst/>
          </a:prstGeom>
          <a:noFill/>
          <a:ln w="9525">
            <a:noFill/>
            <a:miter lim="800000"/>
            <a:headEnd/>
            <a:tailEnd/>
          </a:ln>
        </p:spPr>
      </p:pic>
      <p:pic>
        <p:nvPicPr>
          <p:cNvPr id="6151" name="Picture 11" descr="what it takes"/>
          <p:cNvPicPr>
            <a:picLocks noChangeAspect="1" noChangeArrowheads="1"/>
          </p:cNvPicPr>
          <p:nvPr/>
        </p:nvPicPr>
        <p:blipFill>
          <a:blip r:embed="rId5" cstate="print"/>
          <a:srcRect/>
          <a:stretch>
            <a:fillRect/>
          </a:stretch>
        </p:blipFill>
        <p:spPr bwMode="auto">
          <a:xfrm>
            <a:off x="3048000" y="6405563"/>
            <a:ext cx="3581400" cy="452437"/>
          </a:xfrm>
          <a:prstGeom prst="rect">
            <a:avLst/>
          </a:prstGeom>
          <a:noFill/>
          <a:ln w="9525">
            <a:noFill/>
            <a:miter lim="800000"/>
            <a:headEnd/>
            <a:tailEnd/>
          </a:ln>
        </p:spPr>
      </p:pic>
      <p:pic>
        <p:nvPicPr>
          <p:cNvPr id="6152" name="Picture 11" descr="NEW CISTECH 2009 Logo small jpeg.jpg"/>
          <p:cNvPicPr>
            <a:picLocks noChangeAspect="1"/>
          </p:cNvPicPr>
          <p:nvPr/>
        </p:nvPicPr>
        <p:blipFill>
          <a:blip r:embed="rId6"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Image 2l copy"/>
          <p:cNvPicPr>
            <a:picLocks noChangeAspect="1" noChangeArrowheads="1"/>
          </p:cNvPicPr>
          <p:nvPr>
            <p:ph sz="quarter" idx="2"/>
          </p:nvPr>
        </p:nvPicPr>
        <p:blipFill>
          <a:blip r:embed="rId2" cstate="print"/>
          <a:srcRect/>
          <a:stretch>
            <a:fillRect/>
          </a:stretch>
        </p:blipFill>
        <p:spPr>
          <a:xfrm>
            <a:off x="0" y="0"/>
            <a:ext cx="9144000" cy="969963"/>
          </a:xfrm>
          <a:noFill/>
        </p:spPr>
      </p:pic>
      <p:sp>
        <p:nvSpPr>
          <p:cNvPr id="730130" name="Rectangle 18"/>
          <p:cNvSpPr>
            <a:spLocks noGrp="1" noChangeArrowheads="1"/>
          </p:cNvSpPr>
          <p:nvPr>
            <p:ph type="title"/>
          </p:nvPr>
        </p:nvSpPr>
        <p:spPr>
          <a:xfrm>
            <a:off x="0" y="0"/>
            <a:ext cx="6781800" cy="914400"/>
          </a:xfrm>
        </p:spPr>
        <p:txBody>
          <a:bodyPr lIns="92075" tIns="46038" rIns="92075" bIns="46038"/>
          <a:lstStyle/>
          <a:p>
            <a:pPr algn="l" eaLnBrk="1" hangingPunct="1">
              <a:defRPr/>
            </a:pPr>
            <a:r>
              <a:rPr lang="en-US" b="1" smtClean="0">
                <a:solidFill>
                  <a:srgbClr val="FFFFFF"/>
                </a:solidFill>
                <a:effectLst>
                  <a:outerShdw blurRad="38100" dist="38100" dir="2700000" algn="tl">
                    <a:srgbClr val="C0C0C0"/>
                  </a:outerShdw>
                </a:effectLst>
              </a:rPr>
              <a:t>XA O/P – What it Takes !</a:t>
            </a:r>
          </a:p>
        </p:txBody>
      </p:sp>
      <p:sp>
        <p:nvSpPr>
          <p:cNvPr id="730131" name="Text Box 19"/>
          <p:cNvSpPr txBox="1">
            <a:spLocks noChangeArrowheads="1"/>
          </p:cNvSpPr>
          <p:nvPr/>
        </p:nvSpPr>
        <p:spPr bwMode="auto">
          <a:xfrm>
            <a:off x="228600" y="1219200"/>
            <a:ext cx="8458200" cy="5678488"/>
          </a:xfrm>
          <a:prstGeom prst="rect">
            <a:avLst/>
          </a:prstGeom>
          <a:noFill/>
          <a:ln w="9525" algn="ctr">
            <a:noFill/>
            <a:miter lim="800000"/>
            <a:headEnd/>
            <a:tailEnd/>
          </a:ln>
          <a:effectLst/>
        </p:spPr>
        <p:txBody>
          <a:bodyPr>
            <a:spAutoFit/>
          </a:bodyPr>
          <a:lstStyle/>
          <a:p>
            <a:pPr algn="l">
              <a:buFontTx/>
              <a:buBlip>
                <a:blip r:embed="rId3"/>
              </a:buBlip>
              <a:defRPr/>
            </a:pPr>
            <a:r>
              <a:rPr lang="en-US" sz="2400" dirty="0">
                <a:effectLst>
                  <a:outerShdw blurRad="38100" dist="38100" dir="2700000" algn="tl">
                    <a:srgbClr val="C0C0C0"/>
                  </a:outerShdw>
                </a:effectLst>
              </a:rPr>
              <a:t>The setup of the “Outside Operation Detail” Record in PCC.</a:t>
            </a:r>
          </a:p>
          <a:p>
            <a:pPr algn="l">
              <a:defRPr/>
            </a:pPr>
            <a:endParaRPr lang="en-US" sz="2400" dirty="0">
              <a:effectLst>
                <a:outerShdw blurRad="38100" dist="38100" dir="2700000" algn="tl">
                  <a:srgbClr val="C0C0C0"/>
                </a:outerShdw>
              </a:effectLst>
            </a:endParaRPr>
          </a:p>
          <a:p>
            <a:pPr algn="l">
              <a:buFontTx/>
              <a:buBlip>
                <a:blip r:embed="rId3"/>
              </a:buBlip>
              <a:defRPr/>
            </a:pPr>
            <a:r>
              <a:rPr lang="en-US" sz="2400" dirty="0">
                <a:effectLst>
                  <a:outerShdw blurRad="38100" dist="38100" dir="2700000" algn="tl">
                    <a:srgbClr val="C0C0C0"/>
                  </a:outerShdw>
                </a:effectLst>
              </a:rPr>
              <a:t>The use of the “Outside Operation Cross Reference” to let the system know which PO is for what Manufacturing Order (and Operation).</a:t>
            </a:r>
          </a:p>
          <a:p>
            <a:pPr algn="l">
              <a:buFontTx/>
              <a:buBlip>
                <a:blip r:embed="rId3"/>
              </a:buBlip>
              <a:defRPr/>
            </a:pPr>
            <a:endParaRPr lang="en-US" sz="2400" dirty="0">
              <a:effectLst>
                <a:outerShdw blurRad="38100" dist="38100" dir="2700000" algn="tl">
                  <a:srgbClr val="C0C0C0"/>
                </a:outerShdw>
              </a:effectLst>
            </a:endParaRPr>
          </a:p>
          <a:p>
            <a:pPr algn="l">
              <a:buFontTx/>
              <a:buBlip>
                <a:blip r:embed="rId3"/>
              </a:buBlip>
              <a:defRPr/>
            </a:pPr>
            <a:r>
              <a:rPr lang="en-US" sz="2400" dirty="0">
                <a:effectLst>
                  <a:outerShdw blurRad="38100" dist="38100" dir="2700000" algn="tl">
                    <a:srgbClr val="C0C0C0"/>
                  </a:outerShdw>
                </a:effectLst>
              </a:rPr>
              <a:t>Understanding and booking these charges and understanding the actual to standard O/P Variances – the LRAP and MO Closeout Variance transactions.</a:t>
            </a:r>
          </a:p>
          <a:p>
            <a:pPr algn="l">
              <a:buFontTx/>
              <a:buBlip>
                <a:blip r:embed="rId3"/>
              </a:buBlip>
              <a:defRPr/>
            </a:pPr>
            <a:endParaRPr lang="en-US" sz="2400" dirty="0">
              <a:effectLst>
                <a:outerShdw blurRad="38100" dist="38100" dir="2700000" algn="tl">
                  <a:srgbClr val="C0C0C0"/>
                </a:outerShdw>
              </a:effectLst>
            </a:endParaRPr>
          </a:p>
          <a:p>
            <a:pPr algn="l">
              <a:buFontTx/>
              <a:buBlip>
                <a:blip r:embed="rId3"/>
              </a:buBlip>
              <a:defRPr/>
            </a:pPr>
            <a:r>
              <a:rPr lang="en-US" sz="2400" dirty="0">
                <a:effectLst>
                  <a:outerShdw blurRad="38100" dist="38100" dir="2700000" algn="tl">
                    <a:srgbClr val="C0C0C0"/>
                  </a:outerShdw>
                </a:effectLst>
              </a:rPr>
              <a:t> The education and training for Accounting to properly record AP Invoices for OP Charges to the Manufacturing Order. </a:t>
            </a:r>
            <a:r>
              <a:rPr lang="en-US" sz="2400" u="sng" dirty="0">
                <a:effectLst>
                  <a:outerShdw blurRad="38100" dist="38100" dir="2700000" algn="tl">
                    <a:srgbClr val="C0C0C0"/>
                  </a:outerShdw>
                </a:effectLst>
              </a:rPr>
              <a:t>Training by your team for all Team Members</a:t>
            </a:r>
            <a:r>
              <a:rPr lang="en-US" sz="2400" dirty="0">
                <a:effectLst>
                  <a:outerShdw blurRad="38100" dist="38100" dir="2700000" algn="tl">
                    <a:srgbClr val="C0C0C0"/>
                  </a:outerShdw>
                </a:effectLst>
              </a:rPr>
              <a:t>!</a:t>
            </a:r>
          </a:p>
          <a:p>
            <a:pPr algn="l">
              <a:defRPr/>
            </a:pPr>
            <a:endParaRPr lang="en-US" sz="2400" dirty="0">
              <a:effectLst>
                <a:outerShdw blurRad="38100" dist="38100" dir="2700000" algn="tl">
                  <a:srgbClr val="C0C0C0"/>
                </a:outerShdw>
              </a:effectLst>
            </a:endParaRPr>
          </a:p>
          <a:p>
            <a:pPr>
              <a:spcBef>
                <a:spcPct val="50000"/>
              </a:spcBef>
              <a:defRPr/>
            </a:pPr>
            <a:endParaRPr lang="en-US" dirty="0">
              <a:effectLst>
                <a:outerShdw blurRad="38100" dist="38100" dir="2700000" algn="tl">
                  <a:srgbClr val="C0C0C0"/>
                </a:outerShdw>
              </a:effectLst>
            </a:endParaRPr>
          </a:p>
        </p:txBody>
      </p:sp>
      <p:pic>
        <p:nvPicPr>
          <p:cNvPr id="7173"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0" descr="Image 2l copy"/>
          <p:cNvPicPr>
            <a:picLocks noChangeAspect="1" noChangeArrowheads="1"/>
          </p:cNvPicPr>
          <p:nvPr>
            <p:ph sz="half" idx="1"/>
          </p:nvPr>
        </p:nvPicPr>
        <p:blipFill>
          <a:blip r:embed="rId2" cstate="print"/>
          <a:srcRect/>
          <a:stretch>
            <a:fillRect/>
          </a:stretch>
        </p:blipFill>
        <p:spPr>
          <a:xfrm>
            <a:off x="0" y="0"/>
            <a:ext cx="9144000" cy="969963"/>
          </a:xfrm>
          <a:noFill/>
        </p:spPr>
      </p:pic>
      <p:pic>
        <p:nvPicPr>
          <p:cNvPr id="8195" name="Picture 11" descr="NEW CISTECH 2009 Logo small jpeg.jpg"/>
          <p:cNvPicPr>
            <a:picLocks noChangeAspect="1"/>
          </p:cNvPicPr>
          <p:nvPr/>
        </p:nvPicPr>
        <p:blipFill>
          <a:blip r:embed="rId3" cstate="print"/>
          <a:srcRect/>
          <a:stretch>
            <a:fillRect/>
          </a:stretch>
        </p:blipFill>
        <p:spPr bwMode="auto">
          <a:xfrm>
            <a:off x="6969125" y="0"/>
            <a:ext cx="2174875" cy="762000"/>
          </a:xfrm>
          <a:prstGeom prst="rect">
            <a:avLst/>
          </a:prstGeom>
          <a:noFill/>
          <a:ln w="9525">
            <a:noFill/>
            <a:miter lim="800000"/>
            <a:headEnd/>
            <a:tailEnd/>
          </a:ln>
        </p:spPr>
      </p:pic>
      <p:sp>
        <p:nvSpPr>
          <p:cNvPr id="8196" name="Rectangle 4"/>
          <p:cNvSpPr>
            <a:spLocks noChangeArrowheads="1"/>
          </p:cNvSpPr>
          <p:nvPr/>
        </p:nvSpPr>
        <p:spPr bwMode="auto">
          <a:xfrm>
            <a:off x="457200" y="1219200"/>
            <a:ext cx="8534400" cy="3140075"/>
          </a:xfrm>
          <a:prstGeom prst="rect">
            <a:avLst/>
          </a:prstGeom>
          <a:noFill/>
          <a:ln w="9525">
            <a:noFill/>
            <a:miter lim="800000"/>
            <a:headEnd/>
            <a:tailEnd/>
          </a:ln>
        </p:spPr>
        <p:txBody>
          <a:bodyPr anchor="ctr">
            <a:spAutoFit/>
          </a:bodyPr>
          <a:lstStyle/>
          <a:p>
            <a:pPr marL="457200" indent="-457200">
              <a:buFontTx/>
              <a:buAutoNum type="arabicPeriod"/>
              <a:tabLst>
                <a:tab pos="457200" algn="l"/>
              </a:tabLst>
            </a:pPr>
            <a:r>
              <a:rPr lang="en-US" sz="2000">
                <a:latin typeface="Tahoma" pitchFamily="34" charset="0"/>
              </a:rPr>
              <a:t>Outside Operations Detail (OOPDTL)</a:t>
            </a:r>
          </a:p>
          <a:p>
            <a:pPr marL="457200" indent="-457200">
              <a:buFontTx/>
              <a:buAutoNum type="arabicPeriod"/>
              <a:tabLst>
                <a:tab pos="457200" algn="l"/>
              </a:tabLst>
            </a:pPr>
            <a:endParaRPr lang="en-US" sz="2000">
              <a:latin typeface="Tahoma" pitchFamily="34" charset="0"/>
            </a:endParaRPr>
          </a:p>
          <a:p>
            <a:pPr marL="457200" indent="-457200">
              <a:buFontTx/>
              <a:buAutoNum type="arabicPeriod"/>
              <a:tabLst>
                <a:tab pos="457200" algn="l"/>
              </a:tabLst>
            </a:pPr>
            <a:r>
              <a:rPr lang="en-US" sz="2000">
                <a:latin typeface="Tahoma" pitchFamily="34" charset="0"/>
              </a:rPr>
              <a:t>Outside Operations Cross Reference (MOPORF)</a:t>
            </a:r>
          </a:p>
          <a:p>
            <a:pPr marL="457200" indent="-457200">
              <a:buFontTx/>
              <a:buAutoNum type="arabicPeriod"/>
              <a:tabLst>
                <a:tab pos="457200" algn="l"/>
              </a:tabLst>
            </a:pPr>
            <a:endParaRPr lang="en-US" sz="2000">
              <a:latin typeface="Tahoma" pitchFamily="34" charset="0"/>
            </a:endParaRPr>
          </a:p>
          <a:p>
            <a:pPr marL="457200" indent="-457200">
              <a:buFontTx/>
              <a:buAutoNum type="arabicPeriod"/>
              <a:tabLst>
                <a:tab pos="457200" algn="l"/>
              </a:tabLst>
            </a:pPr>
            <a:r>
              <a:rPr lang="en-US" sz="2000">
                <a:latin typeface="Tahoma" pitchFamily="34" charset="0"/>
              </a:rPr>
              <a:t>Outside Operations Components (MOPOCM)</a:t>
            </a:r>
          </a:p>
          <a:p>
            <a:pPr marL="457200" indent="-457200">
              <a:buFontTx/>
              <a:buAutoNum type="arabicPeriod"/>
              <a:tabLst>
                <a:tab pos="457200" algn="l"/>
              </a:tabLst>
            </a:pPr>
            <a:endParaRPr lang="en-US" sz="2000">
              <a:latin typeface="Tahoma" pitchFamily="34" charset="0"/>
            </a:endParaRPr>
          </a:p>
          <a:p>
            <a:pPr marL="457200" indent="-457200">
              <a:buFontTx/>
              <a:buAutoNum type="arabicPeriod"/>
              <a:tabLst>
                <a:tab pos="457200" algn="l"/>
              </a:tabLst>
            </a:pPr>
            <a:r>
              <a:rPr lang="en-US" sz="2000">
                <a:latin typeface="Tahoma" pitchFamily="34" charset="0"/>
              </a:rPr>
              <a:t>Outside Operations Cross Reference History (MOHPOR)</a:t>
            </a:r>
          </a:p>
          <a:p>
            <a:pPr marL="457200" indent="-457200">
              <a:buFontTx/>
              <a:buAutoNum type="arabicPeriod"/>
              <a:tabLst>
                <a:tab pos="457200" algn="l"/>
              </a:tabLst>
            </a:pPr>
            <a:endParaRPr lang="en-US" sz="2000">
              <a:latin typeface="Tahoma" pitchFamily="34" charset="0"/>
            </a:endParaRPr>
          </a:p>
          <a:p>
            <a:pPr marL="457200" indent="-457200">
              <a:buFontTx/>
              <a:buAutoNum type="arabicPeriod"/>
              <a:tabLst>
                <a:tab pos="457200" algn="l"/>
              </a:tabLst>
            </a:pPr>
            <a:r>
              <a:rPr lang="en-US" sz="2000">
                <a:latin typeface="Tahoma" pitchFamily="34" charset="0"/>
              </a:rPr>
              <a:t>Outside Operations Components History (MOHPOC)</a:t>
            </a:r>
          </a:p>
          <a:p>
            <a:pPr marL="457200" indent="-457200">
              <a:buFontTx/>
              <a:buChar char="•"/>
              <a:tabLst>
                <a:tab pos="457200" algn="l"/>
              </a:tabLst>
            </a:pPr>
            <a:endParaRPr lang="en-US" sz="2000">
              <a:latin typeface="Tahoma" pitchFamily="34" charset="0"/>
            </a:endParaRPr>
          </a:p>
        </p:txBody>
      </p:sp>
      <p:sp>
        <p:nvSpPr>
          <p:cNvPr id="5" name="Rounded Rectangle 4"/>
          <p:cNvSpPr/>
          <p:nvPr/>
        </p:nvSpPr>
        <p:spPr>
          <a:xfrm>
            <a:off x="228600" y="4267200"/>
            <a:ext cx="8686800" cy="1524000"/>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defRPr/>
            </a:pPr>
            <a:r>
              <a:rPr lang="en-US" sz="2000" dirty="0">
                <a:solidFill>
                  <a:schemeClr val="accent3"/>
                </a:solidFill>
              </a:rPr>
              <a:t>Put them on a Card, and establish Bi-Directional Relationships with Integrator </a:t>
            </a:r>
            <a:r>
              <a:rPr lang="en-US" dirty="0">
                <a:solidFill>
                  <a:schemeClr val="accent3"/>
                </a:solidFill>
              </a:rPr>
              <a:t>– </a:t>
            </a:r>
            <a:r>
              <a:rPr lang="en-US" dirty="0">
                <a:solidFill>
                  <a:schemeClr val="accent3"/>
                </a:solidFill>
                <a:effectLst>
                  <a:outerShdw blurRad="38100" dist="38100" dir="2700000" algn="tl">
                    <a:srgbClr val="000000">
                      <a:alpha val="43137"/>
                    </a:srgbClr>
                  </a:outerShdw>
                </a:effectLst>
              </a:rPr>
              <a:t>your Production and Purchasing Teams will appreciate you ! If you are at R7 contact Cistech and we can assist you easily with pre-existing objects.</a:t>
            </a:r>
          </a:p>
        </p:txBody>
      </p:sp>
      <p:sp>
        <p:nvSpPr>
          <p:cNvPr id="6" name="Rectangle 2"/>
          <p:cNvSpPr txBox="1">
            <a:spLocks noChangeArrowheads="1"/>
          </p:cNvSpPr>
          <p:nvPr/>
        </p:nvSpPr>
        <p:spPr bwMode="auto">
          <a:xfrm>
            <a:off x="0" y="0"/>
            <a:ext cx="8915400" cy="762000"/>
          </a:xfrm>
          <a:prstGeom prst="rect">
            <a:avLst/>
          </a:prstGeom>
          <a:noFill/>
          <a:ln w="9525">
            <a:noFill/>
            <a:miter lim="800000"/>
            <a:headEnd/>
            <a:tailEnd/>
          </a:ln>
        </p:spPr>
        <p:txBody>
          <a:bodyPr anchor="ctr"/>
          <a:lstStyle/>
          <a:p>
            <a:pPr algn="l">
              <a:defRPr/>
            </a:pPr>
            <a:r>
              <a:rPr lang="en-US" sz="2400" kern="0" dirty="0">
                <a:effectLst>
                  <a:outerShdw blurRad="38100" dist="38100" dir="2700000" algn="tl">
                    <a:srgbClr val="000000">
                      <a:alpha val="43137"/>
                    </a:srgbClr>
                  </a:outerShdw>
                </a:effectLst>
                <a:latin typeface="Tahoma" pitchFamily="34" charset="0"/>
                <a:ea typeface="+mj-ea"/>
                <a:cs typeface="+mj-cs"/>
              </a:rPr>
              <a:t>XA Files for Integrated Outside Operations</a:t>
            </a:r>
            <a:endParaRPr lang="en-US" sz="3600" kern="0" dirty="0">
              <a:effectLst>
                <a:outerShdw blurRad="38100" dist="38100" dir="2700000" algn="tl">
                  <a:srgbClr val="000000">
                    <a:alpha val="43137"/>
                  </a:srgbClr>
                </a:outerShdw>
              </a:effectLst>
              <a:latin typeface="Tahoma" pitchFamily="34" charset="0"/>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0" descr="Image 2l copy"/>
          <p:cNvPicPr>
            <a:picLocks noChangeAspect="1" noChangeArrowheads="1"/>
          </p:cNvPicPr>
          <p:nvPr>
            <p:ph sz="half" idx="1"/>
          </p:nvPr>
        </p:nvPicPr>
        <p:blipFill>
          <a:blip r:embed="rId2" cstate="print"/>
          <a:srcRect/>
          <a:stretch>
            <a:fillRect/>
          </a:stretch>
        </p:blipFill>
        <p:spPr>
          <a:xfrm>
            <a:off x="0" y="0"/>
            <a:ext cx="9144000" cy="969963"/>
          </a:xfrm>
          <a:noFill/>
        </p:spPr>
      </p:pic>
      <p:sp>
        <p:nvSpPr>
          <p:cNvPr id="776194" name="Rectangle 2"/>
          <p:cNvSpPr>
            <a:spLocks noGrp="1" noChangeArrowheads="1"/>
          </p:cNvSpPr>
          <p:nvPr>
            <p:ph type="title"/>
          </p:nvPr>
        </p:nvSpPr>
        <p:spPr>
          <a:xfrm>
            <a:off x="0" y="0"/>
            <a:ext cx="7086600" cy="808038"/>
          </a:xfrm>
        </p:spPr>
        <p:txBody>
          <a:bodyPr/>
          <a:lstStyle/>
          <a:p>
            <a:pPr algn="l" eaLnBrk="1" hangingPunct="1">
              <a:defRPr/>
            </a:pPr>
            <a:r>
              <a:rPr lang="en-US" sz="3600" b="1" dirty="0" smtClean="0">
                <a:solidFill>
                  <a:srgbClr val="FFFFFF"/>
                </a:solidFill>
                <a:effectLst>
                  <a:outerShdw blurRad="38100" dist="38100" dir="2700000" algn="tl">
                    <a:srgbClr val="C0C0C0"/>
                  </a:outerShdw>
                </a:effectLst>
                <a:latin typeface="Times New Roman" pitchFamily="18" charset="0"/>
              </a:rPr>
              <a:t>The Service Item - Characteristics</a:t>
            </a:r>
          </a:p>
        </p:txBody>
      </p:sp>
      <p:pic>
        <p:nvPicPr>
          <p:cNvPr id="9220" name="Picture 53"/>
          <p:cNvPicPr>
            <a:picLocks noChangeAspect="1" noChangeArrowheads="1"/>
          </p:cNvPicPr>
          <p:nvPr>
            <p:ph sz="half" idx="2"/>
          </p:nvPr>
        </p:nvPicPr>
        <p:blipFill>
          <a:blip r:embed="rId3" cstate="print"/>
          <a:srcRect/>
          <a:stretch>
            <a:fillRect/>
          </a:stretch>
        </p:blipFill>
        <p:spPr>
          <a:xfrm>
            <a:off x="0" y="914400"/>
            <a:ext cx="7924800" cy="5943600"/>
          </a:xfrm>
          <a:noFill/>
        </p:spPr>
      </p:pic>
      <p:sp>
        <p:nvSpPr>
          <p:cNvPr id="9221" name="Rectangle 55"/>
          <p:cNvSpPr>
            <a:spLocks noChangeArrowheads="1"/>
          </p:cNvSpPr>
          <p:nvPr/>
        </p:nvSpPr>
        <p:spPr bwMode="auto">
          <a:xfrm>
            <a:off x="0" y="5257800"/>
            <a:ext cx="9144000" cy="1600200"/>
          </a:xfrm>
          <a:prstGeom prst="rect">
            <a:avLst/>
          </a:prstGeom>
          <a:solidFill>
            <a:srgbClr val="0099FF"/>
          </a:solidFill>
          <a:ln w="9525" algn="ctr">
            <a:solidFill>
              <a:schemeClr val="tx1"/>
            </a:solidFill>
            <a:miter lim="800000"/>
            <a:headEnd/>
            <a:tailEnd/>
          </a:ln>
        </p:spPr>
        <p:txBody>
          <a:bodyPr wrap="none" anchor="ctr"/>
          <a:lstStyle/>
          <a:p>
            <a:r>
              <a:rPr lang="en-US" sz="2000">
                <a:solidFill>
                  <a:schemeClr val="bg1"/>
                </a:solidFill>
              </a:rPr>
              <a:t>Proper setup of the OP Service Item in EPDM is essential.</a:t>
            </a:r>
          </a:p>
          <a:p>
            <a:endParaRPr lang="en-US" sz="2000">
              <a:solidFill>
                <a:schemeClr val="bg1"/>
              </a:solidFill>
            </a:endParaRPr>
          </a:p>
          <a:p>
            <a:r>
              <a:rPr lang="en-US" sz="2000">
                <a:solidFill>
                  <a:schemeClr val="bg1"/>
                </a:solidFill>
              </a:rPr>
              <a:t>INVENTORY CODE SHOULD BE 3 FOR SERVICE !</a:t>
            </a:r>
          </a:p>
          <a:p>
            <a:endParaRPr lang="en-US" sz="2000">
              <a:solidFill>
                <a:schemeClr val="bg1"/>
              </a:solidFill>
            </a:endParaRPr>
          </a:p>
        </p:txBody>
      </p:sp>
      <p:sp>
        <p:nvSpPr>
          <p:cNvPr id="776248" name="AutoShape 56"/>
          <p:cNvSpPr>
            <a:spLocks noChangeArrowheads="1"/>
          </p:cNvSpPr>
          <p:nvPr/>
        </p:nvSpPr>
        <p:spPr bwMode="auto">
          <a:xfrm>
            <a:off x="2514600" y="2057400"/>
            <a:ext cx="1524000" cy="838200"/>
          </a:xfrm>
          <a:prstGeom prst="leftArrow">
            <a:avLst>
              <a:gd name="adj1" fmla="val 50000"/>
              <a:gd name="adj2" fmla="val 45455"/>
            </a:avLst>
          </a:prstGeom>
          <a:solidFill>
            <a:srgbClr val="0099FF"/>
          </a:solidFill>
          <a:ln w="9525" algn="ctr">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776249" name="Rectangle 57"/>
          <p:cNvSpPr>
            <a:spLocks noChangeArrowheads="1"/>
          </p:cNvSpPr>
          <p:nvPr/>
        </p:nvSpPr>
        <p:spPr bwMode="auto">
          <a:xfrm>
            <a:off x="0" y="1905000"/>
            <a:ext cx="2438400" cy="838200"/>
          </a:xfrm>
          <a:prstGeom prst="rect">
            <a:avLst/>
          </a:prstGeom>
          <a:noFill/>
          <a:ln w="57150" algn="ctr">
            <a:solidFill>
              <a:srgbClr val="0099FF"/>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 name="Rectangle 57"/>
          <p:cNvSpPr>
            <a:spLocks noChangeArrowheads="1"/>
          </p:cNvSpPr>
          <p:nvPr/>
        </p:nvSpPr>
        <p:spPr bwMode="auto">
          <a:xfrm>
            <a:off x="6553200" y="1828800"/>
            <a:ext cx="1295400" cy="381000"/>
          </a:xfrm>
          <a:prstGeom prst="rect">
            <a:avLst/>
          </a:prstGeom>
          <a:noFill/>
          <a:ln w="57150" algn="ctr">
            <a:solidFill>
              <a:srgbClr val="0099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pic>
        <p:nvPicPr>
          <p:cNvPr id="9225" name="Picture 11" descr="NEW CISTECH 2009 Logo small jpeg.jpg"/>
          <p:cNvPicPr>
            <a:picLocks noChangeAspect="1"/>
          </p:cNvPicPr>
          <p:nvPr/>
        </p:nvPicPr>
        <p:blipFill>
          <a:blip r:embed="rId4" cstate="print"/>
          <a:srcRect/>
          <a:stretch>
            <a:fillRect/>
          </a:stretch>
        </p:blipFill>
        <p:spPr bwMode="auto">
          <a:xfrm>
            <a:off x="6969125" y="0"/>
            <a:ext cx="2174875"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76249"/>
                                        </p:tgtEl>
                                        <p:attrNameLst>
                                          <p:attrName>style.visibility</p:attrName>
                                        </p:attrNameLst>
                                      </p:cBhvr>
                                      <p:to>
                                        <p:strVal val="visible"/>
                                      </p:to>
                                    </p:set>
                                    <p:animEffect transition="in" filter="blinds(horizontal)">
                                      <p:cBhvr>
                                        <p:cTn id="7" dur="1000"/>
                                        <p:tgtEl>
                                          <p:spTgt spid="776249"/>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249"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0" descr="Image 2l copy"/>
          <p:cNvPicPr>
            <a:picLocks noChangeAspect="1" noChangeArrowheads="1"/>
          </p:cNvPicPr>
          <p:nvPr>
            <p:ph sz="half" idx="1"/>
          </p:nvPr>
        </p:nvPicPr>
        <p:blipFill>
          <a:blip r:embed="rId2" cstate="print"/>
          <a:srcRect/>
          <a:stretch>
            <a:fillRect/>
          </a:stretch>
        </p:blipFill>
        <p:spPr>
          <a:xfrm>
            <a:off x="0" y="0"/>
            <a:ext cx="9144000" cy="969963"/>
          </a:xfrm>
          <a:noFill/>
        </p:spPr>
      </p:pic>
      <p:pic>
        <p:nvPicPr>
          <p:cNvPr id="10243" name="Picture 11" descr="NEW CISTECH 2009 Logo small jpeg.jpg"/>
          <p:cNvPicPr>
            <a:picLocks noChangeAspect="1"/>
          </p:cNvPicPr>
          <p:nvPr/>
        </p:nvPicPr>
        <p:blipFill>
          <a:blip r:embed="rId3" cstate="print"/>
          <a:srcRect/>
          <a:stretch>
            <a:fillRect/>
          </a:stretch>
        </p:blipFill>
        <p:spPr bwMode="auto">
          <a:xfrm>
            <a:off x="6969125" y="0"/>
            <a:ext cx="2174875" cy="762000"/>
          </a:xfrm>
          <a:prstGeom prst="rect">
            <a:avLst/>
          </a:prstGeom>
          <a:noFill/>
          <a:ln w="9525">
            <a:noFill/>
            <a:miter lim="800000"/>
            <a:headEnd/>
            <a:tailEnd/>
          </a:ln>
        </p:spPr>
      </p:pic>
      <p:sp>
        <p:nvSpPr>
          <p:cNvPr id="7" name="Rectangle 6"/>
          <p:cNvSpPr/>
          <p:nvPr/>
        </p:nvSpPr>
        <p:spPr>
          <a:xfrm>
            <a:off x="0" y="0"/>
            <a:ext cx="6248400" cy="523875"/>
          </a:xfrm>
          <a:prstGeom prst="rect">
            <a:avLst/>
          </a:prstGeom>
        </p:spPr>
        <p:txBody>
          <a:bodyPr>
            <a:spAutoFit/>
          </a:bodyPr>
          <a:lstStyle/>
          <a:p>
            <a:pPr algn="l">
              <a:defRPr/>
            </a:pPr>
            <a:r>
              <a:rPr lang="en-US" sz="2800" dirty="0">
                <a:effectLst>
                  <a:outerShdw blurRad="38100" dist="38100" dir="2700000" algn="tl">
                    <a:srgbClr val="C0C0C0"/>
                  </a:outerShdw>
                </a:effectLst>
              </a:rPr>
              <a:t>The Service Item - Characteristics</a:t>
            </a:r>
            <a:endParaRPr lang="en-US" sz="2800" dirty="0"/>
          </a:p>
        </p:txBody>
      </p:sp>
      <p:pic>
        <p:nvPicPr>
          <p:cNvPr id="10245" name="Picture 2"/>
          <p:cNvPicPr>
            <a:picLocks noChangeAspect="1" noChangeArrowheads="1"/>
          </p:cNvPicPr>
          <p:nvPr/>
        </p:nvPicPr>
        <p:blipFill>
          <a:blip r:embed="rId4" cstate="print"/>
          <a:srcRect/>
          <a:stretch>
            <a:fillRect/>
          </a:stretch>
        </p:blipFill>
        <p:spPr bwMode="auto">
          <a:xfrm>
            <a:off x="0" y="914400"/>
            <a:ext cx="9144000" cy="5943600"/>
          </a:xfrm>
          <a:prstGeom prst="rect">
            <a:avLst/>
          </a:prstGeom>
          <a:noFill/>
          <a:ln w="9525" algn="ctr">
            <a:noFill/>
            <a:miter lim="800000"/>
            <a:headEnd/>
            <a:tailEnd/>
          </a:ln>
        </p:spPr>
      </p:pic>
      <p:sp>
        <p:nvSpPr>
          <p:cNvPr id="10" name="Left Arrow 9"/>
          <p:cNvSpPr/>
          <p:nvPr/>
        </p:nvSpPr>
        <p:spPr bwMode="auto">
          <a:xfrm>
            <a:off x="3505200" y="2438400"/>
            <a:ext cx="990600" cy="457200"/>
          </a:xfrm>
          <a:prstGeom prst="lef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solidFill>
                <a:schemeClr val="tx1"/>
              </a:solidFill>
              <a:effectLst>
                <a:outerShdw blurRad="38100" dist="38100" dir="2700000" algn="tl">
                  <a:srgbClr val="000000">
                    <a:alpha val="43137"/>
                  </a:srgbClr>
                </a:outerShdw>
              </a:effectLst>
              <a:latin typeface="Times New Roman" pitchFamily="18" charset="0"/>
            </a:endParaRPr>
          </a:p>
        </p:txBody>
      </p:sp>
      <p:sp>
        <p:nvSpPr>
          <p:cNvPr id="8" name="Rounded Rectangle 7"/>
          <p:cNvSpPr/>
          <p:nvPr/>
        </p:nvSpPr>
        <p:spPr bwMode="auto">
          <a:xfrm>
            <a:off x="0" y="2438400"/>
            <a:ext cx="5486400" cy="533400"/>
          </a:xfrm>
          <a:prstGeom prst="roundRect">
            <a:avLst/>
          </a:prstGeom>
          <a:noFill/>
          <a:ln w="50800" cap="flat" cmpd="sng" algn="ctr">
            <a:solidFill>
              <a:srgbClr val="0099FF"/>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9" name="Rounded Rectangle 8"/>
          <p:cNvSpPr/>
          <p:nvPr/>
        </p:nvSpPr>
        <p:spPr bwMode="auto">
          <a:xfrm>
            <a:off x="7391400" y="2590800"/>
            <a:ext cx="1752600" cy="1600200"/>
          </a:xfrm>
          <a:prstGeom prst="roundRect">
            <a:avLst/>
          </a:prstGeom>
          <a:noFill/>
          <a:ln w="50800" cap="flat" cmpd="sng" algn="ctr">
            <a:solidFill>
              <a:srgbClr val="0099FF"/>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1" name="Line Callout 2 10"/>
          <p:cNvSpPr/>
          <p:nvPr/>
        </p:nvSpPr>
        <p:spPr bwMode="auto">
          <a:xfrm>
            <a:off x="4495800" y="4572000"/>
            <a:ext cx="3429000" cy="1295400"/>
          </a:xfrm>
          <a:prstGeom prst="borderCallout2">
            <a:avLst>
              <a:gd name="adj1" fmla="val 48237"/>
              <a:gd name="adj2" fmla="val -555"/>
              <a:gd name="adj3" fmla="val 18750"/>
              <a:gd name="adj4" fmla="val -16667"/>
              <a:gd name="adj5" fmla="val -150019"/>
              <a:gd name="adj6" fmla="val -42593"/>
            </a:avLst>
          </a:prstGeom>
          <a:ln>
            <a:headEnd type="none" w="med" len="med"/>
            <a:tailEnd type="stealth" w="med" len="med"/>
          </a:ln>
        </p:spPr>
        <p:style>
          <a:lnRef idx="1">
            <a:schemeClr val="accent2"/>
          </a:lnRef>
          <a:fillRef idx="3">
            <a:schemeClr val="accent2"/>
          </a:fillRef>
          <a:effectRef idx="2">
            <a:schemeClr val="accent2"/>
          </a:effectRef>
          <a:fontRef idx="minor">
            <a:schemeClr val="lt1"/>
          </a:fontRef>
        </p:style>
        <p:txBody>
          <a:bodyPr wrap="none" anchor="ctr"/>
          <a:lstStyle/>
          <a:p>
            <a:pPr>
              <a:defRPr/>
            </a:pPr>
            <a:r>
              <a:rPr lang="en-US" dirty="0">
                <a:solidFill>
                  <a:schemeClr val="bg1"/>
                </a:solidFill>
                <a:effectLst>
                  <a:outerShdw blurRad="38100" dist="38100" dir="2700000" algn="tl">
                    <a:srgbClr val="000000">
                      <a:alpha val="43137"/>
                    </a:srgbClr>
                  </a:outerShdw>
                </a:effectLst>
                <a:latin typeface="Times New Roman" pitchFamily="18" charset="0"/>
              </a:rPr>
              <a:t>Your Service Item will have a </a:t>
            </a:r>
          </a:p>
          <a:p>
            <a:pPr>
              <a:defRPr/>
            </a:pPr>
            <a:r>
              <a:rPr lang="en-US" dirty="0">
                <a:solidFill>
                  <a:schemeClr val="bg1"/>
                </a:solidFill>
                <a:effectLst>
                  <a:outerShdw blurRad="38100" dist="38100" dir="2700000" algn="tl">
                    <a:srgbClr val="000000">
                      <a:alpha val="43137"/>
                    </a:srgbClr>
                  </a:outerShdw>
                </a:effectLst>
                <a:latin typeface="Times New Roman" pitchFamily="18" charset="0"/>
              </a:rPr>
              <a:t>Cost but will not go on the BOM – </a:t>
            </a:r>
          </a:p>
          <a:p>
            <a:pPr>
              <a:defRPr/>
            </a:pPr>
            <a:r>
              <a:rPr lang="en-US" dirty="0">
                <a:solidFill>
                  <a:schemeClr val="bg1"/>
                </a:solidFill>
                <a:effectLst>
                  <a:outerShdw blurRad="38100" dist="38100" dir="2700000" algn="tl">
                    <a:srgbClr val="000000">
                      <a:alpha val="43137"/>
                    </a:srgbClr>
                  </a:outerShdw>
                </a:effectLst>
                <a:latin typeface="Times New Roman" pitchFamily="18" charset="0"/>
              </a:rPr>
              <a:t>The cost is for the LRAP </a:t>
            </a:r>
            <a:r>
              <a:rPr lang="en-US" dirty="0" err="1">
                <a:solidFill>
                  <a:schemeClr val="bg1"/>
                </a:solidFill>
                <a:effectLst>
                  <a:outerShdw blurRad="38100" dist="38100" dir="2700000" algn="tl">
                    <a:srgbClr val="000000">
                      <a:alpha val="43137"/>
                    </a:srgbClr>
                  </a:outerShdw>
                </a:effectLst>
                <a:latin typeface="Times New Roman" pitchFamily="18" charset="0"/>
              </a:rPr>
              <a:t>Txn</a:t>
            </a:r>
            <a:r>
              <a:rPr lang="en-US" dirty="0">
                <a:solidFill>
                  <a:schemeClr val="bg1"/>
                </a:solidFill>
                <a:effectLst>
                  <a:outerShdw blurRad="38100" dist="38100" dir="2700000" algn="tl">
                    <a:srgbClr val="000000">
                      <a:alpha val="43137"/>
                    </a:srgbClr>
                  </a:outerShdw>
                </a:effectLst>
                <a:latin typeface="Times New Roman" pitchFamily="18" charset="0"/>
              </a:rPr>
              <a:t> </a:t>
            </a:r>
          </a:p>
          <a:p>
            <a:pPr>
              <a:defRPr/>
            </a:pPr>
            <a:r>
              <a:rPr lang="en-US" dirty="0">
                <a:solidFill>
                  <a:schemeClr val="bg1"/>
                </a:solidFill>
                <a:effectLst>
                  <a:outerShdw blurRad="38100" dist="38100" dir="2700000" algn="tl">
                    <a:srgbClr val="000000">
                      <a:alpha val="43137"/>
                    </a:srgbClr>
                  </a:outerShdw>
                </a:effectLst>
                <a:latin typeface="Times New Roman" pitchFamily="18" charset="0"/>
              </a:rPr>
              <a:t>and AP/PCC Variances.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P Pending Agenda">
  <a:themeElements>
    <a:clrScheme name="AP Pending Agend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P Pending Agend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cap="flat" cmpd="sng" algn="ctr">
          <a:solidFill>
            <a:srgbClr val="0099FF"/>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Arial" charset="0"/>
          </a:defRPr>
        </a:defPPr>
      </a:lstStyle>
    </a:spDef>
    <a:lnDef>
      <a:spPr bwMode="auto">
        <a:solidFill>
          <a:srgbClr val="0099FF"/>
        </a:solidFill>
        <a:ln w="31750" cap="flat" cmpd="sng" algn="ctr">
          <a:solidFill>
            <a:srgbClr val="0070C0"/>
          </a:solidFill>
          <a:prstDash val="solid"/>
          <a:round/>
          <a:headEnd type="none" w="med" len="med"/>
          <a:tailEnd type="arrow"/>
        </a:ln>
        <a:effectLst/>
      </a:spPr>
      <a:bodyPr/>
      <a:lstStyle/>
    </a:lnDef>
  </a:objectDefaults>
  <a:extraClrSchemeLst>
    <a:extraClrScheme>
      <a:clrScheme name="AP Pending Agend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P Pending Agend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P Pending Agend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P Pending Agend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P Pending Agend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P Pending Agend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P Pending Agend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P Pending Agend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P Pending Agend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P Pending Agend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P Pending Agend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P Pending Agend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4815</TotalTime>
  <Words>2996</Words>
  <Application>Microsoft Office PowerPoint</Application>
  <PresentationFormat>On-screen Show (4:3)</PresentationFormat>
  <Paragraphs>277</Paragraphs>
  <Slides>44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Times New Roman</vt:lpstr>
      <vt:lpstr>Arial</vt:lpstr>
      <vt:lpstr>Tahoma</vt:lpstr>
      <vt:lpstr>AP Pending Agenda</vt:lpstr>
      <vt:lpstr>CISTECH – EDUCATION </vt:lpstr>
      <vt:lpstr>Your Host Today !</vt:lpstr>
      <vt:lpstr>Slide 3</vt:lpstr>
      <vt:lpstr>Outside Processing for XA</vt:lpstr>
      <vt:lpstr>XA O/P – What it Takes !</vt:lpstr>
      <vt:lpstr>XA O/P – What it Takes !</vt:lpstr>
      <vt:lpstr>Slide 7</vt:lpstr>
      <vt:lpstr>The Service Item - Characteristics</vt:lpstr>
      <vt:lpstr>Slide 9</vt:lpstr>
      <vt:lpstr>Costs will Rollup for O/P</vt:lpstr>
      <vt:lpstr>Service Item Setup – Purchasing &amp; GL </vt:lpstr>
      <vt:lpstr>The Service Item Setup</vt:lpstr>
      <vt:lpstr>Slide 13</vt:lpstr>
      <vt:lpstr>The Routing Operation for OP</vt:lpstr>
      <vt:lpstr>Slide 15</vt:lpstr>
      <vt:lpstr>Slide 16</vt:lpstr>
      <vt:lpstr> Integrate O/P Objects – R6 Quick Win</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Implementing the New Outside Operation Process to drive the LRAP </vt:lpstr>
      <vt:lpstr>Slide 44</vt:lpstr>
    </vt:vector>
  </TitlesOfParts>
  <Manager>Deborah Vermillion</Manager>
  <Company>CISTECH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Outside Processing and the LRAP Transaction</dc:title>
  <dc:subject>Outside Processing and GL O/P</dc:subject>
  <dc:creator>Rod Fortson - Sr. Consultant Cistech</dc:creator>
  <cp:keywords>LRAP O/P</cp:keywords>
  <dc:description>The proper setup and use of Service Items and how to properly impact the General Ledger with the LRAP Transaction</dc:description>
  <cp:lastModifiedBy>Brock Miller</cp:lastModifiedBy>
  <cp:revision>117</cp:revision>
  <dcterms:created xsi:type="dcterms:W3CDTF">2002-12-10T17:22:12Z</dcterms:created>
  <dcterms:modified xsi:type="dcterms:W3CDTF">2010-03-30T13:10:10Z</dcterms:modified>
  <cp:category>Outisde Processing</cp:category>
</cp:coreProperties>
</file>