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92" r:id="rId9"/>
    <p:sldId id="290" r:id="rId10"/>
    <p:sldId id="264" r:id="rId11"/>
    <p:sldId id="265" r:id="rId12"/>
    <p:sldId id="291" r:id="rId13"/>
    <p:sldId id="272" r:id="rId14"/>
    <p:sldId id="273" r:id="rId15"/>
    <p:sldId id="266" r:id="rId16"/>
    <p:sldId id="274" r:id="rId17"/>
    <p:sldId id="275" r:id="rId18"/>
    <p:sldId id="276" r:id="rId19"/>
    <p:sldId id="277" r:id="rId20"/>
    <p:sldId id="271" r:id="rId21"/>
    <p:sldId id="284" r:id="rId22"/>
    <p:sldId id="278" r:id="rId23"/>
    <p:sldId id="279" r:id="rId24"/>
    <p:sldId id="280" r:id="rId25"/>
    <p:sldId id="281" r:id="rId26"/>
    <p:sldId id="268" r:id="rId27"/>
    <p:sldId id="282" r:id="rId28"/>
    <p:sldId id="285" r:id="rId29"/>
    <p:sldId id="270" r:id="rId30"/>
    <p:sldId id="267" r:id="rId31"/>
    <p:sldId id="287" r:id="rId32"/>
    <p:sldId id="288" r:id="rId33"/>
    <p:sldId id="289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Compound Cards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Jim Simunek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8904A12-F1C2-44D6-BD9C-9468EDB69C0E}" type="datetimeFigureOut">
              <a:rPr lang="en-US" smtClean="0"/>
              <a:pPr/>
              <a:t>8/24/2010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E1EF3E0-3D09-4B11-8AF1-44781B481D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8904A12-F1C2-44D6-BD9C-9468EDB69C0E}" type="datetimeFigureOut">
              <a:rPr lang="en-US" smtClean="0"/>
              <a:pPr/>
              <a:t>8/24/2010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E1EF3E0-3D09-4B11-8AF1-44781B481D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8904A12-F1C2-44D6-BD9C-9468EDB69C0E}" type="datetimeFigureOut">
              <a:rPr lang="en-US" smtClean="0"/>
              <a:pPr/>
              <a:t>8/24/2010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E1EF3E0-3D09-4B11-8AF1-44781B481D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8904A12-F1C2-44D6-BD9C-9468EDB69C0E}" type="datetimeFigureOut">
              <a:rPr lang="en-US" smtClean="0"/>
              <a:pPr/>
              <a:t>8/24/2010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E1EF3E0-3D09-4B11-8AF1-44781B481D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8904A12-F1C2-44D6-BD9C-9468EDB69C0E}" type="datetimeFigureOut">
              <a:rPr lang="en-US" smtClean="0"/>
              <a:pPr/>
              <a:t>8/24/2010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E1EF3E0-3D09-4B11-8AF1-44781B481D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8904A12-F1C2-44D6-BD9C-9468EDB69C0E}" type="datetimeFigureOut">
              <a:rPr lang="en-US" smtClean="0"/>
              <a:pPr/>
              <a:t>8/24/2010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E1EF3E0-3D09-4B11-8AF1-44781B481D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8904A12-F1C2-44D6-BD9C-9468EDB69C0E}" type="datetimeFigureOut">
              <a:rPr lang="en-US" smtClean="0"/>
              <a:pPr/>
              <a:t>8/24/2010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E1EF3E0-3D09-4B11-8AF1-44781B481D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8904A12-F1C2-44D6-BD9C-9468EDB69C0E}" type="datetimeFigureOut">
              <a:rPr lang="en-US" smtClean="0"/>
              <a:pPr/>
              <a:t>8/24/2010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E1EF3E0-3D09-4B11-8AF1-44781B481D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8904A12-F1C2-44D6-BD9C-9468EDB69C0E}" type="datetimeFigureOut">
              <a:rPr lang="en-US" smtClean="0"/>
              <a:pPr/>
              <a:t>8/24/2010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E1EF3E0-3D09-4B11-8AF1-44781B481D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8904A12-F1C2-44D6-BD9C-9468EDB69C0E}" type="datetimeFigureOut">
              <a:rPr lang="en-US" smtClean="0"/>
              <a:pPr/>
              <a:t>8/24/2010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E1EF3E0-3D09-4B11-8AF1-44781B481D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73152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91440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0" y="5943600"/>
            <a:ext cx="91440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C:\Documents and Settings\simunekj\Desktop\Cistech\CISTECH 2009 Logo small jpeg.jp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373815" y="181708"/>
            <a:ext cx="1676401" cy="588322"/>
          </a:xfrm>
          <a:prstGeom prst="rect">
            <a:avLst/>
          </a:prstGeom>
          <a:noFill/>
        </p:spPr>
      </p:pic>
      <p:sp>
        <p:nvSpPr>
          <p:cNvPr id="16" name="Striped Right Arrow 15"/>
          <p:cNvSpPr/>
          <p:nvPr userDrawn="1"/>
        </p:nvSpPr>
        <p:spPr>
          <a:xfrm>
            <a:off x="3124200" y="6019800"/>
            <a:ext cx="2674959" cy="757451"/>
          </a:xfrm>
          <a:prstGeom prst="stripedRightArrow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3500000">
              <a:srgbClr val="002060">
                <a:alpha val="50000"/>
              </a:srgbClr>
            </a:innerShdw>
          </a:effectLst>
          <a:scene3d>
            <a:camera prst="orthographicFront">
              <a:rot lat="0" lon="600000" rev="0"/>
            </a:camera>
            <a:lightRig rig="freezing" dir="t"/>
          </a:scene3d>
          <a:sp3d contourW="31750">
            <a:bevelT w="69850" h="38100" prst="softRound"/>
            <a:bevelB w="95250" h="6350"/>
            <a:extrusionClr>
              <a:schemeClr val="tx2">
                <a:lumMod val="75000"/>
              </a:schemeClr>
            </a:extrusionClr>
            <a:contourClr>
              <a:schemeClr val="tx2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prstMaterial="flat"/>
          </a:bodyPr>
          <a:lstStyle/>
          <a:p>
            <a:pPr algn="ctr"/>
            <a:r>
              <a:rPr lang="en-US" sz="1600" b="1" i="1" dirty="0" smtClean="0">
                <a:ln w="0">
                  <a:noFill/>
                </a:ln>
                <a:solidFill>
                  <a:srgbClr val="17375D"/>
                </a:solidFill>
                <a:effectLst/>
              </a:rPr>
              <a:t>The New Face of MAPICS</a:t>
            </a:r>
            <a:endParaRPr lang="en-US" sz="1600" b="1" i="1" dirty="0">
              <a:ln w="0">
                <a:noFill/>
              </a:ln>
              <a:solidFill>
                <a:srgbClr val="17375D"/>
              </a:solidFill>
              <a:effectLst/>
            </a:endParaRPr>
          </a:p>
        </p:txBody>
      </p:sp>
      <p:graphicFrame>
        <p:nvGraphicFramePr>
          <p:cNvPr id="19" name="Object 2"/>
          <p:cNvGraphicFramePr>
            <a:graphicFrameLocks noChangeAspect="1"/>
          </p:cNvGraphicFramePr>
          <p:nvPr userDrawn="1"/>
        </p:nvGraphicFramePr>
        <p:xfrm>
          <a:off x="5867400" y="6019800"/>
          <a:ext cx="1379941" cy="764417"/>
        </p:xfrm>
        <a:graphic>
          <a:graphicData uri="http://schemas.openxmlformats.org/presentationml/2006/ole">
            <p:oleObj spid="_x0000_s1027" name="Bitmap Image" r:id="rId15" imgW="6571429" imgH="3638095" progId="PBrush">
              <p:embed/>
            </p:oleObj>
          </a:graphicData>
        </a:graphic>
      </p:graphicFrame>
      <p:grpSp>
        <p:nvGrpSpPr>
          <p:cNvPr id="20" name="Group 19"/>
          <p:cNvGrpSpPr/>
          <p:nvPr userDrawn="1"/>
        </p:nvGrpSpPr>
        <p:grpSpPr>
          <a:xfrm>
            <a:off x="1797050" y="6057900"/>
            <a:ext cx="1237113" cy="742950"/>
            <a:chOff x="1797050" y="6057900"/>
            <a:chExt cx="1237113" cy="742950"/>
          </a:xfrm>
        </p:grpSpPr>
        <p:pic>
          <p:nvPicPr>
            <p:cNvPr id="21" name="Picture 20"/>
            <p:cNvPicPr/>
            <p:nvPr userDrawn="1"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1819276" y="6076950"/>
              <a:ext cx="1195838" cy="723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" name="Rounded Rectangle 22"/>
            <p:cNvSpPr/>
            <p:nvPr userDrawn="1"/>
          </p:nvSpPr>
          <p:spPr>
            <a:xfrm>
              <a:off x="1797050" y="6057900"/>
              <a:ext cx="1237113" cy="742950"/>
            </a:xfrm>
            <a:prstGeom prst="roundRect">
              <a:avLst/>
            </a:prstGeom>
            <a:noFill/>
            <a:ln w="444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/>
            <p:cNvCxnSpPr/>
            <p:nvPr userDrawn="1"/>
          </p:nvCxnSpPr>
          <p:spPr>
            <a:xfrm flipV="1">
              <a:off x="1800225" y="6083301"/>
              <a:ext cx="1177925" cy="665162"/>
            </a:xfrm>
            <a:prstGeom prst="line">
              <a:avLst/>
            </a:prstGeom>
            <a:ln w="444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PowerLink Navigation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Power Of the ‘Right Click’ in PowerLink </a:t>
            </a:r>
          </a:p>
          <a:p>
            <a:pPr lvl="6" algn="l"/>
            <a:r>
              <a:rPr lang="en-US" dirty="0" smtClean="0"/>
              <a:t>Jim Simunek</a:t>
            </a:r>
          </a:p>
          <a:p>
            <a:pPr lvl="6" algn="l"/>
            <a:r>
              <a:rPr lang="en-US" dirty="0" smtClean="0"/>
              <a:t>Jim.simunek@cistech.net</a:t>
            </a:r>
            <a:endParaRPr lang="en-US" dirty="0"/>
          </a:p>
        </p:txBody>
      </p:sp>
      <p:sp>
        <p:nvSpPr>
          <p:cNvPr id="7" name="Striped Right Arrow 6"/>
          <p:cNvSpPr/>
          <p:nvPr/>
        </p:nvSpPr>
        <p:spPr>
          <a:xfrm>
            <a:off x="1371600" y="762000"/>
            <a:ext cx="6248400" cy="1752600"/>
          </a:xfrm>
          <a:prstGeom prst="stripedRightArrow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3500000">
              <a:srgbClr val="002060">
                <a:alpha val="50000"/>
              </a:srgbClr>
            </a:innerShdw>
          </a:effectLst>
          <a:scene3d>
            <a:camera prst="orthographicFront">
              <a:rot lat="0" lon="600000" rev="0"/>
            </a:camera>
            <a:lightRig rig="freezing" dir="t"/>
          </a:scene3d>
          <a:sp3d contourW="31750">
            <a:bevelT w="69850" h="38100" prst="softRound"/>
            <a:bevelB w="95250" h="6350"/>
            <a:extrusionClr>
              <a:schemeClr val="tx2">
                <a:lumMod val="75000"/>
              </a:schemeClr>
            </a:extrusionClr>
            <a:contourClr>
              <a:schemeClr val="tx2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prstMaterial="flat"/>
          </a:bodyPr>
          <a:lstStyle/>
          <a:p>
            <a:pPr algn="ctr"/>
            <a:r>
              <a:rPr lang="en-US" sz="4000" b="1" i="1" dirty="0" smtClean="0">
                <a:ln w="0">
                  <a:noFill/>
                </a:ln>
                <a:solidFill>
                  <a:srgbClr val="17375D"/>
                </a:solidFill>
                <a:effectLst/>
              </a:rPr>
              <a:t>The New Face of MAPICS</a:t>
            </a:r>
            <a:endParaRPr lang="en-US" sz="4000" b="1" i="1" dirty="0">
              <a:ln w="0">
                <a:noFill/>
              </a:ln>
              <a:solidFill>
                <a:srgbClr val="17375D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Manufacturing Orders</a:t>
            </a:r>
            <a:endParaRPr lang="en-US" dirty="0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066800"/>
            <a:ext cx="5279596" cy="462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Manufacturing 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‘MO Details’ opens the card file for the MO</a:t>
            </a:r>
          </a:p>
          <a:p>
            <a:r>
              <a:rPr lang="en-US" dirty="0" smtClean="0"/>
              <a:t>MO Transaction History opens transaction history for just the transactions that are associated with the MO</a:t>
            </a:r>
          </a:p>
          <a:p>
            <a:r>
              <a:rPr lang="en-US" dirty="0" smtClean="0"/>
              <a:t>Component MO’s shows the manufacturing orders for sub-assemblies that are allocated to this MO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using the display repeated, set up either a Workbench or Compound Card containing transaction history</a:t>
            </a:r>
          </a:p>
          <a:p>
            <a:r>
              <a:rPr lang="en-US" dirty="0" smtClean="0"/>
              <a:t>Future Tuesday sessions will discuss both</a:t>
            </a:r>
          </a:p>
          <a:p>
            <a:pPr lvl="1"/>
            <a:r>
              <a:rPr lang="en-US" dirty="0" smtClean="0"/>
              <a:t>Workbenches</a:t>
            </a:r>
          </a:p>
          <a:p>
            <a:pPr lvl="1"/>
            <a:r>
              <a:rPr lang="en-US" dirty="0" smtClean="0"/>
              <a:t>Compound Cards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Associated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Where you see an arrowhead to the right of a file name (      ) you can drag your mouse over the file then to the right to select information about that file</a:t>
            </a:r>
          </a:p>
          <a:p>
            <a:r>
              <a:rPr lang="en-US" dirty="0" smtClean="0"/>
              <a:t>You may or may not be able to use broadcast/receive to these associated files</a:t>
            </a:r>
            <a:endParaRPr lang="en-US" dirty="0"/>
          </a:p>
        </p:txBody>
      </p:sp>
      <p:sp>
        <p:nvSpPr>
          <p:cNvPr id="4" name="Action Button: Forward or Next 3">
            <a:hlinkClick r:id="" action="ppaction://noaction" highlightClick="1"/>
          </p:cNvPr>
          <p:cNvSpPr/>
          <p:nvPr/>
        </p:nvSpPr>
        <p:spPr>
          <a:xfrm>
            <a:off x="2667000" y="1752600"/>
            <a:ext cx="457200" cy="2286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Associated Files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990600"/>
            <a:ext cx="6225466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Right click on a Planner Number/Display to see</a:t>
            </a:r>
          </a:p>
          <a:p>
            <a:pPr lvl="1"/>
            <a:r>
              <a:rPr lang="en-US" dirty="0" smtClean="0"/>
              <a:t>Manufacturing Orders</a:t>
            </a:r>
          </a:p>
          <a:p>
            <a:pPr lvl="1"/>
            <a:r>
              <a:rPr lang="en-US" dirty="0" smtClean="0"/>
              <a:t>Purchase Orders</a:t>
            </a:r>
          </a:p>
          <a:p>
            <a:pPr lvl="1"/>
            <a:r>
              <a:rPr lang="en-US" dirty="0" smtClean="0"/>
              <a:t>MRP recommendations</a:t>
            </a:r>
          </a:p>
          <a:p>
            <a:pPr lvl="1"/>
            <a:r>
              <a:rPr lang="en-US" dirty="0" smtClean="0"/>
              <a:t>Planner Item Warehouses</a:t>
            </a:r>
          </a:p>
          <a:p>
            <a:pPr lvl="1"/>
            <a:r>
              <a:rPr lang="en-US" dirty="0" smtClean="0"/>
              <a:t>Transaction History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Vendor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Right click on Vendor/Display to see:</a:t>
            </a:r>
          </a:p>
          <a:p>
            <a:pPr lvl="1"/>
            <a:r>
              <a:rPr lang="en-US" dirty="0" smtClean="0"/>
              <a:t>Purchase Orders</a:t>
            </a:r>
          </a:p>
          <a:p>
            <a:pPr lvl="1"/>
            <a:r>
              <a:rPr lang="en-US" dirty="0" smtClean="0"/>
              <a:t>Purchase Order History</a:t>
            </a:r>
          </a:p>
          <a:p>
            <a:pPr lvl="1"/>
            <a:r>
              <a:rPr lang="en-US" dirty="0" smtClean="0"/>
              <a:t>Scheduled receipts</a:t>
            </a:r>
          </a:p>
          <a:p>
            <a:pPr lvl="1"/>
            <a:r>
              <a:rPr lang="en-US" dirty="0" smtClean="0"/>
              <a:t>Vendor Item Records</a:t>
            </a:r>
          </a:p>
          <a:p>
            <a:pPr lvl="1"/>
            <a:r>
              <a:rPr lang="en-US" dirty="0" smtClean="0"/>
              <a:t>MRP Recommendations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Production Facilities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Right click on a Facility to see:</a:t>
            </a:r>
          </a:p>
          <a:p>
            <a:pPr lvl="1"/>
            <a:r>
              <a:rPr lang="en-US" dirty="0" smtClean="0"/>
              <a:t>Routing operations</a:t>
            </a:r>
          </a:p>
          <a:p>
            <a:pPr lvl="1"/>
            <a:r>
              <a:rPr lang="en-US" dirty="0" smtClean="0"/>
              <a:t>MO Operations</a:t>
            </a:r>
          </a:p>
          <a:p>
            <a:pPr lvl="1"/>
            <a:r>
              <a:rPr lang="en-US" dirty="0" smtClean="0"/>
              <a:t>Repetitive Schedule operations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Item Revision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Single level or indented BOM</a:t>
            </a:r>
          </a:p>
          <a:p>
            <a:r>
              <a:rPr lang="en-US" dirty="0" smtClean="0"/>
              <a:t>Single level or indented Where Used</a:t>
            </a:r>
          </a:p>
          <a:p>
            <a:r>
              <a:rPr lang="en-US" dirty="0" smtClean="0"/>
              <a:t>Routing operations</a:t>
            </a:r>
          </a:p>
          <a:p>
            <a:r>
              <a:rPr lang="en-US" dirty="0" smtClean="0"/>
              <a:t>Item Processes</a:t>
            </a:r>
          </a:p>
          <a:p>
            <a:r>
              <a:rPr lang="en-US" dirty="0" smtClean="0"/>
              <a:t>Item Warehouses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</a:t>
            </a:r>
            <a:r>
              <a:rPr lang="en-US" b="1" dirty="0" smtClean="0"/>
              <a:t>Card</a:t>
            </a:r>
            <a:r>
              <a:rPr lang="en-US" dirty="0" smtClean="0"/>
              <a:t> Right Click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in a </a:t>
            </a:r>
            <a:r>
              <a:rPr lang="en-US" b="1" dirty="0" smtClean="0"/>
              <a:t>list card</a:t>
            </a:r>
            <a:r>
              <a:rPr lang="en-US" dirty="0" smtClean="0"/>
              <a:t>, you can right click on a record in the list to display or maintain information about the record</a:t>
            </a:r>
          </a:p>
          <a:p>
            <a:r>
              <a:rPr lang="en-US" dirty="0" smtClean="0"/>
              <a:t>List cards include:</a:t>
            </a:r>
          </a:p>
          <a:p>
            <a:pPr lvl="1"/>
            <a:r>
              <a:rPr lang="en-US" dirty="0" smtClean="0"/>
              <a:t>Customer Order Items</a:t>
            </a:r>
          </a:p>
          <a:p>
            <a:pPr lvl="1"/>
            <a:r>
              <a:rPr lang="en-US" dirty="0" smtClean="0"/>
              <a:t>Purchase Order Items</a:t>
            </a:r>
          </a:p>
          <a:p>
            <a:pPr lvl="1"/>
            <a:r>
              <a:rPr lang="en-US" dirty="0" smtClean="0"/>
              <a:t>Manufacturing Order components</a:t>
            </a:r>
          </a:p>
          <a:p>
            <a:pPr lvl="1"/>
            <a:r>
              <a:rPr lang="en-US" dirty="0" smtClean="0"/>
              <a:t>Manufacturing Order operations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Throughout PowerLink (and Browser) right clicking on a record will allow you to:</a:t>
            </a:r>
          </a:p>
          <a:p>
            <a:pPr lvl="1"/>
            <a:r>
              <a:rPr lang="en-US" dirty="0" smtClean="0"/>
              <a:t>Retrieve information without having to open another object</a:t>
            </a:r>
          </a:p>
          <a:p>
            <a:pPr lvl="1"/>
            <a:r>
              <a:rPr lang="en-US" dirty="0" smtClean="0"/>
              <a:t>Maintain a record or associated record</a:t>
            </a:r>
          </a:p>
          <a:p>
            <a:pPr lvl="1"/>
            <a:r>
              <a:rPr lang="en-US" dirty="0" smtClean="0"/>
              <a:t>Format a view or subset</a:t>
            </a:r>
          </a:p>
          <a:p>
            <a:pPr lvl="1"/>
            <a:r>
              <a:rPr lang="en-US" dirty="0" smtClean="0"/>
              <a:t>List Statistics</a:t>
            </a:r>
          </a:p>
          <a:p>
            <a:pPr lvl="1"/>
            <a:r>
              <a:rPr lang="en-US" dirty="0" smtClean="0"/>
              <a:t>Set Preferences</a:t>
            </a:r>
          </a:p>
          <a:p>
            <a:r>
              <a:rPr lang="en-US" dirty="0" smtClean="0"/>
              <a:t>Utilizing the right click to ‘mine’ for data can be a real time saver and get you to the information you need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Within a List Card</a:t>
            </a:r>
            <a:endParaRPr lang="en-US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0073" y="1066800"/>
            <a:ext cx="6403854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4098" name="Picture 2" descr="C:\Documents and Settings\simunekj\Local Settings\Temporary Internet Files\Content.IE5\LWHLD7F9\MP900315598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124456"/>
            <a:ext cx="3657600" cy="2609088"/>
          </a:xfrm>
          <a:prstGeom prst="rect">
            <a:avLst/>
          </a:prstGeom>
          <a:noFill/>
        </p:spPr>
      </p:pic>
      <p:pic>
        <p:nvPicPr>
          <p:cNvPr id="4099" name="Picture 3" descr="C:\Documents and Settings\simunekj\Local Settings\Temporary Internet Files\Content.IE5\LWHLD7F9\MP900315598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914400"/>
            <a:ext cx="6858000" cy="48920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a List Column (view)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Whether in a list from an object on the Main Browser or in a list card, you can right click at the column heading to format the view</a:t>
            </a:r>
          </a:p>
          <a:p>
            <a:pPr lvl="1"/>
            <a:r>
              <a:rPr lang="en-US" dirty="0" smtClean="0"/>
              <a:t>Alias, value or both for pre-defined fields</a:t>
            </a:r>
          </a:p>
          <a:p>
            <a:pPr lvl="1"/>
            <a:r>
              <a:rPr lang="en-US" dirty="0" smtClean="0"/>
              <a:t>Scheme criteria's to add color, bold, italics, etc.</a:t>
            </a:r>
          </a:p>
          <a:p>
            <a:pPr lvl="1"/>
            <a:r>
              <a:rPr lang="en-US" dirty="0" smtClean="0"/>
              <a:t>Change the width of the column</a:t>
            </a:r>
          </a:p>
          <a:p>
            <a:pPr lvl="1"/>
            <a:r>
              <a:rPr lang="en-US" dirty="0" smtClean="0"/>
              <a:t>Modify Quick Change options</a:t>
            </a:r>
          </a:p>
          <a:p>
            <a:pPr lvl="1"/>
            <a:r>
              <a:rPr lang="en-US" dirty="0" smtClean="0"/>
              <a:t>Column statistics (total, count, average, etc.)</a:t>
            </a:r>
          </a:p>
          <a:p>
            <a:r>
              <a:rPr lang="en-US" dirty="0" smtClean="0"/>
              <a:t>Use ‘Customize’ ‘Column’ to bring up the card file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a Column in a View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5999" y="1066800"/>
            <a:ext cx="7412001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a Temporary Subset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Right click on a Column Heading</a:t>
            </a:r>
          </a:p>
          <a:p>
            <a:r>
              <a:rPr lang="en-US" dirty="0" smtClean="0"/>
              <a:t>Select ‘Customize’ then ‘Subset Criteria’</a:t>
            </a:r>
          </a:p>
          <a:p>
            <a:r>
              <a:rPr lang="en-US" dirty="0" smtClean="0"/>
              <a:t>Using this feature allows you to create a temporary subset for a single selection field:</a:t>
            </a:r>
          </a:p>
          <a:p>
            <a:pPr lvl="1"/>
            <a:r>
              <a:rPr lang="en-US" dirty="0" smtClean="0"/>
              <a:t>Item</a:t>
            </a:r>
          </a:p>
          <a:p>
            <a:pPr lvl="1"/>
            <a:r>
              <a:rPr lang="en-US" dirty="0" smtClean="0"/>
              <a:t>Order</a:t>
            </a:r>
          </a:p>
          <a:p>
            <a:pPr lvl="1"/>
            <a:r>
              <a:rPr lang="en-US" dirty="0" smtClean="0"/>
              <a:t>Status</a:t>
            </a:r>
          </a:p>
          <a:p>
            <a:pPr lvl="1"/>
            <a:r>
              <a:rPr lang="en-US" dirty="0" smtClean="0"/>
              <a:t>Vendor </a:t>
            </a:r>
          </a:p>
          <a:p>
            <a:pPr lvl="1"/>
            <a:r>
              <a:rPr lang="en-US" dirty="0" smtClean="0"/>
              <a:t>Customer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a Temporary Subset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143000"/>
            <a:ext cx="8134350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a Temporary Subset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subset options are available for the field</a:t>
            </a:r>
          </a:p>
          <a:p>
            <a:pPr lvl="1"/>
            <a:r>
              <a:rPr lang="en-US" dirty="0" smtClean="0"/>
              <a:t>Equality</a:t>
            </a:r>
          </a:p>
          <a:p>
            <a:pPr lvl="1"/>
            <a:r>
              <a:rPr lang="en-US" dirty="0" smtClean="0"/>
              <a:t>Inequality</a:t>
            </a:r>
          </a:p>
          <a:p>
            <a:pPr lvl="1"/>
            <a:r>
              <a:rPr lang="en-US" dirty="0" smtClean="0"/>
              <a:t>Containment</a:t>
            </a:r>
          </a:p>
          <a:p>
            <a:pPr lvl="1"/>
            <a:r>
              <a:rPr lang="en-US" dirty="0" smtClean="0"/>
              <a:t>Lists</a:t>
            </a:r>
          </a:p>
          <a:p>
            <a:pPr lvl="1"/>
            <a:r>
              <a:rPr lang="en-US" dirty="0" smtClean="0"/>
              <a:t>Range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a Temporary Subset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3562" y="1104900"/>
            <a:ext cx="547687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Right click on any column heading and choose ‘Statistics’:</a:t>
            </a:r>
          </a:p>
          <a:p>
            <a:pPr lvl="1"/>
            <a:r>
              <a:rPr lang="en-US" dirty="0" smtClean="0"/>
              <a:t>Record Count </a:t>
            </a:r>
          </a:p>
          <a:p>
            <a:pPr lvl="2"/>
            <a:r>
              <a:rPr lang="en-US" dirty="0" smtClean="0"/>
              <a:t>no more copying to Excel to see number of records</a:t>
            </a:r>
          </a:p>
          <a:p>
            <a:pPr lvl="2"/>
            <a:r>
              <a:rPr lang="en-US" dirty="0" smtClean="0"/>
              <a:t>Available on any column</a:t>
            </a:r>
          </a:p>
          <a:p>
            <a:pPr lvl="1"/>
            <a:r>
              <a:rPr lang="en-US" dirty="0" smtClean="0"/>
              <a:t>*Total</a:t>
            </a:r>
          </a:p>
          <a:p>
            <a:pPr lvl="1"/>
            <a:r>
              <a:rPr lang="en-US" dirty="0" smtClean="0"/>
              <a:t>*Average</a:t>
            </a:r>
          </a:p>
          <a:p>
            <a:pPr lvl="1"/>
            <a:r>
              <a:rPr lang="en-US" dirty="0" smtClean="0"/>
              <a:t>*Minimum</a:t>
            </a:r>
          </a:p>
          <a:p>
            <a:pPr lvl="1"/>
            <a:r>
              <a:rPr lang="en-US" dirty="0" smtClean="0"/>
              <a:t>*Maximum</a:t>
            </a:r>
          </a:p>
          <a:p>
            <a:pPr lvl="1"/>
            <a:r>
              <a:rPr lang="en-US" dirty="0" smtClean="0"/>
              <a:t>*Only available on numeric columns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Column Statistics</a:t>
            </a:r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152525"/>
            <a:ext cx="8229600" cy="462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session will explore:</a:t>
            </a:r>
          </a:p>
          <a:p>
            <a:pPr lvl="1"/>
            <a:r>
              <a:rPr lang="en-US" dirty="0" smtClean="0"/>
              <a:t>The relationships between Mapics files</a:t>
            </a:r>
          </a:p>
          <a:p>
            <a:pPr lvl="1"/>
            <a:r>
              <a:rPr lang="en-US" dirty="0" smtClean="0"/>
              <a:t>Some of the records/files where the right click can be used to retrieve data</a:t>
            </a:r>
          </a:p>
          <a:p>
            <a:pPr lvl="1"/>
            <a:r>
              <a:rPr lang="en-US" dirty="0" smtClean="0"/>
              <a:t>Maintenance functions available for the record</a:t>
            </a:r>
          </a:p>
          <a:p>
            <a:pPr lvl="1"/>
            <a:r>
              <a:rPr lang="en-US" dirty="0" smtClean="0"/>
              <a:t>Customizing the column in the view</a:t>
            </a:r>
          </a:p>
          <a:p>
            <a:pPr lvl="1"/>
            <a:r>
              <a:rPr lang="en-US" dirty="0" smtClean="0"/>
              <a:t>Records where the right click can be used to invoke PowerLink settings </a:t>
            </a:r>
          </a:p>
          <a:p>
            <a:pPr lvl="1"/>
            <a:r>
              <a:rPr lang="en-US" dirty="0" smtClean="0"/>
              <a:t>Compare function between 2 records/orders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Compare 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8342" y="1066800"/>
            <a:ext cx="5187315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 right click throughout PowerLink to:</a:t>
            </a:r>
          </a:p>
          <a:p>
            <a:pPr lvl="1"/>
            <a:r>
              <a:rPr lang="en-US" dirty="0" smtClean="0"/>
              <a:t>Display information</a:t>
            </a:r>
          </a:p>
          <a:p>
            <a:pPr lvl="1"/>
            <a:r>
              <a:rPr lang="en-US" dirty="0" smtClean="0"/>
              <a:t>Maintain records</a:t>
            </a:r>
          </a:p>
          <a:p>
            <a:pPr lvl="1"/>
            <a:r>
              <a:rPr lang="en-US" dirty="0" smtClean="0"/>
              <a:t>Set preferences</a:t>
            </a:r>
          </a:p>
          <a:p>
            <a:pPr lvl="1"/>
            <a:r>
              <a:rPr lang="en-US" dirty="0" smtClean="0"/>
              <a:t>Compare records</a:t>
            </a:r>
          </a:p>
          <a:p>
            <a:pPr lvl="1"/>
            <a:r>
              <a:rPr lang="en-US" dirty="0" smtClean="0"/>
              <a:t>Customize a column</a:t>
            </a:r>
          </a:p>
          <a:p>
            <a:pPr lvl="1"/>
            <a:r>
              <a:rPr lang="en-US" dirty="0" smtClean="0"/>
              <a:t>Create a </a:t>
            </a:r>
            <a:r>
              <a:rPr lang="en-US" smtClean="0"/>
              <a:t>temporary subset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Save time by right clicking instead of exiting the file and opening another object</a:t>
            </a:r>
          </a:p>
          <a:p>
            <a:r>
              <a:rPr lang="en-US" dirty="0" smtClean="0"/>
              <a:t>Drill down to associated information quickly</a:t>
            </a:r>
          </a:p>
          <a:p>
            <a:r>
              <a:rPr lang="en-US" dirty="0" smtClean="0"/>
              <a:t>Improve efficiency/save time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 for Attending!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3074" name="Picture 2" descr="C:\Documents and Settings\simunekj\Local Settings\Temporary Internet Files\Content.IE5\HFVNKACP\MC90043156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142" y="2286142"/>
            <a:ext cx="2971657" cy="29716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Cards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Each object on an application card allows you to right click to set preferences</a:t>
            </a:r>
          </a:p>
          <a:p>
            <a:r>
              <a:rPr lang="en-US" dirty="0" smtClean="0"/>
              <a:t>Preferences include:</a:t>
            </a:r>
          </a:p>
          <a:p>
            <a:pPr lvl="1"/>
            <a:r>
              <a:rPr lang="en-US" dirty="0" smtClean="0"/>
              <a:t>Default view and subset for a list</a:t>
            </a:r>
          </a:p>
          <a:p>
            <a:pPr lvl="1"/>
            <a:r>
              <a:rPr lang="en-US" dirty="0" smtClean="0"/>
              <a:t>Default card file and active card</a:t>
            </a:r>
          </a:p>
          <a:p>
            <a:pPr lvl="1"/>
            <a:r>
              <a:rPr lang="en-US" dirty="0" smtClean="0"/>
              <a:t>Default templates for create, change and copy</a:t>
            </a:r>
          </a:p>
          <a:p>
            <a:pPr lvl="1"/>
            <a:r>
              <a:rPr lang="en-US" dirty="0" smtClean="0"/>
              <a:t>Files to broadcast </a:t>
            </a:r>
          </a:p>
          <a:p>
            <a:r>
              <a:rPr lang="en-US" dirty="0" smtClean="0"/>
              <a:t>Setting a default subset on large files (i.e. transaction history) will open the file quicker</a:t>
            </a:r>
          </a:p>
          <a:p>
            <a:r>
              <a:rPr lang="en-US" dirty="0" smtClean="0"/>
              <a:t>Future Tuesday session on Setting Preferences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Browser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295400"/>
            <a:ext cx="6019800" cy="313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Browser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8250" y="1562100"/>
            <a:ext cx="66675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Mining for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Files where the right click/Display can be used:</a:t>
            </a:r>
          </a:p>
          <a:p>
            <a:pPr lvl="1"/>
            <a:r>
              <a:rPr lang="en-US" dirty="0" smtClean="0"/>
              <a:t>Customers to display customer orders or CO history</a:t>
            </a:r>
          </a:p>
          <a:p>
            <a:pPr lvl="1"/>
            <a:r>
              <a:rPr lang="en-US" dirty="0" smtClean="0"/>
              <a:t>Vendors to display PO’s</a:t>
            </a:r>
          </a:p>
          <a:p>
            <a:pPr lvl="1"/>
            <a:r>
              <a:rPr lang="en-US" dirty="0" smtClean="0"/>
              <a:t>Planners to display MRP recommendations</a:t>
            </a:r>
          </a:p>
          <a:p>
            <a:pPr lvl="1"/>
            <a:r>
              <a:rPr lang="en-US" dirty="0" smtClean="0"/>
              <a:t>Item Warehouses to display locations, MO’s, PO’s and CO’s</a:t>
            </a:r>
          </a:p>
          <a:p>
            <a:pPr lvl="1"/>
            <a:r>
              <a:rPr lang="en-US" dirty="0" smtClean="0"/>
              <a:t>Item Revision to display bills of material and routings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Menu 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When bringing up a Display or Maintain menu, it is typically divided into sections</a:t>
            </a:r>
          </a:p>
          <a:p>
            <a:pPr lvl="1"/>
            <a:r>
              <a:rPr lang="en-US" dirty="0" smtClean="0"/>
              <a:t>Information about the highlighted record</a:t>
            </a:r>
          </a:p>
          <a:p>
            <a:pPr lvl="2"/>
            <a:r>
              <a:rPr lang="en-US" dirty="0" smtClean="0"/>
              <a:t>Details/Card file showing all information</a:t>
            </a:r>
          </a:p>
          <a:p>
            <a:pPr lvl="2"/>
            <a:r>
              <a:rPr lang="en-US" dirty="0" smtClean="0"/>
              <a:t>Maintenance History</a:t>
            </a:r>
          </a:p>
          <a:p>
            <a:pPr lvl="1"/>
            <a:r>
              <a:rPr lang="en-US" dirty="0" smtClean="0"/>
              <a:t>Associated information about highlighted record</a:t>
            </a:r>
          </a:p>
          <a:p>
            <a:pPr lvl="2"/>
            <a:r>
              <a:rPr lang="en-US" dirty="0" smtClean="0"/>
              <a:t>Transaction History</a:t>
            </a:r>
          </a:p>
          <a:p>
            <a:pPr lvl="2"/>
            <a:r>
              <a:rPr lang="en-US" dirty="0" smtClean="0"/>
              <a:t>Items</a:t>
            </a:r>
          </a:p>
          <a:p>
            <a:pPr lvl="1"/>
            <a:r>
              <a:rPr lang="en-US" dirty="0" smtClean="0"/>
              <a:t>Associated files</a:t>
            </a:r>
          </a:p>
          <a:p>
            <a:pPr lvl="1"/>
            <a:r>
              <a:rPr lang="en-US" dirty="0" smtClean="0"/>
              <a:t>Compare option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Display Menu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1066800"/>
            <a:ext cx="169545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1852</TotalTime>
  <Words>809</Words>
  <Application>Microsoft Office PowerPoint</Application>
  <PresentationFormat>On-screen Show (4:3)</PresentationFormat>
  <Paragraphs>150</Paragraphs>
  <Slides>33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5" baseType="lpstr">
      <vt:lpstr>Office Theme</vt:lpstr>
      <vt:lpstr>Bitmap Image</vt:lpstr>
      <vt:lpstr>PowerLink Navigation</vt:lpstr>
      <vt:lpstr>Introduction</vt:lpstr>
      <vt:lpstr>Introduction</vt:lpstr>
      <vt:lpstr>Application Cards</vt:lpstr>
      <vt:lpstr>Main Browser</vt:lpstr>
      <vt:lpstr>Main Browser</vt:lpstr>
      <vt:lpstr>Mining for Data</vt:lpstr>
      <vt:lpstr>Menu Layout</vt:lpstr>
      <vt:lpstr>Display Menu</vt:lpstr>
      <vt:lpstr>Manufacturing Orders</vt:lpstr>
      <vt:lpstr>Manufacturing Orders</vt:lpstr>
      <vt:lpstr>Slide 12</vt:lpstr>
      <vt:lpstr>Associated Files</vt:lpstr>
      <vt:lpstr>Associated Files</vt:lpstr>
      <vt:lpstr>Planner</vt:lpstr>
      <vt:lpstr>Vendor</vt:lpstr>
      <vt:lpstr>Production Facilities</vt:lpstr>
      <vt:lpstr>Item Revision</vt:lpstr>
      <vt:lpstr>List Card Right Click</vt:lpstr>
      <vt:lpstr>Within a List Card</vt:lpstr>
      <vt:lpstr>Questions?</vt:lpstr>
      <vt:lpstr>Format a List Column (view)</vt:lpstr>
      <vt:lpstr>Format a Column in a View</vt:lpstr>
      <vt:lpstr>Create a Temporary Subset</vt:lpstr>
      <vt:lpstr>Create a Temporary Subset</vt:lpstr>
      <vt:lpstr>Create a Temporary Subset</vt:lpstr>
      <vt:lpstr>Create a Temporary Subset</vt:lpstr>
      <vt:lpstr>Statistics</vt:lpstr>
      <vt:lpstr>Column Statistics</vt:lpstr>
      <vt:lpstr>Compare </vt:lpstr>
      <vt:lpstr>Summary</vt:lpstr>
      <vt:lpstr>Summary</vt:lpstr>
      <vt:lpstr>Thank You for Attending!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Sales &amp; Operation Planning</dc:title>
  <dc:creator> </dc:creator>
  <cp:lastModifiedBy>Brock Miller</cp:lastModifiedBy>
  <cp:revision>127</cp:revision>
  <dcterms:created xsi:type="dcterms:W3CDTF">2009-05-04T19:43:45Z</dcterms:created>
  <dcterms:modified xsi:type="dcterms:W3CDTF">2010-08-24T17:47:41Z</dcterms:modified>
</cp:coreProperties>
</file>