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8" r:id="rId3"/>
    <p:sldId id="259" r:id="rId4"/>
    <p:sldId id="260" r:id="rId5"/>
    <p:sldId id="261" r:id="rId6"/>
    <p:sldId id="262" r:id="rId7"/>
    <p:sldId id="263" r:id="rId8"/>
    <p:sldId id="265" r:id="rId9"/>
    <p:sldId id="266" r:id="rId10"/>
    <p:sldId id="267" r:id="rId11"/>
    <p:sldId id="268" r:id="rId12"/>
    <p:sldId id="317" r:id="rId13"/>
    <p:sldId id="269" r:id="rId14"/>
    <p:sldId id="315" r:id="rId15"/>
    <p:sldId id="318" r:id="rId16"/>
    <p:sldId id="316" r:id="rId17"/>
    <p:sldId id="270" r:id="rId18"/>
    <p:sldId id="273" r:id="rId19"/>
    <p:sldId id="271" r:id="rId20"/>
    <p:sldId id="272"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19" r:id="rId41"/>
    <p:sldId id="293" r:id="rId42"/>
    <p:sldId id="294" r:id="rId43"/>
    <p:sldId id="295" r:id="rId44"/>
    <p:sldId id="296" r:id="rId45"/>
    <p:sldId id="297" r:id="rId46"/>
    <p:sldId id="298" r:id="rId47"/>
    <p:sldId id="299" r:id="rId48"/>
    <p:sldId id="300" r:id="rId49"/>
    <p:sldId id="301" r:id="rId50"/>
    <p:sldId id="302" r:id="rId51"/>
    <p:sldId id="303" r:id="rId52"/>
    <p:sldId id="310" r:id="rId53"/>
    <p:sldId id="311" r:id="rId54"/>
    <p:sldId id="313" r:id="rId55"/>
    <p:sldId id="31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10506-F81F-4900-BE0C-586ECF6838B7}" type="datetimeFigureOut">
              <a:rPr lang="en-US" smtClean="0"/>
              <a:pPr/>
              <a:t>8/31/2010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2D9E3-1C69-4EB4-86F6-7D090CC12F9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0F71F-A983-4716-AAE8-A65B7579600C}" type="slidenum">
              <a:rPr lang="en-US"/>
              <a:pPr/>
              <a:t>2</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Browser gives COMPLETE DATA VIEW!!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3B928-43E4-4A10-AF27-3C7997102893}" type="slidenum">
              <a:rPr lang="en-US"/>
              <a:pPr/>
              <a:t>14</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NUMBER OF DECIMALS</a:t>
            </a:r>
          </a:p>
          <a:p>
            <a:endParaRPr lang="en-US" dirty="0"/>
          </a:p>
          <a:p>
            <a:r>
              <a:rPr lang="en-US" dirty="0"/>
              <a:t>ENABLE COLUMN TOTAL</a:t>
            </a:r>
          </a:p>
          <a:p>
            <a:endParaRPr lang="en-US" dirty="0"/>
          </a:p>
          <a:p>
            <a:r>
              <a:rPr lang="en-US" u="sng" dirty="0"/>
              <a:t>MUST SET FOR EACH VIEW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3B928-43E4-4A10-AF27-3C7997102893}" type="slidenum">
              <a:rPr lang="en-US"/>
              <a:pPr/>
              <a:t>15</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NUMBER OF DECIMALS</a:t>
            </a:r>
          </a:p>
          <a:p>
            <a:endParaRPr lang="en-US" dirty="0"/>
          </a:p>
          <a:p>
            <a:r>
              <a:rPr lang="en-US" dirty="0"/>
              <a:t>ENABLE COLUMN TOTAL</a:t>
            </a:r>
          </a:p>
          <a:p>
            <a:endParaRPr lang="en-US" dirty="0"/>
          </a:p>
          <a:p>
            <a:r>
              <a:rPr lang="en-US" u="sng" dirty="0"/>
              <a:t>MUST SET FOR EACH VIEW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3B928-43E4-4A10-AF27-3C7997102893}" type="slidenum">
              <a:rPr lang="en-US"/>
              <a:pPr/>
              <a:t>16</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NUMBER OF DECIMALS</a:t>
            </a:r>
          </a:p>
          <a:p>
            <a:endParaRPr lang="en-US" dirty="0"/>
          </a:p>
          <a:p>
            <a:r>
              <a:rPr lang="en-US" dirty="0"/>
              <a:t>ENABLE COLUMN TOTAL</a:t>
            </a:r>
          </a:p>
          <a:p>
            <a:endParaRPr lang="en-US" dirty="0"/>
          </a:p>
          <a:p>
            <a:r>
              <a:rPr lang="en-US" u="sng" dirty="0"/>
              <a:t>MUST SET FOR EACH VIEW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114E3-EA38-4A9E-B59A-1F2FE0FD4209}" type="slidenum">
              <a:rPr lang="en-US"/>
              <a:pPr/>
              <a:t>17</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a:t>WAYS TO FIND NEEDED ATTRIBUTES</a:t>
            </a:r>
          </a:p>
          <a:p>
            <a:endParaRPr lang="en-US" dirty="0"/>
          </a:p>
          <a:p>
            <a:r>
              <a:rPr lang="en-US" dirty="0"/>
              <a:t>SEARCH SAMPLES:</a:t>
            </a:r>
          </a:p>
          <a:p>
            <a:pPr>
              <a:buFontTx/>
              <a:buChar char="•"/>
            </a:pPr>
            <a:r>
              <a:rPr lang="en-US" dirty="0"/>
              <a:t>Create date, Order create date or Order create</a:t>
            </a:r>
            <a:r>
              <a:rPr lang="en-US" u="sng" dirty="0"/>
              <a:t>D </a:t>
            </a:r>
            <a:r>
              <a:rPr lang="en-US" dirty="0"/>
              <a:t>date?  Use create to search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DD040-C8FC-45EA-B00F-4236BA73166D}" type="slidenum">
              <a:rPr lang="en-US"/>
              <a:pPr/>
              <a:t>18</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To search: in view, subset, card, click SEARCH.  Enter key word and select CONTINUE.  Make selection from subset of fields.</a:t>
            </a:r>
          </a:p>
          <a:p>
            <a:endParaRPr lang="en-US" dirty="0"/>
          </a:p>
          <a:p>
            <a:r>
              <a:rPr lang="en-US" dirty="0"/>
              <a:t>To clear search and get all fields back in R6 – Select Search again, click CLEAR and CONTINUE.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7495F-AE95-43A4-A3B9-C432E0C84206}" type="slidenum">
              <a:rPr lang="en-US"/>
              <a:pPr/>
              <a:t>20</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dirty="0"/>
              <a:t>WAYS TO FIND NEEDED ATTRIBUTES</a:t>
            </a:r>
          </a:p>
          <a:p>
            <a:endParaRPr lang="en-US" dirty="0"/>
          </a:p>
          <a:p>
            <a:r>
              <a:rPr lang="en-US" dirty="0"/>
              <a:t>SEARCH SAMPLES:</a:t>
            </a:r>
          </a:p>
          <a:p>
            <a:pPr>
              <a:buFontTx/>
              <a:buChar char="•"/>
            </a:pPr>
            <a:r>
              <a:rPr lang="en-US" dirty="0"/>
              <a:t>Create date, Order create date or Order createD date?  Use create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0CFB1-9D9C-415D-886E-A1A3D94CF771}" type="slidenum">
              <a:rPr lang="en-US"/>
              <a:pPr/>
              <a:t>22</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a:t>REPORTS:</a:t>
            </a:r>
          </a:p>
          <a:p>
            <a:pPr>
              <a:buFontTx/>
              <a:buChar char="•"/>
            </a:pPr>
            <a:r>
              <a:rPr lang="en-US" dirty="0"/>
              <a:t>Why dump your data into Excel and delete columns when you can “tweak” your view, give it the name of your report, and just local print—if no data manipulation is necessary.</a:t>
            </a:r>
          </a:p>
          <a:p>
            <a:pPr>
              <a:buFontTx/>
              <a:buChar char="•"/>
            </a:pPr>
            <a:endParaRPr lang="en-US" dirty="0"/>
          </a:p>
          <a:p>
            <a:pPr>
              <a:buFontTx/>
              <a:buChar char="•"/>
            </a:pPr>
            <a:r>
              <a:rPr lang="en-US" dirty="0"/>
              <a:t>But you can easily dump data into Excel by exporting to the clipboard and pasting into Excel or by exporting to a text file and bringing into a spreadsheet.  Allows for enhancing appearance or manipulating data.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90502-5E6D-4D94-BC37-5F5F0E9A1795}" type="slidenum">
              <a:rPr lang="en-US"/>
              <a:pPr/>
              <a:t>26</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dirty="0"/>
              <a:t>Negative items to troubleshoot/cycle count.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F69AD-8C86-4C6C-9539-7E8BA40EBF70}" type="slidenum">
              <a:rPr lang="en-US"/>
              <a:pPr/>
              <a:t>28</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a:lnSpc>
                <a:spcPct val="90000"/>
              </a:lnSpc>
            </a:pPr>
            <a:r>
              <a:rPr lang="en-US" u="sng" dirty="0"/>
              <a:t>SUBSETS WE ALWAYS CREATE</a:t>
            </a:r>
            <a:r>
              <a:rPr lang="en-US" dirty="0"/>
              <a:t> (developers typically have not sat at your desk and done your job):</a:t>
            </a:r>
          </a:p>
          <a:p>
            <a:pPr>
              <a:lnSpc>
                <a:spcPct val="90000"/>
              </a:lnSpc>
              <a:buFontTx/>
              <a:buChar char="•"/>
            </a:pPr>
            <a:r>
              <a:rPr lang="en-US" dirty="0"/>
              <a:t>Customer Service – orders by user ID</a:t>
            </a:r>
          </a:p>
          <a:p>
            <a:pPr>
              <a:lnSpc>
                <a:spcPct val="90000"/>
              </a:lnSpc>
              <a:buFontTx/>
              <a:buChar char="•"/>
            </a:pPr>
            <a:r>
              <a:rPr lang="en-US" dirty="0"/>
              <a:t>Engineering – “missing” field subsets like cost</a:t>
            </a:r>
          </a:p>
          <a:p>
            <a:pPr>
              <a:lnSpc>
                <a:spcPct val="90000"/>
              </a:lnSpc>
              <a:buFontTx/>
              <a:buChar char="•"/>
            </a:pPr>
            <a:r>
              <a:rPr lang="en-US" dirty="0"/>
              <a:t>Materials – negative on-hand</a:t>
            </a:r>
          </a:p>
          <a:p>
            <a:pPr>
              <a:lnSpc>
                <a:spcPct val="90000"/>
              </a:lnSpc>
              <a:buFontTx/>
              <a:buChar char="•"/>
            </a:pPr>
            <a:r>
              <a:rPr lang="en-US" dirty="0"/>
              <a:t>Procurement – past due</a:t>
            </a:r>
          </a:p>
          <a:p>
            <a:pPr>
              <a:lnSpc>
                <a:spcPct val="90000"/>
              </a:lnSpc>
              <a:buFontTx/>
              <a:buChar char="•"/>
            </a:pPr>
            <a:r>
              <a:rPr lang="en-US" dirty="0"/>
              <a:t>Production – daily MO production</a:t>
            </a:r>
          </a:p>
          <a:p>
            <a:pPr>
              <a:lnSpc>
                <a:spcPct val="90000"/>
              </a:lnSpc>
              <a:buFontTx/>
              <a:buChar char="•"/>
            </a:pPr>
            <a:endParaRPr lang="en-US" dirty="0"/>
          </a:p>
          <a:p>
            <a:pPr>
              <a:lnSpc>
                <a:spcPct val="90000"/>
              </a:lnSpc>
            </a:pPr>
            <a:r>
              <a:rPr lang="en-US" dirty="0"/>
              <a:t>Why YOUR SPECIAL SUBSETS:</a:t>
            </a:r>
          </a:p>
          <a:p>
            <a:pPr>
              <a:lnSpc>
                <a:spcPct val="90000"/>
              </a:lnSpc>
            </a:pPr>
            <a:r>
              <a:rPr lang="en-US" u="sng" dirty="0"/>
              <a:t>Because of field usage</a:t>
            </a:r>
            <a:r>
              <a:rPr lang="en-US" dirty="0"/>
              <a:t>:</a:t>
            </a:r>
          </a:p>
          <a:p>
            <a:pPr>
              <a:lnSpc>
                <a:spcPct val="90000"/>
              </a:lnSpc>
              <a:buFontTx/>
              <a:buChar char="•"/>
            </a:pPr>
            <a:r>
              <a:rPr lang="en-US" dirty="0"/>
              <a:t>Packing code used for customer information</a:t>
            </a:r>
          </a:p>
          <a:p>
            <a:pPr>
              <a:lnSpc>
                <a:spcPct val="90000"/>
              </a:lnSpc>
              <a:buFontTx/>
              <a:buChar char="•"/>
            </a:pPr>
            <a:r>
              <a:rPr lang="en-US" dirty="0"/>
              <a:t>Department used for</a:t>
            </a:r>
          </a:p>
          <a:p>
            <a:pPr>
              <a:lnSpc>
                <a:spcPct val="90000"/>
              </a:lnSpc>
              <a:buFontTx/>
              <a:buChar char="•"/>
            </a:pPr>
            <a:r>
              <a:rPr lang="en-US" dirty="0"/>
              <a:t>User fields and switches used as approval switches or vendor cage code for defense contractors or customer designation in the item master/revision??????</a:t>
            </a:r>
          </a:p>
          <a:p>
            <a:pPr>
              <a:lnSpc>
                <a:spcPct val="90000"/>
              </a:lnSpc>
              <a:buFontTx/>
              <a:buChar char="•"/>
            </a:pPr>
            <a:endParaRPr lang="en-US" dirty="0"/>
          </a:p>
          <a:p>
            <a:pPr>
              <a:lnSpc>
                <a:spcPct val="90000"/>
              </a:lnSpc>
            </a:pPr>
            <a:r>
              <a:rPr lang="en-US" u="sng" dirty="0"/>
              <a:t>Because of outside databases brought into Browser, if you have Integrator</a:t>
            </a:r>
            <a:endParaRPr lang="en-US" dirty="0"/>
          </a:p>
          <a:p>
            <a:pPr>
              <a:lnSpc>
                <a:spcPct val="90000"/>
              </a:lnSpc>
            </a:pPr>
            <a:r>
              <a:rPr lang="en-US" dirty="0"/>
              <a:t>QA program</a:t>
            </a:r>
          </a:p>
          <a:p>
            <a:pPr>
              <a:lnSpc>
                <a:spcPct val="90000"/>
              </a:lnSpc>
            </a:pPr>
            <a:r>
              <a:rPr lang="en-US" dirty="0"/>
              <a:t>OEM information file</a:t>
            </a:r>
          </a:p>
          <a:p>
            <a:pPr>
              <a:lnSpc>
                <a:spcPct val="90000"/>
              </a:lnSpc>
            </a:pPr>
            <a:r>
              <a:rPr lang="en-US" dirty="0"/>
              <a:t>EDI information</a:t>
            </a:r>
          </a:p>
          <a:p>
            <a:pPr>
              <a:lnSpc>
                <a:spcPct val="90000"/>
              </a:lnSpc>
            </a:pPr>
            <a:endParaRPr lang="en-US" u="sng" dirty="0"/>
          </a:p>
          <a:p>
            <a:pPr>
              <a:lnSpc>
                <a:spcPct val="90000"/>
              </a:lnSpc>
              <a:buFontTx/>
              <a:buChar char="•"/>
            </a:pPr>
            <a:endParaRPr lang="en-US" dirty="0"/>
          </a:p>
          <a:p>
            <a:pPr>
              <a:lnSpc>
                <a:spcPct val="90000"/>
              </a:lnSpc>
            </a:pPr>
            <a:endParaRPr lang="en-US" dirty="0"/>
          </a:p>
          <a:p>
            <a:pPr>
              <a:lnSpc>
                <a:spcPct val="90000"/>
              </a:lnSpc>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E2051-6185-47D9-B9C8-A7D26BF0F234}" type="slidenum">
              <a:rPr lang="en-US"/>
              <a:pPr/>
              <a:t>29</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3DE59-71F9-48BC-A91C-1CFEC8D998B4}" type="slidenum">
              <a:rPr lang="en-US"/>
              <a:pPr/>
              <a:t>6</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dirty="0"/>
              <a:t>Here’s a view in Item Revisions, the EPDM item master record.  This view was created for a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F4815-212F-4BCF-B4E4-4A7F35CA6B7B}" type="slidenum">
              <a:rPr lang="en-US"/>
              <a:pPr/>
              <a:t>30</a:t>
            </a:fld>
            <a:endParaRPr lang="en-US" dirty="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DEB08-B8FE-4BD9-9A3D-3026AC5AE90F}" type="slidenum">
              <a:rPr lang="en-US"/>
              <a:pPr/>
              <a:t>31</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u="sng" dirty="0"/>
          </a:p>
          <a:p>
            <a:pPr>
              <a:buFontTx/>
              <a:buChar char="•"/>
            </a:pPr>
            <a:endParaRPr lang="en-US"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6107D-6B49-4143-8E2C-7D59EE43F32C}" type="slidenum">
              <a:rPr lang="en-US"/>
              <a:pPr/>
              <a:t>32</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DB7CA-6770-4A4A-A82A-6C9FCBD48274}" type="slidenum">
              <a:rPr lang="en-US"/>
              <a:pPr/>
              <a:t>34</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B394C-DA76-42F2-8BE4-8895274C1C1E}" type="slidenum">
              <a:rPr lang="en-US"/>
              <a:pPr/>
              <a:t>36</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4C4ABB-7080-4EC3-9E5B-04CE76380672}" type="slidenum">
              <a:rPr lang="en-US"/>
              <a:pPr/>
              <a:t>37</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EDA48-A5A7-4636-AB07-658CA78B52D8}" type="slidenum">
              <a:rPr lang="en-US"/>
              <a:pPr/>
              <a:t>39</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Security category:</a:t>
            </a:r>
          </a:p>
          <a:p>
            <a:pPr>
              <a:buFontTx/>
              <a:buChar char="•"/>
            </a:pPr>
            <a:r>
              <a:rPr lang="en-US" dirty="0"/>
              <a:t>Public = “None”</a:t>
            </a:r>
          </a:p>
          <a:p>
            <a:pPr>
              <a:buFontTx/>
              <a:buChar char="•"/>
            </a:pPr>
            <a:r>
              <a:rPr lang="en-US" dirty="0"/>
              <a:t>Private = user name</a:t>
            </a:r>
          </a:p>
          <a:p>
            <a:pPr>
              <a:buFontTx/>
              <a:buChar char="•"/>
            </a:pPr>
            <a:r>
              <a:rPr lang="en-US" dirty="0"/>
              <a:t>Lock = User definition name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EDA48-A5A7-4636-AB07-658CA78B52D8}" type="slidenum">
              <a:rPr lang="en-US"/>
              <a:pPr/>
              <a:t>40</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Security category:</a:t>
            </a:r>
          </a:p>
          <a:p>
            <a:pPr>
              <a:buFontTx/>
              <a:buChar char="•"/>
            </a:pPr>
            <a:r>
              <a:rPr lang="en-US" dirty="0"/>
              <a:t>Public = “None”</a:t>
            </a:r>
          </a:p>
          <a:p>
            <a:pPr>
              <a:buFontTx/>
              <a:buChar char="•"/>
            </a:pPr>
            <a:r>
              <a:rPr lang="en-US" dirty="0"/>
              <a:t>Private = user name</a:t>
            </a:r>
          </a:p>
          <a:p>
            <a:pPr>
              <a:buFontTx/>
              <a:buChar char="•"/>
            </a:pPr>
            <a:r>
              <a:rPr lang="en-US" dirty="0"/>
              <a:t>Lock = User definition name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AE18B-6A27-47CE-82C3-0A618BEA9854}" type="slidenum">
              <a:rPr lang="en-US"/>
              <a:pPr/>
              <a:t>41</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dirty="0"/>
              <a:t>Using the subset illustration but can work for views, cards, or card files.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F53E9-9252-4DF3-8836-F5B29E6AE40A}" type="slidenum">
              <a:rPr lang="en-US"/>
              <a:pPr/>
              <a:t>42</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REPORTS</a:t>
            </a:r>
          </a:p>
          <a:p>
            <a:pPr>
              <a:buFontTx/>
              <a:buChar char="•"/>
            </a:pPr>
            <a:r>
              <a:rPr lang="en-US" dirty="0"/>
              <a:t>What did we ship today?</a:t>
            </a:r>
          </a:p>
          <a:p>
            <a:pPr>
              <a:buFontTx/>
              <a:buChar char="•"/>
            </a:pPr>
            <a:r>
              <a:rPr lang="en-US" dirty="0"/>
              <a:t>New items entered this week?</a:t>
            </a:r>
          </a:p>
          <a:p>
            <a:pPr>
              <a:buFontTx/>
              <a:buChar char="•"/>
            </a:pPr>
            <a:r>
              <a:rPr lang="en-US" dirty="0"/>
              <a:t>PO’s in a particular status—open, fully delivered but not invoiced.</a:t>
            </a:r>
          </a:p>
          <a:p>
            <a:pPr>
              <a:buFontTx/>
              <a:buChar char="•"/>
            </a:pPr>
            <a:r>
              <a:rPr lang="en-US" dirty="0"/>
              <a:t>MO’s for today.</a:t>
            </a:r>
          </a:p>
          <a:p>
            <a:pPr>
              <a:buFontTx/>
              <a:buChar char="•"/>
            </a:pPr>
            <a:r>
              <a:rPr lang="en-US" dirty="0"/>
              <a:t>Which items are missing costing?</a:t>
            </a:r>
          </a:p>
          <a:p>
            <a:pPr>
              <a:buFontTx/>
              <a:buChar char="•"/>
            </a:pPr>
            <a:r>
              <a:rPr lang="en-US" dirty="0"/>
              <a:t>Negative inventory</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4C97D-A8A7-4146-A6A1-5F851B76D678}" type="slidenum">
              <a:rPr lang="en-US"/>
              <a:pPr/>
              <a:t>7</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a:lnSpc>
                <a:spcPct val="80000"/>
              </a:lnSpc>
            </a:pPr>
            <a:r>
              <a:rPr lang="en-US" sz="800" u="sng" dirty="0"/>
              <a:t>NEEDED FIELDS</a:t>
            </a:r>
          </a:p>
          <a:p>
            <a:pPr>
              <a:lnSpc>
                <a:spcPct val="80000"/>
              </a:lnSpc>
              <a:buFontTx/>
              <a:buChar char="•"/>
            </a:pPr>
            <a:r>
              <a:rPr lang="en-US" sz="800" dirty="0"/>
              <a:t>If not using revision control in item revisions in EPDM, take it off the view.  If not using value class in item warehouse, take it off the view.</a:t>
            </a:r>
          </a:p>
          <a:p>
            <a:pPr>
              <a:lnSpc>
                <a:spcPct val="80000"/>
              </a:lnSpc>
              <a:buFontTx/>
              <a:buChar char="•"/>
            </a:pPr>
            <a:r>
              <a:rPr lang="en-US" sz="800" dirty="0"/>
              <a:t>If using XA informational fields for something else, rename heading.  Packing code in the item revision is a popular one.  Department is a good 4-character field.  Our customer number in Procurement can be used for vendor category, that is large, small, woman-owned, disadvantaged, etc. if your company must track that. (FYI-With Integrator I can rename the field so no matter where that attribute is viewed in the system all are clear that this field is used for this purpose.) User fields in Browser are fantastic for tracking information that is “near and dear” to my company but there’s no special field for that info…but rename in views and cards.</a:t>
            </a:r>
          </a:p>
          <a:p>
            <a:pPr>
              <a:lnSpc>
                <a:spcPct val="80000"/>
              </a:lnSpc>
              <a:buFontTx/>
              <a:buChar char="•"/>
            </a:pPr>
            <a:endParaRPr lang="en-US" sz="800" dirty="0"/>
          </a:p>
          <a:p>
            <a:pPr>
              <a:lnSpc>
                <a:spcPct val="80000"/>
              </a:lnSpc>
            </a:pPr>
            <a:r>
              <a:rPr lang="en-US" sz="800" u="sng" dirty="0"/>
              <a:t>ORDER</a:t>
            </a:r>
            <a:r>
              <a:rPr lang="en-US" sz="800" dirty="0"/>
              <a:t> – most important toward left of view so easily viewable. Less important ones in scroll area to the right..</a:t>
            </a:r>
          </a:p>
          <a:p>
            <a:pPr>
              <a:lnSpc>
                <a:spcPct val="80000"/>
              </a:lnSpc>
            </a:pPr>
            <a:r>
              <a:rPr lang="en-US" sz="800" dirty="0"/>
              <a:t>	You can temporarily drag and drop a field for a different view, but it is temporary and will return when you exit </a:t>
            </a:r>
          </a:p>
          <a:p>
            <a:pPr>
              <a:lnSpc>
                <a:spcPct val="80000"/>
              </a:lnSpc>
            </a:pPr>
            <a:r>
              <a:rPr lang="en-US" sz="800" dirty="0"/>
              <a:t>         the object.  </a:t>
            </a:r>
          </a:p>
          <a:p>
            <a:pPr>
              <a:lnSpc>
                <a:spcPct val="80000"/>
              </a:lnSpc>
            </a:pPr>
            <a:endParaRPr lang="en-US" sz="800" dirty="0"/>
          </a:p>
          <a:p>
            <a:pPr>
              <a:lnSpc>
                <a:spcPct val="80000"/>
              </a:lnSpc>
            </a:pPr>
            <a:r>
              <a:rPr lang="en-US" sz="800" u="sng" dirty="0"/>
              <a:t>CODE ID’S &amp; DESCRIPTIONS</a:t>
            </a:r>
            <a:r>
              <a:rPr lang="en-US" sz="800" dirty="0"/>
              <a:t> – </a:t>
            </a:r>
          </a:p>
          <a:p>
            <a:pPr>
              <a:lnSpc>
                <a:spcPct val="80000"/>
              </a:lnSpc>
              <a:buFontTx/>
              <a:buChar char="•"/>
            </a:pPr>
            <a:r>
              <a:rPr lang="en-US" sz="800" dirty="0"/>
              <a:t>New users may need both.  </a:t>
            </a:r>
          </a:p>
          <a:p>
            <a:pPr>
              <a:lnSpc>
                <a:spcPct val="80000"/>
              </a:lnSpc>
              <a:buFontTx/>
              <a:buChar char="•"/>
            </a:pPr>
            <a:r>
              <a:rPr lang="en-US" sz="800" dirty="0"/>
              <a:t>More experienced may want only codes to conserve space</a:t>
            </a:r>
          </a:p>
          <a:p>
            <a:pPr>
              <a:lnSpc>
                <a:spcPct val="80000"/>
              </a:lnSpc>
              <a:buFontTx/>
              <a:buChar char="•"/>
            </a:pPr>
            <a:r>
              <a:rPr lang="en-US" sz="800" dirty="0"/>
              <a:t>Casual users may need just description</a:t>
            </a:r>
          </a:p>
          <a:p>
            <a:pPr>
              <a:lnSpc>
                <a:spcPct val="80000"/>
              </a:lnSpc>
              <a:buFontTx/>
              <a:buChar char="•"/>
            </a:pPr>
            <a:endParaRPr lang="en-US" sz="800" dirty="0"/>
          </a:p>
          <a:p>
            <a:pPr>
              <a:lnSpc>
                <a:spcPct val="80000"/>
              </a:lnSpc>
            </a:pPr>
            <a:r>
              <a:rPr lang="en-US" sz="800" u="sng" dirty="0"/>
              <a:t>DECIMAL PLACES</a:t>
            </a:r>
          </a:p>
          <a:p>
            <a:pPr>
              <a:lnSpc>
                <a:spcPct val="80000"/>
              </a:lnSpc>
              <a:buFontTx/>
              <a:buChar char="•"/>
            </a:pPr>
            <a:r>
              <a:rPr lang="en-US" sz="800" dirty="0"/>
              <a:t>Purchasing needs 4 to buy those tiny hardware items.</a:t>
            </a:r>
          </a:p>
          <a:p>
            <a:pPr>
              <a:lnSpc>
                <a:spcPct val="80000"/>
              </a:lnSpc>
              <a:buFontTx/>
              <a:buChar char="•"/>
            </a:pPr>
            <a:r>
              <a:rPr lang="en-US" sz="800" dirty="0"/>
              <a:t>Accounting may want to see all 8.  We know how our “bean counters” love those numbers.</a:t>
            </a:r>
          </a:p>
          <a:p>
            <a:pPr>
              <a:lnSpc>
                <a:spcPct val="80000"/>
              </a:lnSpc>
              <a:buFontTx/>
              <a:buChar char="•"/>
            </a:pPr>
            <a:r>
              <a:rPr lang="en-US" sz="800" dirty="0"/>
              <a:t>Most of us can deal with 2 for $ fields and possible whole numbers for units mfg’d or purchased components.</a:t>
            </a:r>
          </a:p>
          <a:p>
            <a:pPr>
              <a:lnSpc>
                <a:spcPct val="80000"/>
              </a:lnSpc>
              <a:buFontTx/>
              <a:buChar char="•"/>
            </a:pPr>
            <a:endParaRPr lang="en-US" sz="800" dirty="0"/>
          </a:p>
          <a:p>
            <a:pPr>
              <a:lnSpc>
                <a:spcPct val="80000"/>
              </a:lnSpc>
            </a:pPr>
            <a:r>
              <a:rPr lang="en-US" sz="800" u="sng" dirty="0"/>
              <a:t>TOTAL COLUMNS</a:t>
            </a:r>
          </a:p>
          <a:p>
            <a:pPr>
              <a:lnSpc>
                <a:spcPct val="80000"/>
              </a:lnSpc>
            </a:pPr>
            <a:r>
              <a:rPr lang="en-US" sz="800" dirty="0"/>
              <a:t>Where appropriate.  </a:t>
            </a:r>
          </a:p>
          <a:p>
            <a:pPr>
              <a:lnSpc>
                <a:spcPct val="80000"/>
              </a:lnSpc>
              <a:buFontTx/>
              <a:buChar char="•"/>
            </a:pPr>
            <a:r>
              <a:rPr lang="en-US" sz="800" dirty="0"/>
              <a:t>Outstanding PO items due this month.</a:t>
            </a:r>
          </a:p>
          <a:p>
            <a:pPr>
              <a:lnSpc>
                <a:spcPct val="80000"/>
              </a:lnSpc>
              <a:buFontTx/>
              <a:buChar char="•"/>
            </a:pPr>
            <a:r>
              <a:rPr lang="en-US" sz="800" dirty="0"/>
              <a:t>Sales for today.</a:t>
            </a:r>
          </a:p>
          <a:p>
            <a:pPr>
              <a:lnSpc>
                <a:spcPct val="80000"/>
              </a:lnSpc>
              <a:buFontTx/>
              <a:buChar char="•"/>
            </a:pPr>
            <a:r>
              <a:rPr lang="en-US" sz="800" dirty="0"/>
              <a:t>$ value of scrap transactions this month.</a:t>
            </a:r>
          </a:p>
          <a:p>
            <a:pPr>
              <a:lnSpc>
                <a:spcPct val="80000"/>
              </a:lnSpc>
            </a:pPr>
            <a:endParaRPr lang="en-US" sz="8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80331-960F-420B-9E63-C0F8AEF5FFF4}" type="slidenum">
              <a:rPr lang="en-US"/>
              <a:pPr/>
              <a:t>50</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dirty="0"/>
              <a:t>Review all objects where you will be inquiring or creating records.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D75EB-F565-40D3-834D-F149AAF6E9A8}" type="slidenum">
              <a:rPr lang="en-US"/>
              <a:pPr/>
              <a:t>54</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dirty="0"/>
              <a:t>Though we just promised to cover views and subsets, we provided “freebies.”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B2391-F961-4CF3-A448-7B444277F982}" type="slidenum">
              <a:rPr lang="en-US"/>
              <a:pPr/>
              <a:t>8</a:t>
            </a:fld>
            <a:endParaRPr lang="en-US"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a:t>Purchasing wants to see different information than our friends, the bean-counters.  The items are the same, but the information about each item is different.  THAT IS WHAT A VIEW IS—</a:t>
            </a:r>
            <a:r>
              <a:rPr lang="en-US" u="sng" dirty="0"/>
              <a:t>DIFFERENT</a:t>
            </a:r>
            <a:r>
              <a:rPr lang="en-US" dirty="0"/>
              <a:t> INFORMATION ABOUT </a:t>
            </a:r>
            <a:r>
              <a:rPr lang="en-US" u="sng" dirty="0"/>
              <a:t>SAME</a:t>
            </a:r>
            <a:r>
              <a:rPr lang="en-US" dirty="0"/>
              <a:t> RECORDS!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5CB32-E36F-43F1-858C-39BAB0B9CC84}" type="slidenum">
              <a:rPr lang="en-US"/>
              <a:pPr/>
              <a:t>9</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dirty="0"/>
              <a:t>Name all public customization clearly and concisely.</a:t>
            </a:r>
          </a:p>
          <a:p>
            <a:endParaRPr lang="en-US" dirty="0"/>
          </a:p>
          <a:p>
            <a:r>
              <a:rPr lang="en-US" dirty="0"/>
              <a:t>Group your private customization at the top by beginning with a period (favorites in R7).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FF61E-3740-460E-BF62-0ED65F2DB491}" type="slidenum">
              <a:rPr lang="en-US"/>
              <a:pPr/>
              <a:t>10</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u="sng" dirty="0"/>
              <a:t>SPEED – client/server explanation – bar won’t go to the bottom</a:t>
            </a:r>
          </a:p>
          <a:p>
            <a:endParaRPr lang="en-US" u="sng" dirty="0"/>
          </a:p>
          <a:p>
            <a:r>
              <a:rPr lang="en-US" u="sng" dirty="0"/>
              <a:t>MULTIPLE VIEWS</a:t>
            </a:r>
            <a:r>
              <a:rPr lang="en-US" dirty="0"/>
              <a:t>: Examples</a:t>
            </a:r>
          </a:p>
          <a:p>
            <a:pPr>
              <a:buFontTx/>
              <a:buChar char="•"/>
            </a:pPr>
            <a:r>
              <a:rPr lang="en-US" dirty="0"/>
              <a:t>Item Warehouses – not exactly what’s needed.  I can see every field in this file. Consider:</a:t>
            </a:r>
          </a:p>
          <a:p>
            <a:pPr lvl="2">
              <a:buFontTx/>
              <a:buChar char="•"/>
            </a:pPr>
            <a:r>
              <a:rPr lang="en-US" dirty="0"/>
              <a:t>Planning view with just the planning codes you use, </a:t>
            </a:r>
          </a:p>
          <a:p>
            <a:pPr lvl="2">
              <a:buFontTx/>
              <a:buChar char="•"/>
            </a:pPr>
            <a:r>
              <a:rPr lang="en-US" dirty="0"/>
              <a:t>Purchasing view with vendor, vendor lead time, min, max, safety stock, etc.</a:t>
            </a:r>
          </a:p>
          <a:p>
            <a:pPr lvl="2">
              <a:buFontTx/>
              <a:buChar char="•"/>
            </a:pPr>
            <a:r>
              <a:rPr lang="en-US" dirty="0"/>
              <a:t>Costing view</a:t>
            </a:r>
          </a:p>
          <a:p>
            <a:pPr lvl="2">
              <a:buFontTx/>
              <a:buChar char="•"/>
            </a:pPr>
            <a:r>
              <a:rPr lang="en-US" dirty="0"/>
              <a:t>Consider having record entry views to double check that all those required settings were entered.</a:t>
            </a:r>
          </a:p>
          <a:p>
            <a:pPr lvl="2">
              <a:buFontTx/>
              <a:buChar char="•"/>
            </a:pPr>
            <a:r>
              <a:rPr lang="en-US" dirty="0"/>
              <a:t>Dates view helpful in some objects</a:t>
            </a:r>
          </a:p>
          <a:p>
            <a:pPr lvl="2">
              <a:buFontTx/>
              <a:buChar char="•"/>
            </a:pPr>
            <a:r>
              <a:rPr lang="en-US" dirty="0"/>
              <a:t>Personal views</a:t>
            </a:r>
          </a:p>
          <a:p>
            <a:pPr lvl="2">
              <a:buFontTx/>
              <a:buChar char="•"/>
            </a:pPr>
            <a:endParaRPr lang="en-US" dirty="0"/>
          </a:p>
          <a:p>
            <a:r>
              <a:rPr lang="en-US" u="sng" dirty="0"/>
              <a:t>Double line headings – CTRL + | (above forward slash.</a:t>
            </a:r>
          </a:p>
          <a:p>
            <a:pPr lvl="2">
              <a:buFontTx/>
              <a:buChar char="•"/>
            </a:pPr>
            <a:endParaRPr lang="en-US" dirty="0"/>
          </a:p>
          <a:p>
            <a:pPr lvl="2">
              <a:buFontTx/>
              <a:buChar char="•"/>
            </a:pPr>
            <a:endParaRPr lang="en-US" dirty="0"/>
          </a:p>
          <a:p>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8F0AF-8C10-4016-BAFF-4AEB65F10F6A}" type="slidenum">
              <a:rPr lang="en-US"/>
              <a:pPr/>
              <a:t>11</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dirty="0"/>
              <a:t>CODE VALUE &amp; ALIAS</a:t>
            </a:r>
          </a:p>
          <a:p>
            <a:endParaRPr lang="en-US" dirty="0"/>
          </a:p>
          <a:p>
            <a:r>
              <a:rPr lang="en-US" dirty="0"/>
              <a:t>For ANY code file.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616E4-9F9D-44F7-B32B-9976F5096FF5}" type="slidenum">
              <a:rPr lang="en-US"/>
              <a:pPr/>
              <a:t>12</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dirty="0"/>
              <a:t>First, check your choices for views.  Perhaps XA has provided what you need or one of your co-workers has created a good view for your use.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3B928-43E4-4A10-AF27-3C7997102893}" type="slidenum">
              <a:rPr lang="en-US"/>
              <a:pPr/>
              <a:t>13</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NUMBER OF DECIMALS</a:t>
            </a:r>
          </a:p>
          <a:p>
            <a:endParaRPr lang="en-US" dirty="0"/>
          </a:p>
          <a:p>
            <a:r>
              <a:rPr lang="en-US" dirty="0"/>
              <a:t>ENABLE COLUMN TOTAL</a:t>
            </a:r>
          </a:p>
          <a:p>
            <a:endParaRPr lang="en-US" dirty="0"/>
          </a:p>
          <a:p>
            <a:r>
              <a:rPr lang="en-US" u="sng" dirty="0"/>
              <a:t>MUST SET FOR EACH VIEW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dirty="0" smtClean="0"/>
              <a:t>Compound Cards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dirty="0" smtClean="0"/>
              <a:t>Jim Simunek</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8/31/2010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8/31/2010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2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25"/>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8/31/2010</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8/31/2010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8/31/2010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8/31/2010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8/31/2010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8/31/2010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8/31/2010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8/31/2010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3152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0" y="91440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5943600"/>
            <a:ext cx="9144000" cy="7620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C:\Documents and Settings\simunekj\Desktop\Cistech\CISTECH 2009 Logo small jpeg.jpg"/>
          <p:cNvPicPr>
            <a:picLocks noChangeAspect="1" noChangeArrowheads="1"/>
          </p:cNvPicPr>
          <p:nvPr userDrawn="1"/>
        </p:nvPicPr>
        <p:blipFill>
          <a:blip r:embed="rId16" cstate="print"/>
          <a:srcRect/>
          <a:stretch>
            <a:fillRect/>
          </a:stretch>
        </p:blipFill>
        <p:spPr bwMode="auto">
          <a:xfrm>
            <a:off x="7373815" y="181708"/>
            <a:ext cx="1676401" cy="588322"/>
          </a:xfrm>
          <a:prstGeom prst="rect">
            <a:avLst/>
          </a:prstGeom>
          <a:noFill/>
        </p:spPr>
      </p:pic>
      <p:sp>
        <p:nvSpPr>
          <p:cNvPr id="16" name="Striped Right Arrow 15"/>
          <p:cNvSpPr/>
          <p:nvPr userDrawn="1"/>
        </p:nvSpPr>
        <p:spPr>
          <a:xfrm>
            <a:off x="3124200" y="6019800"/>
            <a:ext cx="2674959" cy="757451"/>
          </a:xfrm>
          <a:prstGeom prst="stripedRightArrow">
            <a:avLst/>
          </a:prstGeom>
          <a:solidFill>
            <a:schemeClr val="bg1">
              <a:lumMod val="85000"/>
            </a:schemeClr>
          </a:solidFill>
          <a:ln>
            <a:noFill/>
          </a:ln>
          <a:effectLst>
            <a:innerShdw blurRad="63500" dist="50800" dir="13500000">
              <a:srgbClr val="002060">
                <a:alpha val="50000"/>
              </a:srgbClr>
            </a:innerShdw>
          </a:effectLst>
          <a:scene3d>
            <a:camera prst="orthographicFront">
              <a:rot lat="0" lon="600000" rev="0"/>
            </a:camera>
            <a:lightRig rig="freezing" dir="t"/>
          </a:scene3d>
          <a:sp3d contourW="31750">
            <a:bevelT w="69850" h="38100" prst="softRound"/>
            <a:bevelB w="95250" h="6350"/>
            <a:extrusionClr>
              <a:schemeClr val="tx2">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flat"/>
          </a:bodyPr>
          <a:lstStyle/>
          <a:p>
            <a:pPr algn="ctr"/>
            <a:r>
              <a:rPr lang="en-US" sz="1600" b="1" i="1" dirty="0" smtClean="0">
                <a:ln w="0">
                  <a:noFill/>
                </a:ln>
                <a:solidFill>
                  <a:srgbClr val="17375D"/>
                </a:solidFill>
                <a:effectLst/>
              </a:rPr>
              <a:t>The New Face of MAPICS</a:t>
            </a:r>
            <a:endParaRPr lang="en-US" sz="1600" b="1" i="1" dirty="0">
              <a:ln w="0">
                <a:noFill/>
              </a:ln>
              <a:solidFill>
                <a:srgbClr val="17375D"/>
              </a:solidFill>
              <a:effectLst/>
            </a:endParaRPr>
          </a:p>
        </p:txBody>
      </p:sp>
      <p:graphicFrame>
        <p:nvGraphicFramePr>
          <p:cNvPr id="19" name="Object 2"/>
          <p:cNvGraphicFramePr>
            <a:graphicFrameLocks noChangeAspect="1"/>
          </p:cNvGraphicFramePr>
          <p:nvPr userDrawn="1"/>
        </p:nvGraphicFramePr>
        <p:xfrm>
          <a:off x="5867400" y="6019800"/>
          <a:ext cx="1379941" cy="764417"/>
        </p:xfrm>
        <a:graphic>
          <a:graphicData uri="http://schemas.openxmlformats.org/presentationml/2006/ole">
            <p:oleObj spid="_x0000_s1027" name="Bitmap Image" r:id="rId17" imgW="6571429" imgH="3638095" progId="PBrush">
              <p:embed/>
            </p:oleObj>
          </a:graphicData>
        </a:graphic>
      </p:graphicFrame>
      <p:grpSp>
        <p:nvGrpSpPr>
          <p:cNvPr id="20" name="Group 19"/>
          <p:cNvGrpSpPr/>
          <p:nvPr userDrawn="1"/>
        </p:nvGrpSpPr>
        <p:grpSpPr>
          <a:xfrm>
            <a:off x="1797050" y="6057900"/>
            <a:ext cx="1237113" cy="742950"/>
            <a:chOff x="1797050" y="6057900"/>
            <a:chExt cx="1237113" cy="742950"/>
          </a:xfrm>
        </p:grpSpPr>
        <p:pic>
          <p:nvPicPr>
            <p:cNvPr id="21" name="Picture 20"/>
            <p:cNvPicPr/>
            <p:nvPr userDrawn="1"/>
          </p:nvPicPr>
          <p:blipFill>
            <a:blip r:embed="rId18" cstate="print"/>
            <a:srcRect/>
            <a:stretch>
              <a:fillRect/>
            </a:stretch>
          </p:blipFill>
          <p:spPr bwMode="auto">
            <a:xfrm>
              <a:off x="1819276" y="6076950"/>
              <a:ext cx="1195838" cy="723900"/>
            </a:xfrm>
            <a:prstGeom prst="rect">
              <a:avLst/>
            </a:prstGeom>
            <a:noFill/>
            <a:ln w="9525">
              <a:noFill/>
              <a:miter lim="800000"/>
              <a:headEnd/>
              <a:tailEnd/>
            </a:ln>
          </p:spPr>
        </p:pic>
        <p:sp>
          <p:nvSpPr>
            <p:cNvPr id="23" name="Rounded Rectangle 22"/>
            <p:cNvSpPr/>
            <p:nvPr userDrawn="1"/>
          </p:nvSpPr>
          <p:spPr>
            <a:xfrm>
              <a:off x="1797050" y="6057900"/>
              <a:ext cx="1237113" cy="742950"/>
            </a:xfrm>
            <a:prstGeom prst="round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userDrawn="1"/>
          </p:nvCxnSpPr>
          <p:spPr>
            <a:xfrm flipV="1">
              <a:off x="1800225" y="6083301"/>
              <a:ext cx="1177925" cy="665162"/>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PowerLink Views and Subsets</a:t>
            </a:r>
            <a:endParaRPr lang="en-US" dirty="0"/>
          </a:p>
        </p:txBody>
      </p:sp>
      <p:sp>
        <p:nvSpPr>
          <p:cNvPr id="3" name="Subtitle 2"/>
          <p:cNvSpPr>
            <a:spLocks noGrp="1"/>
          </p:cNvSpPr>
          <p:nvPr>
            <p:ph type="subTitle" idx="1"/>
          </p:nvPr>
        </p:nvSpPr>
        <p:spPr/>
        <p:txBody>
          <a:bodyPr>
            <a:normAutofit lnSpcReduction="10000"/>
          </a:bodyPr>
          <a:lstStyle/>
          <a:p>
            <a:r>
              <a:rPr lang="en-US" dirty="0" smtClean="0"/>
              <a:t>What do they do and how can they help me?</a:t>
            </a:r>
          </a:p>
          <a:p>
            <a:pPr lvl="6" algn="l"/>
            <a:r>
              <a:rPr lang="en-US" dirty="0" smtClean="0"/>
              <a:t>John Grindley</a:t>
            </a:r>
          </a:p>
          <a:p>
            <a:pPr lvl="6" algn="l"/>
            <a:r>
              <a:rPr lang="en-US" dirty="0" smtClean="0"/>
              <a:t>John.Grindley@cistech.net</a:t>
            </a:r>
            <a:endParaRPr lang="en-US" dirty="0"/>
          </a:p>
        </p:txBody>
      </p:sp>
      <p:sp>
        <p:nvSpPr>
          <p:cNvPr id="7" name="Striped Right Arrow 6"/>
          <p:cNvSpPr/>
          <p:nvPr/>
        </p:nvSpPr>
        <p:spPr>
          <a:xfrm>
            <a:off x="1371600" y="762000"/>
            <a:ext cx="6248400" cy="1752600"/>
          </a:xfrm>
          <a:prstGeom prst="stripedRightArrow">
            <a:avLst/>
          </a:prstGeom>
          <a:solidFill>
            <a:schemeClr val="bg1">
              <a:lumMod val="85000"/>
            </a:schemeClr>
          </a:solidFill>
          <a:ln>
            <a:noFill/>
          </a:ln>
          <a:effectLst>
            <a:innerShdw blurRad="63500" dist="50800" dir="13500000">
              <a:srgbClr val="002060">
                <a:alpha val="50000"/>
              </a:srgbClr>
            </a:innerShdw>
          </a:effectLst>
          <a:scene3d>
            <a:camera prst="orthographicFront">
              <a:rot lat="0" lon="600000" rev="0"/>
            </a:camera>
            <a:lightRig rig="freezing" dir="t"/>
          </a:scene3d>
          <a:sp3d contourW="31750">
            <a:bevelT w="69850" h="38100" prst="softRound"/>
            <a:bevelB w="95250" h="6350"/>
            <a:extrusionClr>
              <a:schemeClr val="tx2">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flat"/>
          </a:bodyPr>
          <a:lstStyle/>
          <a:p>
            <a:pPr algn="ctr"/>
            <a:r>
              <a:rPr lang="en-US" sz="4000" b="1" i="1" dirty="0" smtClean="0">
                <a:ln w="0">
                  <a:noFill/>
                </a:ln>
                <a:solidFill>
                  <a:srgbClr val="17375D"/>
                </a:solidFill>
                <a:effectLst/>
              </a:rPr>
              <a:t>The New Face of MAPICS</a:t>
            </a:r>
            <a:endParaRPr lang="en-US" sz="4000" b="1" i="1" dirty="0">
              <a:ln w="0">
                <a:noFill/>
              </a:ln>
              <a:solidFill>
                <a:srgbClr val="17375D"/>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3400"/>
            <a:ext cx="8229600" cy="1143000"/>
          </a:xfrm>
        </p:spPr>
        <p:txBody>
          <a:bodyPr/>
          <a:lstStyle/>
          <a:p>
            <a:r>
              <a:rPr lang="en-US" b="1" dirty="0"/>
              <a:t>Attributes to See?</a:t>
            </a:r>
          </a:p>
        </p:txBody>
      </p:sp>
      <p:sp>
        <p:nvSpPr>
          <p:cNvPr id="22531" name="Rectangle 3"/>
          <p:cNvSpPr>
            <a:spLocks noGrp="1" noChangeArrowheads="1"/>
          </p:cNvSpPr>
          <p:nvPr>
            <p:ph type="body" idx="1"/>
          </p:nvPr>
        </p:nvSpPr>
        <p:spPr>
          <a:xfrm>
            <a:off x="304800" y="1524000"/>
            <a:ext cx="8229600" cy="4572000"/>
          </a:xfrm>
        </p:spPr>
        <p:txBody>
          <a:bodyPr/>
          <a:lstStyle/>
          <a:p>
            <a:r>
              <a:rPr lang="en-US" dirty="0"/>
              <a:t>What do my tasks require?</a:t>
            </a:r>
          </a:p>
          <a:p>
            <a:r>
              <a:rPr lang="en-US" dirty="0"/>
              <a:t>Do I need multiple views for different tasks?</a:t>
            </a:r>
          </a:p>
          <a:p>
            <a:r>
              <a:rPr lang="en-US" dirty="0"/>
              <a:t>What regular reports can I get/create in Browser by creating different views?</a:t>
            </a:r>
          </a:p>
          <a:p>
            <a:r>
              <a:rPr lang="en-US" dirty="0"/>
              <a:t>Good use of “real estate” – abbreviating headings to conserve space.</a:t>
            </a:r>
          </a:p>
          <a:p>
            <a:r>
              <a:rPr lang="en-US" dirty="0"/>
              <a:t>Double line headings – CTRL + ENTER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Column Header Parameters</a:t>
            </a:r>
            <a:endParaRPr lang="en-US" dirty="0"/>
          </a:p>
        </p:txBody>
      </p:sp>
      <p:sp>
        <p:nvSpPr>
          <p:cNvPr id="24580" name="Text Box 4"/>
          <p:cNvSpPr txBox="1">
            <a:spLocks noChangeArrowheads="1"/>
          </p:cNvSpPr>
          <p:nvPr/>
        </p:nvSpPr>
        <p:spPr bwMode="auto">
          <a:xfrm>
            <a:off x="7086600" y="3429000"/>
            <a:ext cx="2057400" cy="1200329"/>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dirty="0"/>
              <a:t>Change codes </a:t>
            </a:r>
            <a:r>
              <a:rPr lang="en-US" dirty="0" smtClean="0"/>
              <a:t>to show numeric code or description </a:t>
            </a:r>
            <a:r>
              <a:rPr lang="en-US" dirty="0"/>
              <a:t>or both.</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2157412" y="1266825"/>
            <a:ext cx="4829175" cy="4400550"/>
          </a:xfrm>
          <a:prstGeom prst="rect">
            <a:avLst/>
          </a:prstGeom>
          <a:noFill/>
          <a:ln w="9525">
            <a:noFill/>
            <a:miter lim="800000"/>
            <a:headEnd/>
            <a:tailEnd/>
          </a:ln>
        </p:spPr>
      </p:pic>
      <p:sp>
        <p:nvSpPr>
          <p:cNvPr id="7" name="Line 5"/>
          <p:cNvSpPr>
            <a:spLocks noChangeShapeType="1"/>
          </p:cNvSpPr>
          <p:nvPr/>
        </p:nvSpPr>
        <p:spPr bwMode="auto">
          <a:xfrm>
            <a:off x="6705600" y="2590800"/>
            <a:ext cx="0" cy="914400"/>
          </a:xfrm>
          <a:prstGeom prst="line">
            <a:avLst/>
          </a:prstGeom>
          <a:noFill/>
          <a:ln w="76200">
            <a:solidFill>
              <a:schemeClr val="tx1"/>
            </a:solidFill>
            <a:round/>
            <a:headEnd/>
            <a:tailEnd type="triangle" w="med" len="med"/>
          </a:ln>
          <a:effectLst/>
        </p:spPr>
        <p:txBody>
          <a:bodyPr/>
          <a:lstStyle/>
          <a:p>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04800" y="990600"/>
            <a:ext cx="8686800" cy="4886325"/>
          </a:xfrm>
          <a:prstGeom prst="rect">
            <a:avLst/>
          </a:prstGeom>
          <a:noFill/>
          <a:ln w="9525">
            <a:noFill/>
            <a:miter lim="800000"/>
            <a:headEnd/>
            <a:tailEnd/>
          </a:ln>
        </p:spPr>
      </p:pic>
      <p:sp>
        <p:nvSpPr>
          <p:cNvPr id="7" name="TextBox 6"/>
          <p:cNvSpPr txBox="1"/>
          <p:nvPr/>
        </p:nvSpPr>
        <p:spPr>
          <a:xfrm>
            <a:off x="1981200" y="304800"/>
            <a:ext cx="4890313" cy="584775"/>
          </a:xfrm>
          <a:prstGeom prst="rect">
            <a:avLst/>
          </a:prstGeom>
          <a:noFill/>
        </p:spPr>
        <p:txBody>
          <a:bodyPr wrap="none" rtlCol="0">
            <a:spAutoFit/>
          </a:bodyPr>
          <a:lstStyle/>
          <a:p>
            <a:r>
              <a:rPr lang="en-US" sz="3200" dirty="0" smtClean="0"/>
              <a:t>View Based on Value &amp; Alias</a:t>
            </a:r>
            <a:endParaRPr lang="en-US" sz="3200" dirty="0"/>
          </a:p>
        </p:txBody>
      </p:sp>
      <p:cxnSp>
        <p:nvCxnSpPr>
          <p:cNvPr id="9" name="Straight Arrow Connector 8"/>
          <p:cNvCxnSpPr/>
          <p:nvPr/>
        </p:nvCxnSpPr>
        <p:spPr>
          <a:xfrm rot="10800000">
            <a:off x="1066800" y="16002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4648994" y="1370806"/>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Column Set-up Parameters</a:t>
            </a:r>
            <a:endParaRPr lang="en-US" dirty="0"/>
          </a:p>
        </p:txBody>
      </p:sp>
      <p:sp>
        <p:nvSpPr>
          <p:cNvPr id="54276" name="Text Box 4"/>
          <p:cNvSpPr txBox="1">
            <a:spLocks noChangeArrowheads="1"/>
          </p:cNvSpPr>
          <p:nvPr/>
        </p:nvSpPr>
        <p:spPr bwMode="auto">
          <a:xfrm>
            <a:off x="0" y="1752600"/>
            <a:ext cx="2057400" cy="1200329"/>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dirty="0"/>
              <a:t>Change number of decimal places and set </a:t>
            </a:r>
            <a:r>
              <a:rPr lang="en-US" dirty="0" smtClean="0"/>
              <a:t>rounding method.</a:t>
            </a:r>
            <a:endParaRPr lang="en-US" dirty="0"/>
          </a:p>
        </p:txBody>
      </p:sp>
      <p:sp>
        <p:nvSpPr>
          <p:cNvPr id="8" name="Line 5"/>
          <p:cNvSpPr>
            <a:spLocks noChangeShapeType="1"/>
          </p:cNvSpPr>
          <p:nvPr/>
        </p:nvSpPr>
        <p:spPr bwMode="auto">
          <a:xfrm flipH="1">
            <a:off x="7543800" y="3581400"/>
            <a:ext cx="990600" cy="0"/>
          </a:xfrm>
          <a:prstGeom prst="line">
            <a:avLst/>
          </a:prstGeom>
          <a:noFill/>
          <a:ln w="76200">
            <a:solidFill>
              <a:schemeClr val="tx1"/>
            </a:solidFill>
            <a:round/>
            <a:headEnd/>
            <a:tailEnd type="triangle" w="med" len="med"/>
          </a:ln>
          <a:effectLst/>
        </p:spPr>
        <p:txBody>
          <a:bodyPr/>
          <a:lstStyle/>
          <a:p>
            <a:endParaRPr lang="en-US" dirty="0"/>
          </a:p>
        </p:txBody>
      </p:sp>
      <p:sp>
        <p:nvSpPr>
          <p:cNvPr id="9" name="Line 5"/>
          <p:cNvSpPr>
            <a:spLocks noChangeShapeType="1"/>
          </p:cNvSpPr>
          <p:nvPr/>
        </p:nvSpPr>
        <p:spPr bwMode="auto">
          <a:xfrm>
            <a:off x="914400" y="3124200"/>
            <a:ext cx="1143000" cy="0"/>
          </a:xfrm>
          <a:prstGeom prst="line">
            <a:avLst/>
          </a:prstGeom>
          <a:noFill/>
          <a:ln w="76200">
            <a:solidFill>
              <a:schemeClr val="tx1"/>
            </a:solidFill>
            <a:round/>
            <a:headEnd/>
            <a:tailEnd type="triangle" w="med" len="med"/>
          </a:ln>
          <a:effectLst/>
        </p:spPr>
        <p:txBody>
          <a:bodyPr/>
          <a:lstStyle/>
          <a:p>
            <a:endParaRPr lang="en-US" dirty="0"/>
          </a:p>
        </p:txBody>
      </p:sp>
      <p:pic>
        <p:nvPicPr>
          <p:cNvPr id="4099" name="Picture 3"/>
          <p:cNvPicPr>
            <a:picLocks noGrp="1" noChangeAspect="1" noChangeArrowheads="1"/>
          </p:cNvPicPr>
          <p:nvPr>
            <p:ph idx="1"/>
          </p:nvPr>
        </p:nvPicPr>
        <p:blipFill>
          <a:blip r:embed="rId3" cstate="print"/>
          <a:srcRect/>
          <a:stretch>
            <a:fillRect/>
          </a:stretch>
        </p:blipFill>
        <p:spPr bwMode="auto">
          <a:xfrm>
            <a:off x="2057400" y="1066800"/>
            <a:ext cx="5495925" cy="465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Column Set-up Parameters</a:t>
            </a:r>
            <a:endParaRPr lang="en-US" dirty="0"/>
          </a:p>
        </p:txBody>
      </p:sp>
      <p:pic>
        <p:nvPicPr>
          <p:cNvPr id="5123" name="Picture 3"/>
          <p:cNvPicPr>
            <a:picLocks noGrp="1" noChangeAspect="1" noChangeArrowheads="1"/>
          </p:cNvPicPr>
          <p:nvPr>
            <p:ph idx="1"/>
          </p:nvPr>
        </p:nvPicPr>
        <p:blipFill>
          <a:blip r:embed="rId3" cstate="print"/>
          <a:srcRect/>
          <a:stretch>
            <a:fillRect/>
          </a:stretch>
        </p:blipFill>
        <p:spPr bwMode="auto">
          <a:xfrm>
            <a:off x="2181225" y="1095375"/>
            <a:ext cx="4781550" cy="4743450"/>
          </a:xfrm>
          <a:prstGeom prst="rect">
            <a:avLst/>
          </a:prstGeom>
          <a:noFill/>
          <a:ln w="9525">
            <a:noFill/>
            <a:miter lim="800000"/>
            <a:headEnd/>
            <a:tailEnd/>
          </a:ln>
        </p:spPr>
      </p:pic>
      <p:sp>
        <p:nvSpPr>
          <p:cNvPr id="13" name="Text Box 4"/>
          <p:cNvSpPr txBox="1">
            <a:spLocks noChangeArrowheads="1"/>
          </p:cNvSpPr>
          <p:nvPr/>
        </p:nvSpPr>
        <p:spPr bwMode="auto">
          <a:xfrm>
            <a:off x="6172200" y="4953000"/>
            <a:ext cx="2057400" cy="923330"/>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dirty="0" smtClean="0"/>
              <a:t>Are statistics needed and which one is required.</a:t>
            </a:r>
            <a:endParaRPr lang="en-US" dirty="0"/>
          </a:p>
        </p:txBody>
      </p:sp>
      <p:cxnSp>
        <p:nvCxnSpPr>
          <p:cNvPr id="15" name="Straight Arrow Connector 14"/>
          <p:cNvCxnSpPr/>
          <p:nvPr/>
        </p:nvCxnSpPr>
        <p:spPr>
          <a:xfrm>
            <a:off x="1143000" y="4495800"/>
            <a:ext cx="11430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286500" y="4000500"/>
            <a:ext cx="839788"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Column Set-up Parameters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990600"/>
            <a:ext cx="9144000" cy="5143500"/>
          </a:xfrm>
          <a:prstGeom prst="rect">
            <a:avLst/>
          </a:prstGeom>
          <a:noFill/>
          <a:ln w="9525">
            <a:noFill/>
            <a:miter lim="800000"/>
            <a:headEnd/>
            <a:tailEnd/>
          </a:ln>
        </p:spPr>
      </p:pic>
      <p:sp>
        <p:nvSpPr>
          <p:cNvPr id="9" name="TextBox 8"/>
          <p:cNvSpPr txBox="1"/>
          <p:nvPr/>
        </p:nvSpPr>
        <p:spPr>
          <a:xfrm>
            <a:off x="3048000" y="4419600"/>
            <a:ext cx="5287538" cy="646331"/>
          </a:xfrm>
          <a:prstGeom prst="rect">
            <a:avLst/>
          </a:prstGeom>
          <a:solidFill>
            <a:srgbClr val="FFC000"/>
          </a:solidFill>
        </p:spPr>
        <p:txBody>
          <a:bodyPr wrap="none" rtlCol="0">
            <a:spAutoFit/>
          </a:bodyPr>
          <a:lstStyle/>
          <a:p>
            <a:r>
              <a:rPr lang="en-US" dirty="0" smtClean="0"/>
              <a:t>Totals, Count , Average, Minimum, and Maximum </a:t>
            </a:r>
          </a:p>
          <a:p>
            <a:r>
              <a:rPr lang="en-US" dirty="0" smtClean="0"/>
              <a:t>displayed at bottom of page based on statistic chosen.</a:t>
            </a:r>
            <a:endParaRPr lang="en-US" dirty="0"/>
          </a:p>
        </p:txBody>
      </p:sp>
      <p:cxnSp>
        <p:nvCxnSpPr>
          <p:cNvPr id="11" name="Straight Arrow Connector 10"/>
          <p:cNvCxnSpPr/>
          <p:nvPr/>
        </p:nvCxnSpPr>
        <p:spPr>
          <a:xfrm rot="5400000">
            <a:off x="3009900" y="5295900"/>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982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4396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7125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506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81160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839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4490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077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696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34200" y="3352800"/>
            <a:ext cx="1940083" cy="646331"/>
          </a:xfrm>
          <a:prstGeom prst="rect">
            <a:avLst/>
          </a:prstGeom>
          <a:solidFill>
            <a:srgbClr val="FFC000"/>
          </a:solidFill>
        </p:spPr>
        <p:txBody>
          <a:bodyPr wrap="none" rtlCol="0">
            <a:spAutoFit/>
          </a:bodyPr>
          <a:lstStyle/>
          <a:p>
            <a:r>
              <a:rPr lang="en-US" dirty="0" smtClean="0"/>
              <a:t>Negative available </a:t>
            </a:r>
          </a:p>
          <a:p>
            <a:r>
              <a:rPr lang="en-US" dirty="0" smtClean="0"/>
              <a:t>in Color Scheme</a:t>
            </a:r>
            <a:endParaRPr lang="en-US" dirty="0"/>
          </a:p>
        </p:txBody>
      </p:sp>
      <p:cxnSp>
        <p:nvCxnSpPr>
          <p:cNvPr id="26" name="Straight Arrow Connector 25"/>
          <p:cNvCxnSpPr/>
          <p:nvPr/>
        </p:nvCxnSpPr>
        <p:spPr>
          <a:xfrm rot="10800000">
            <a:off x="7010400" y="3124200"/>
            <a:ext cx="457200"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Column Set-up Parameters</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524000" y="1219200"/>
            <a:ext cx="5181600" cy="4448175"/>
          </a:xfrm>
          <a:prstGeom prst="rect">
            <a:avLst/>
          </a:prstGeom>
          <a:noFill/>
          <a:ln w="9525">
            <a:noFill/>
            <a:miter lim="800000"/>
            <a:headEnd/>
            <a:tailEnd/>
          </a:ln>
        </p:spPr>
      </p:pic>
      <p:sp>
        <p:nvSpPr>
          <p:cNvPr id="9" name="Text Box 4"/>
          <p:cNvSpPr txBox="1">
            <a:spLocks noChangeArrowheads="1"/>
          </p:cNvSpPr>
          <p:nvPr/>
        </p:nvSpPr>
        <p:spPr bwMode="auto">
          <a:xfrm>
            <a:off x="6934200" y="4343400"/>
            <a:ext cx="2057400" cy="1200329"/>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dirty="0" smtClean="0"/>
              <a:t>Creation or selection of color</a:t>
            </a:r>
            <a:r>
              <a:rPr lang="en-US" dirty="0"/>
              <a:t> </a:t>
            </a:r>
            <a:r>
              <a:rPr lang="en-US" dirty="0" smtClean="0"/>
              <a:t>scheme to highlight an attribute. </a:t>
            </a:r>
          </a:p>
        </p:txBody>
      </p:sp>
      <p:cxnSp>
        <p:nvCxnSpPr>
          <p:cNvPr id="11" name="Straight Arrow Connector 10"/>
          <p:cNvCxnSpPr/>
          <p:nvPr/>
        </p:nvCxnSpPr>
        <p:spPr>
          <a:xfrm rot="10800000">
            <a:off x="6477000" y="4495800"/>
            <a:ext cx="3810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0"/>
            <a:ext cx="8991600" cy="1143000"/>
          </a:xfrm>
        </p:spPr>
        <p:txBody>
          <a:bodyPr/>
          <a:lstStyle/>
          <a:p>
            <a:pPr algn="l"/>
            <a:r>
              <a:rPr lang="en-US" sz="4000" b="1" dirty="0"/>
              <a:t>Selecting Attributes? </a:t>
            </a:r>
            <a:r>
              <a:rPr lang="en-US" sz="2400" b="1" dirty="0"/>
              <a:t>(Views &amp; Subsets)</a:t>
            </a:r>
          </a:p>
        </p:txBody>
      </p:sp>
      <p:sp>
        <p:nvSpPr>
          <p:cNvPr id="51203" name="Rectangle 3"/>
          <p:cNvSpPr>
            <a:spLocks noGrp="1" noChangeArrowheads="1"/>
          </p:cNvSpPr>
          <p:nvPr>
            <p:ph type="body" idx="1"/>
          </p:nvPr>
        </p:nvSpPr>
        <p:spPr>
          <a:xfrm>
            <a:off x="457200" y="1371600"/>
            <a:ext cx="8229600" cy="4876800"/>
          </a:xfrm>
        </p:spPr>
        <p:txBody>
          <a:bodyPr/>
          <a:lstStyle/>
          <a:p>
            <a:pPr marL="609600" indent="-609600">
              <a:lnSpc>
                <a:spcPct val="80000"/>
              </a:lnSpc>
              <a:spcAft>
                <a:spcPct val="20000"/>
              </a:spcAft>
            </a:pPr>
            <a:r>
              <a:rPr lang="en-US" dirty="0"/>
              <a:t>If visible in “Available Attributes” box, just select.</a:t>
            </a:r>
          </a:p>
          <a:p>
            <a:pPr marL="609600" indent="-609600">
              <a:lnSpc>
                <a:spcPct val="80000"/>
              </a:lnSpc>
              <a:spcAft>
                <a:spcPct val="20000"/>
              </a:spcAft>
            </a:pPr>
            <a:r>
              <a:rPr lang="en-US" dirty="0"/>
              <a:t>If not visible, you can scroll or page down to locate field.</a:t>
            </a:r>
          </a:p>
          <a:p>
            <a:pPr marL="609600" indent="-609600">
              <a:lnSpc>
                <a:spcPct val="80000"/>
              </a:lnSpc>
            </a:pPr>
            <a:r>
              <a:rPr lang="en-US" dirty="0"/>
              <a:t>If not visible, you can also use Search button.</a:t>
            </a:r>
          </a:p>
          <a:p>
            <a:pPr marL="990600" lvl="1" indent="-533400">
              <a:lnSpc>
                <a:spcPct val="80000"/>
              </a:lnSpc>
            </a:pPr>
            <a:r>
              <a:rPr lang="en-US" sz="2400" dirty="0"/>
              <a:t>Less is better when searching; i.e., use fewer letters to avoid eliminating the attribute from list. Example:  date the order was created might be “create,” “order create” or “order created” date.</a:t>
            </a:r>
          </a:p>
          <a:p>
            <a:pPr marL="990600" lvl="1" indent="-533400">
              <a:lnSpc>
                <a:spcPct val="80000"/>
              </a:lnSpc>
            </a:pPr>
            <a:r>
              <a:rPr lang="en-US" sz="2400" dirty="0"/>
              <a:t>To bring back entire attribute list after searching, click again on SEARCH, select CLEAR, and CONTINUE.  List returns.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Selection of Attributes</a:t>
            </a:r>
            <a:endParaRPr lang="en-US" dirty="0"/>
          </a:p>
        </p:txBody>
      </p:sp>
      <p:pic>
        <p:nvPicPr>
          <p:cNvPr id="7171" name="Picture 3"/>
          <p:cNvPicPr>
            <a:picLocks noGrp="1" noChangeAspect="1" noChangeArrowheads="1"/>
          </p:cNvPicPr>
          <p:nvPr>
            <p:ph idx="1"/>
          </p:nvPr>
        </p:nvPicPr>
        <p:blipFill>
          <a:blip r:embed="rId3" cstate="print"/>
          <a:srcRect/>
          <a:stretch>
            <a:fillRect/>
          </a:stretch>
        </p:blipFill>
        <p:spPr bwMode="auto">
          <a:xfrm>
            <a:off x="0" y="838200"/>
            <a:ext cx="8229600" cy="4142834"/>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3886200" y="3352800"/>
            <a:ext cx="4298003" cy="2876550"/>
          </a:xfrm>
          <a:prstGeom prst="rect">
            <a:avLst/>
          </a:prstGeom>
          <a:noFill/>
          <a:ln w="9525">
            <a:noFill/>
            <a:miter lim="800000"/>
            <a:headEnd/>
            <a:tailEnd/>
          </a:ln>
        </p:spPr>
      </p:pic>
      <p:cxnSp>
        <p:nvCxnSpPr>
          <p:cNvPr id="13" name="Straight Arrow Connector 12"/>
          <p:cNvCxnSpPr/>
          <p:nvPr/>
        </p:nvCxnSpPr>
        <p:spPr>
          <a:xfrm rot="10800000">
            <a:off x="7924800" y="2667000"/>
            <a:ext cx="60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7924800" y="2819400"/>
            <a:ext cx="60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7924800" y="2514600"/>
            <a:ext cx="60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8"/>
          <p:cNvSpPr txBox="1">
            <a:spLocks noChangeArrowheads="1"/>
          </p:cNvSpPr>
          <p:nvPr/>
        </p:nvSpPr>
        <p:spPr bwMode="auto">
          <a:xfrm>
            <a:off x="7162800" y="1447800"/>
            <a:ext cx="1981200" cy="830997"/>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sz="1600" b="1" dirty="0" smtClean="0"/>
              <a:t>Click on Icon for “ADD”,‘SEARCH”, or “CUSTOMIZE”</a:t>
            </a:r>
            <a:endParaRPr lang="en-US" sz="1600" b="1" dirty="0"/>
          </a:p>
        </p:txBody>
      </p:sp>
      <p:sp>
        <p:nvSpPr>
          <p:cNvPr id="17" name="Text Box 8"/>
          <p:cNvSpPr txBox="1">
            <a:spLocks noChangeArrowheads="1"/>
          </p:cNvSpPr>
          <p:nvPr/>
        </p:nvSpPr>
        <p:spPr bwMode="auto">
          <a:xfrm>
            <a:off x="6400800" y="4343400"/>
            <a:ext cx="2133600" cy="830997"/>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sz="1600" b="1" dirty="0" smtClean="0"/>
              <a:t>SEARCH” box appears to  enter Attribute description.</a:t>
            </a:r>
            <a:endParaRPr lang="en-US" sz="1600" b="1" dirty="0"/>
          </a:p>
        </p:txBody>
      </p:sp>
      <p:cxnSp>
        <p:nvCxnSpPr>
          <p:cNvPr id="18" name="Straight Arrow Connector 17"/>
          <p:cNvCxnSpPr/>
          <p:nvPr/>
        </p:nvCxnSpPr>
        <p:spPr>
          <a:xfrm rot="10800000">
            <a:off x="4724400" y="4495800"/>
            <a:ext cx="60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noChangeArrowheads="1"/>
          </p:cNvSpPr>
          <p:nvPr>
            <p:ph type="title"/>
          </p:nvPr>
        </p:nvSpPr>
        <p:spPr/>
        <p:txBody>
          <a:bodyPr/>
          <a:lstStyle/>
          <a:p>
            <a:r>
              <a:rPr lang="en-US" dirty="0" smtClean="0"/>
              <a:t>Aligning the column sequence</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3867" y="914400"/>
            <a:ext cx="8652933" cy="4867275"/>
          </a:xfrm>
          <a:prstGeom prst="rect">
            <a:avLst/>
          </a:prstGeom>
          <a:noFill/>
          <a:ln w="9525">
            <a:noFill/>
            <a:miter lim="800000"/>
            <a:headEnd/>
            <a:tailEnd/>
          </a:ln>
        </p:spPr>
      </p:pic>
      <p:sp>
        <p:nvSpPr>
          <p:cNvPr id="11" name="Text Box 9"/>
          <p:cNvSpPr txBox="1">
            <a:spLocks noChangeArrowheads="1"/>
          </p:cNvSpPr>
          <p:nvPr/>
        </p:nvSpPr>
        <p:spPr bwMode="auto">
          <a:xfrm>
            <a:off x="457200" y="5029200"/>
            <a:ext cx="4038600" cy="711200"/>
          </a:xfrm>
          <a:prstGeom prst="rect">
            <a:avLst/>
          </a:prstGeom>
          <a:solidFill>
            <a:srgbClr val="FFCC00"/>
          </a:solidFill>
          <a:ln w="9525">
            <a:solidFill>
              <a:schemeClr val="tx1"/>
            </a:solidFill>
            <a:miter lim="800000"/>
            <a:headEnd/>
            <a:tailEnd/>
          </a:ln>
          <a:effectLst/>
        </p:spPr>
        <p:txBody>
          <a:bodyPr>
            <a:spAutoFit/>
          </a:bodyPr>
          <a:lstStyle/>
          <a:p>
            <a:pPr>
              <a:spcBef>
                <a:spcPct val="50000"/>
              </a:spcBef>
            </a:pPr>
            <a:r>
              <a:rPr lang="en-US" sz="2000" b="1" dirty="0"/>
              <a:t>Highlight attribute below which you want the new attribute.</a:t>
            </a:r>
          </a:p>
        </p:txBody>
      </p:sp>
      <p:cxnSp>
        <p:nvCxnSpPr>
          <p:cNvPr id="13" name="Straight Arrow Connector 12"/>
          <p:cNvCxnSpPr/>
          <p:nvPr/>
        </p:nvCxnSpPr>
        <p:spPr>
          <a:xfrm rot="5400000">
            <a:off x="3162300" y="3467100"/>
            <a:ext cx="12192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33400"/>
            <a:ext cx="8229600" cy="1143000"/>
          </a:xfrm>
        </p:spPr>
        <p:txBody>
          <a:bodyPr/>
          <a:lstStyle/>
          <a:p>
            <a:r>
              <a:rPr lang="en-US" b="1" dirty="0"/>
              <a:t>Agenda for Today</a:t>
            </a:r>
          </a:p>
        </p:txBody>
      </p:sp>
      <p:sp>
        <p:nvSpPr>
          <p:cNvPr id="37891" name="Rectangle 3"/>
          <p:cNvSpPr>
            <a:spLocks noGrp="1" noChangeArrowheads="1"/>
          </p:cNvSpPr>
          <p:nvPr>
            <p:ph type="body" idx="1"/>
          </p:nvPr>
        </p:nvSpPr>
        <p:spPr>
          <a:xfrm>
            <a:off x="381000" y="1600200"/>
            <a:ext cx="8229600" cy="4648200"/>
          </a:xfrm>
        </p:spPr>
        <p:txBody>
          <a:bodyPr/>
          <a:lstStyle/>
          <a:p>
            <a:r>
              <a:rPr lang="en-US" dirty="0" smtClean="0"/>
              <a:t>Power Link </a:t>
            </a:r>
            <a:r>
              <a:rPr lang="en-US" dirty="0"/>
              <a:t>Views</a:t>
            </a:r>
          </a:p>
          <a:p>
            <a:pPr lvl="1"/>
            <a:r>
              <a:rPr lang="en-US" dirty="0"/>
              <a:t>What are they?</a:t>
            </a:r>
          </a:p>
          <a:p>
            <a:pPr lvl="1"/>
            <a:r>
              <a:rPr lang="en-US" dirty="0"/>
              <a:t>View </a:t>
            </a:r>
            <a:r>
              <a:rPr lang="en-US" dirty="0" smtClean="0"/>
              <a:t>considerations</a:t>
            </a:r>
            <a:endParaRPr lang="en-US" dirty="0"/>
          </a:p>
          <a:p>
            <a:pPr lvl="2"/>
            <a:r>
              <a:rPr lang="en-US" dirty="0"/>
              <a:t>Code files – value, alias, or value </a:t>
            </a:r>
            <a:r>
              <a:rPr lang="en-US" u="sng" dirty="0"/>
              <a:t>and</a:t>
            </a:r>
            <a:r>
              <a:rPr lang="en-US" dirty="0"/>
              <a:t> alias</a:t>
            </a:r>
          </a:p>
          <a:p>
            <a:pPr lvl="2"/>
            <a:r>
              <a:rPr lang="en-US" dirty="0"/>
              <a:t>Control number of decimals (save “real estate”)</a:t>
            </a:r>
          </a:p>
          <a:p>
            <a:pPr lvl="2"/>
            <a:r>
              <a:rPr lang="en-US" dirty="0"/>
              <a:t>Change headings (again to save “real estate”)</a:t>
            </a:r>
          </a:p>
          <a:p>
            <a:pPr lvl="2"/>
            <a:r>
              <a:rPr lang="en-US" dirty="0" smtClean="0"/>
              <a:t>Column Statistics – count;total;average</a:t>
            </a:r>
          </a:p>
          <a:p>
            <a:pPr lvl="2"/>
            <a:r>
              <a:rPr lang="en-US" dirty="0" smtClean="0"/>
              <a:t>Presentation Schemes – column vs. row</a:t>
            </a:r>
            <a:endParaRPr lang="en-US" dirty="0"/>
          </a:p>
          <a:p>
            <a:pPr lvl="2"/>
            <a:r>
              <a:rPr lang="en-US" dirty="0"/>
              <a:t>Multiple views for multiple tasks</a:t>
            </a:r>
          </a:p>
          <a:p>
            <a:pPr lvl="1"/>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8991600" cy="990600"/>
          </a:xfrm>
        </p:spPr>
        <p:txBody>
          <a:bodyPr/>
          <a:lstStyle/>
          <a:p>
            <a:pPr algn="l"/>
            <a:r>
              <a:rPr lang="en-US" sz="4000" b="1" dirty="0"/>
              <a:t>Selecting Attributes? </a:t>
            </a:r>
            <a:r>
              <a:rPr lang="en-US" sz="2400" b="1" dirty="0"/>
              <a:t>(Views &amp; Subsets)</a:t>
            </a:r>
          </a:p>
        </p:txBody>
      </p:sp>
      <p:sp>
        <p:nvSpPr>
          <p:cNvPr id="70659" name="Rectangle 3"/>
          <p:cNvSpPr>
            <a:spLocks noGrp="1" noChangeArrowheads="1"/>
          </p:cNvSpPr>
          <p:nvPr>
            <p:ph type="body" idx="1"/>
          </p:nvPr>
        </p:nvSpPr>
        <p:spPr>
          <a:xfrm>
            <a:off x="228600" y="1219200"/>
            <a:ext cx="8686800" cy="5029200"/>
          </a:xfrm>
        </p:spPr>
        <p:txBody>
          <a:bodyPr/>
          <a:lstStyle/>
          <a:p>
            <a:pPr marL="609600" indent="-609600"/>
            <a:r>
              <a:rPr lang="en-US" sz="2800" dirty="0"/>
              <a:t>If exact attribute name </a:t>
            </a:r>
            <a:r>
              <a:rPr lang="en-US" sz="2800" u="sng" dirty="0"/>
              <a:t>is known</a:t>
            </a:r>
            <a:r>
              <a:rPr lang="en-US" sz="2800" dirty="0"/>
              <a:t>, click in available attribute box, and select first letter of attribute on keyboard.  Takes you to first field in that letter sequence. Example: “w” for warehouse.</a:t>
            </a:r>
          </a:p>
          <a:p>
            <a:pPr marL="609600" indent="-609600"/>
            <a:r>
              <a:rPr lang="en-US" sz="2800" dirty="0"/>
              <a:t>Sometimes “trial and error” is required since many field names are similar.</a:t>
            </a:r>
          </a:p>
          <a:p>
            <a:pPr marL="609600" indent="-609600"/>
            <a:r>
              <a:rPr lang="en-US" sz="2800" dirty="0"/>
              <a:t>Usually select the field without the file name designation in parentheses. </a:t>
            </a:r>
          </a:p>
          <a:p>
            <a:pPr marL="609600" indent="-609600"/>
            <a:r>
              <a:rPr lang="en-US" sz="2800" dirty="0"/>
              <a:t>Select Customize on definition screen for more information (real XA field name, size, data type).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p:cNvSpPr>
            <a:spLocks noGrp="1" noChangeArrowheads="1"/>
          </p:cNvSpPr>
          <p:nvPr>
            <p:ph type="title"/>
          </p:nvPr>
        </p:nvSpPr>
        <p:spPr/>
        <p:txBody>
          <a:bodyPr/>
          <a:lstStyle/>
          <a:p>
            <a:r>
              <a:rPr lang="en-US" dirty="0" smtClean="0"/>
              <a:t>QUICK SEARCH</a:t>
            </a:r>
            <a:endParaRPr lang="en-US" dirty="0"/>
          </a:p>
        </p:txBody>
      </p:sp>
      <p:sp>
        <p:nvSpPr>
          <p:cNvPr id="6" name="Content Placeholder 5"/>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0" y="990600"/>
            <a:ext cx="9076267" cy="5105400"/>
          </a:xfrm>
          <a:prstGeom prst="rect">
            <a:avLst/>
          </a:prstGeom>
          <a:noFill/>
          <a:ln w="9525">
            <a:noFill/>
            <a:miter lim="800000"/>
            <a:headEnd/>
            <a:tailEnd/>
          </a:ln>
        </p:spPr>
      </p:pic>
      <p:sp>
        <p:nvSpPr>
          <p:cNvPr id="8" name="Text Box 8"/>
          <p:cNvSpPr txBox="1">
            <a:spLocks noChangeArrowheads="1"/>
          </p:cNvSpPr>
          <p:nvPr/>
        </p:nvSpPr>
        <p:spPr bwMode="auto">
          <a:xfrm>
            <a:off x="5334000" y="2286000"/>
            <a:ext cx="2286000" cy="1584325"/>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sz="1600" b="1" dirty="0"/>
              <a:t>Click in Available Attributes </a:t>
            </a:r>
            <a:r>
              <a:rPr lang="en-US" sz="1600" b="1" dirty="0" smtClean="0"/>
              <a:t> section and </a:t>
            </a:r>
            <a:r>
              <a:rPr lang="en-US" sz="1600" b="1" dirty="0"/>
              <a:t>hit the “V” key on the keyboard to get quickly to Vendor OR “W” to get to Warehouse, etc.</a:t>
            </a:r>
          </a:p>
        </p:txBody>
      </p:sp>
      <p:cxnSp>
        <p:nvCxnSpPr>
          <p:cNvPr id="10" name="Straight Arrow Connector 9"/>
          <p:cNvCxnSpPr/>
          <p:nvPr/>
        </p:nvCxnSpPr>
        <p:spPr>
          <a:xfrm rot="10800000" flipV="1">
            <a:off x="4114800" y="3048000"/>
            <a:ext cx="1066800" cy="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81000"/>
            <a:ext cx="8229600" cy="1143000"/>
          </a:xfrm>
        </p:spPr>
        <p:txBody>
          <a:bodyPr/>
          <a:lstStyle/>
          <a:p>
            <a:r>
              <a:rPr lang="en-US" b="1" dirty="0"/>
              <a:t>Reports - Backlog</a:t>
            </a:r>
          </a:p>
        </p:txBody>
      </p:sp>
      <p:pic>
        <p:nvPicPr>
          <p:cNvPr id="52227" name="Picture 3"/>
          <p:cNvPicPr>
            <a:picLocks noGrp="1" noChangeAspect="1" noChangeArrowheads="1"/>
          </p:cNvPicPr>
          <p:nvPr>
            <p:ph type="body" idx="1"/>
          </p:nvPr>
        </p:nvPicPr>
        <p:blipFill>
          <a:blip r:embed="rId3" cstate="print"/>
          <a:srcRect/>
          <a:stretch>
            <a:fillRect/>
          </a:stretch>
        </p:blipFill>
        <p:spPr>
          <a:xfrm>
            <a:off x="457200" y="1295400"/>
            <a:ext cx="8229600" cy="4648200"/>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746125"/>
            <a:ext cx="8229600" cy="625475"/>
          </a:xfrm>
        </p:spPr>
        <p:txBody>
          <a:bodyPr>
            <a:normAutofit fontScale="90000"/>
          </a:bodyPr>
          <a:lstStyle/>
          <a:p>
            <a:r>
              <a:rPr lang="en-US" b="1" dirty="0"/>
              <a:t>Reports –</a:t>
            </a:r>
            <a:r>
              <a:rPr lang="en-US" sz="4000" b="1" dirty="0"/>
              <a:t> </a:t>
            </a:r>
            <a:r>
              <a:rPr lang="en-US" b="1" dirty="0"/>
              <a:t>Shipping</a:t>
            </a:r>
            <a:r>
              <a:rPr lang="en-US" sz="4000" b="1" dirty="0"/>
              <a:t> Log</a:t>
            </a:r>
          </a:p>
        </p:txBody>
      </p:sp>
      <p:pic>
        <p:nvPicPr>
          <p:cNvPr id="86020" name="Picture 4"/>
          <p:cNvPicPr>
            <a:picLocks noGrp="1" noChangeAspect="1" noChangeArrowheads="1"/>
          </p:cNvPicPr>
          <p:nvPr>
            <p:ph type="body" idx="1"/>
          </p:nvPr>
        </p:nvPicPr>
        <p:blipFill>
          <a:blip r:embed="rId2" cstate="print"/>
          <a:srcRect/>
          <a:stretch>
            <a:fillRect/>
          </a:stretch>
        </p:blipFill>
        <p:spPr>
          <a:xfrm>
            <a:off x="228600" y="1447800"/>
            <a:ext cx="8686800" cy="4648200"/>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746125"/>
            <a:ext cx="8229600" cy="625475"/>
          </a:xfrm>
        </p:spPr>
        <p:txBody>
          <a:bodyPr>
            <a:normAutofit fontScale="90000"/>
          </a:bodyPr>
          <a:lstStyle/>
          <a:p>
            <a:r>
              <a:rPr lang="en-US" b="1" dirty="0"/>
              <a:t>Reports</a:t>
            </a:r>
            <a:r>
              <a:rPr lang="en-US" sz="4000" b="1" dirty="0"/>
              <a:t> – </a:t>
            </a:r>
            <a:r>
              <a:rPr lang="en-US" b="1" dirty="0"/>
              <a:t>Late PO Items</a:t>
            </a:r>
            <a:endParaRPr lang="en-US" sz="4000" b="1" dirty="0"/>
          </a:p>
        </p:txBody>
      </p:sp>
      <p:pic>
        <p:nvPicPr>
          <p:cNvPr id="105476" name="Picture 4"/>
          <p:cNvPicPr>
            <a:picLocks noGrp="1" noChangeAspect="1" noChangeArrowheads="1"/>
          </p:cNvPicPr>
          <p:nvPr>
            <p:ph type="body" idx="1"/>
          </p:nvPr>
        </p:nvPicPr>
        <p:blipFill>
          <a:blip r:embed="rId2" cstate="print"/>
          <a:srcRect/>
          <a:stretch>
            <a:fillRect/>
          </a:stretch>
        </p:blipFill>
        <p:spPr>
          <a:xfrm>
            <a:off x="152400" y="1371600"/>
            <a:ext cx="8839200" cy="4648200"/>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46125"/>
            <a:ext cx="8229600" cy="854075"/>
          </a:xfrm>
        </p:spPr>
        <p:txBody>
          <a:bodyPr/>
          <a:lstStyle/>
          <a:p>
            <a:r>
              <a:rPr lang="en-US" b="1" dirty="0"/>
              <a:t>Just Print or Export to Excel</a:t>
            </a:r>
          </a:p>
        </p:txBody>
      </p:sp>
      <p:sp>
        <p:nvSpPr>
          <p:cNvPr id="134147" name="Rectangle 3"/>
          <p:cNvSpPr>
            <a:spLocks noGrp="1" noChangeArrowheads="1"/>
          </p:cNvSpPr>
          <p:nvPr>
            <p:ph type="body" idx="1"/>
          </p:nvPr>
        </p:nvSpPr>
        <p:spPr>
          <a:xfrm>
            <a:off x="457200" y="1828800"/>
            <a:ext cx="8229600" cy="3733800"/>
          </a:xfrm>
        </p:spPr>
        <p:txBody>
          <a:bodyPr/>
          <a:lstStyle/>
          <a:p>
            <a:r>
              <a:rPr lang="en-US" dirty="0"/>
              <a:t>Local Print of reports is totally acceptable - headings and data - no rekeying needed.</a:t>
            </a:r>
          </a:p>
          <a:p>
            <a:r>
              <a:rPr lang="en-US" dirty="0"/>
              <a:t>To enhance or enter formulas for data manipulation:</a:t>
            </a:r>
          </a:p>
          <a:p>
            <a:pPr lvl="1"/>
            <a:r>
              <a:rPr lang="en-US" dirty="0"/>
              <a:t>Click File/Export to Clipboard/and paste in Excel.</a:t>
            </a:r>
          </a:p>
          <a:p>
            <a:pPr lvl="1"/>
            <a:r>
              <a:rPr lang="en-US" dirty="0"/>
              <a:t>If extra large data quantity, may need to Export to Text and bring into Excel.</a:t>
            </a:r>
          </a:p>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r>
              <a:rPr lang="en-US" dirty="0" smtClean="0"/>
              <a:t>Print or Export File to add Calculations</a:t>
            </a:r>
            <a:endParaRPr lang="en-US"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0" y="914400"/>
            <a:ext cx="9144000" cy="5143500"/>
          </a:xfrm>
          <a:prstGeom prst="rect">
            <a:avLst/>
          </a:prstGeom>
          <a:noFill/>
          <a:ln w="9525">
            <a:noFill/>
            <a:miter lim="800000"/>
            <a:headEnd/>
            <a:tailEnd/>
          </a:ln>
        </p:spPr>
      </p:pic>
      <p:sp>
        <p:nvSpPr>
          <p:cNvPr id="8" name="AutoShape 5"/>
          <p:cNvSpPr>
            <a:spLocks noChangeArrowheads="1"/>
          </p:cNvSpPr>
          <p:nvPr/>
        </p:nvSpPr>
        <p:spPr bwMode="auto">
          <a:xfrm>
            <a:off x="838200" y="3276600"/>
            <a:ext cx="1752600" cy="1066800"/>
          </a:xfrm>
          <a:prstGeom prst="wedgeRoundRectCallout">
            <a:avLst>
              <a:gd name="adj1" fmla="val -54074"/>
              <a:gd name="adj2" fmla="val -186310"/>
              <a:gd name="adj3" fmla="val 16667"/>
            </a:avLst>
          </a:prstGeom>
          <a:solidFill>
            <a:srgbClr val="FFCC00"/>
          </a:solidFill>
          <a:ln w="9525">
            <a:solidFill>
              <a:schemeClr val="tx1"/>
            </a:solidFill>
            <a:miter lim="800000"/>
            <a:headEnd/>
            <a:tailEnd/>
          </a:ln>
          <a:effectLst/>
        </p:spPr>
        <p:txBody>
          <a:bodyPr/>
          <a:lstStyle/>
          <a:p>
            <a:r>
              <a:rPr lang="en-US" sz="2000" b="1" dirty="0"/>
              <a:t>Or Export to </a:t>
            </a:r>
          </a:p>
          <a:p>
            <a:r>
              <a:rPr lang="en-US" sz="2000" b="1" dirty="0"/>
              <a:t>Clipboard/   Text File</a:t>
            </a:r>
          </a:p>
        </p:txBody>
      </p:sp>
      <p:sp>
        <p:nvSpPr>
          <p:cNvPr id="9" name="AutoShape 4"/>
          <p:cNvSpPr>
            <a:spLocks noChangeArrowheads="1"/>
          </p:cNvSpPr>
          <p:nvPr/>
        </p:nvSpPr>
        <p:spPr bwMode="auto">
          <a:xfrm>
            <a:off x="3733800" y="990600"/>
            <a:ext cx="838200" cy="838200"/>
          </a:xfrm>
          <a:prstGeom prst="wedgeRoundRectCallout">
            <a:avLst>
              <a:gd name="adj1" fmla="val -198438"/>
              <a:gd name="adj2" fmla="val -8982"/>
              <a:gd name="adj3" fmla="val 16667"/>
            </a:avLst>
          </a:prstGeom>
          <a:solidFill>
            <a:srgbClr val="FFCC00"/>
          </a:solidFill>
          <a:ln w="9525">
            <a:solidFill>
              <a:schemeClr val="tx1"/>
            </a:solidFill>
            <a:miter lim="800000"/>
            <a:headEnd/>
            <a:tailEnd/>
          </a:ln>
          <a:effectLst/>
        </p:spPr>
        <p:txBody>
          <a:bodyPr/>
          <a:lstStyle/>
          <a:p>
            <a:pPr algn="ctr"/>
            <a:r>
              <a:rPr lang="en-US" sz="2000" b="1" dirty="0" smtClean="0"/>
              <a:t>Local print.</a:t>
            </a:r>
            <a:endParaRPr lang="en-US" sz="2000" b="1" dirty="0"/>
          </a:p>
        </p:txBody>
      </p:sp>
      <p:cxnSp>
        <p:nvCxnSpPr>
          <p:cNvPr id="11" name="Straight Arrow Connector 10"/>
          <p:cNvCxnSpPr/>
          <p:nvPr/>
        </p:nvCxnSpPr>
        <p:spPr>
          <a:xfrm>
            <a:off x="3124200" y="25908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038600" y="2438400"/>
            <a:ext cx="3063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2286000"/>
            <a:ext cx="8229600" cy="1143000"/>
          </a:xfrm>
        </p:spPr>
        <p:txBody>
          <a:bodyPr/>
          <a:lstStyle/>
          <a:p>
            <a:r>
              <a:rPr lang="en-US" b="1" dirty="0">
                <a:solidFill>
                  <a:schemeClr val="accent2"/>
                </a:solidFill>
              </a:rPr>
              <a:t>Let’s create a view!</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1524000"/>
            <a:ext cx="8229600" cy="3429000"/>
          </a:xfrm>
        </p:spPr>
        <p:txBody>
          <a:bodyPr/>
          <a:lstStyle/>
          <a:p>
            <a:r>
              <a:rPr lang="en-US" sz="6000" b="1" dirty="0">
                <a:solidFill>
                  <a:srgbClr val="CC3300"/>
                </a:solidFill>
              </a:rPr>
              <a:t>SUBSETS </a:t>
            </a:r>
            <a:br>
              <a:rPr lang="en-US" sz="6000" b="1" dirty="0">
                <a:solidFill>
                  <a:srgbClr val="CC3300"/>
                </a:solidFill>
              </a:rPr>
            </a:br>
            <a:r>
              <a:rPr lang="en-US" sz="6000" b="1" dirty="0">
                <a:solidFill>
                  <a:srgbClr val="CC3300"/>
                </a:solidFill>
              </a:rPr>
              <a:t>(</a:t>
            </a:r>
            <a:r>
              <a:rPr lang="en-US" sz="4800" b="1" dirty="0">
                <a:solidFill>
                  <a:srgbClr val="CC3300"/>
                </a:solidFill>
              </a:rPr>
              <a:t>rows of a spreadsheet; i.e., groupings, filters, etc)</a:t>
            </a:r>
            <a:r>
              <a:rPr lang="en-US" sz="4000" dirty="0"/>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914400" y="2971800"/>
            <a:ext cx="3886200" cy="3352800"/>
          </a:xfrm>
        </p:spPr>
        <p:txBody>
          <a:bodyPr/>
          <a:lstStyle/>
          <a:p>
            <a:r>
              <a:rPr lang="en-US" dirty="0"/>
              <a:t>Relational operator</a:t>
            </a:r>
          </a:p>
          <a:p>
            <a:pPr lvl="1"/>
            <a:r>
              <a:rPr lang="en-US" dirty="0"/>
              <a:t>Equal/not equal</a:t>
            </a:r>
          </a:p>
          <a:p>
            <a:pPr lvl="1"/>
            <a:r>
              <a:rPr lang="en-US" dirty="0"/>
              <a:t>Inequality</a:t>
            </a:r>
          </a:p>
          <a:p>
            <a:pPr lvl="2"/>
            <a:r>
              <a:rPr lang="en-US" dirty="0"/>
              <a:t>Greater than</a:t>
            </a:r>
          </a:p>
          <a:p>
            <a:pPr lvl="2"/>
            <a:r>
              <a:rPr lang="en-US" dirty="0"/>
              <a:t>Less than</a:t>
            </a:r>
          </a:p>
        </p:txBody>
      </p:sp>
      <p:sp>
        <p:nvSpPr>
          <p:cNvPr id="27652" name="Rectangle 4"/>
          <p:cNvSpPr>
            <a:spLocks noGrp="1" noChangeArrowheads="1"/>
          </p:cNvSpPr>
          <p:nvPr>
            <p:ph type="title"/>
          </p:nvPr>
        </p:nvSpPr>
        <p:spPr>
          <a:xfrm>
            <a:off x="228600" y="914400"/>
            <a:ext cx="8686800" cy="1143000"/>
          </a:xfrm>
          <a:noFill/>
          <a:ln/>
        </p:spPr>
        <p:txBody>
          <a:bodyPr>
            <a:normAutofit fontScale="90000"/>
          </a:bodyPr>
          <a:lstStyle/>
          <a:p>
            <a:r>
              <a:rPr lang="en-US" sz="3600" b="1" dirty="0">
                <a:solidFill>
                  <a:srgbClr val="CC3300"/>
                </a:solidFill>
              </a:rPr>
              <a:t>SUBSET DEFINITION</a:t>
            </a:r>
            <a:br>
              <a:rPr lang="en-US" sz="3600" b="1" dirty="0">
                <a:solidFill>
                  <a:srgbClr val="CC3300"/>
                </a:solidFill>
              </a:rPr>
            </a:br>
            <a:r>
              <a:rPr lang="en-US" sz="3600" b="1" dirty="0"/>
              <a:t>What Are the Four Sections </a:t>
            </a:r>
            <a:r>
              <a:rPr lang="en-US" sz="3200" b="1" dirty="0"/>
              <a:t>(logic choices)?</a:t>
            </a:r>
          </a:p>
        </p:txBody>
      </p:sp>
      <p:sp>
        <p:nvSpPr>
          <p:cNvPr id="27653" name="Text Box 5"/>
          <p:cNvSpPr txBox="1">
            <a:spLocks noChangeArrowheads="1"/>
          </p:cNvSpPr>
          <p:nvPr/>
        </p:nvSpPr>
        <p:spPr bwMode="auto">
          <a:xfrm>
            <a:off x="4953000" y="3576638"/>
            <a:ext cx="3581400" cy="1833562"/>
          </a:xfrm>
          <a:prstGeom prst="rect">
            <a:avLst/>
          </a:prstGeom>
          <a:noFill/>
          <a:ln w="9525">
            <a:noFill/>
            <a:miter lim="800000"/>
            <a:headEnd/>
            <a:tailEnd/>
          </a:ln>
          <a:effectLst/>
        </p:spPr>
        <p:txBody>
          <a:bodyPr>
            <a:spAutoFit/>
          </a:bodyPr>
          <a:lstStyle/>
          <a:p>
            <a:pPr>
              <a:spcBef>
                <a:spcPct val="50000"/>
              </a:spcBef>
              <a:buFontTx/>
              <a:buChar char="-"/>
            </a:pPr>
            <a:r>
              <a:rPr lang="en-US" sz="2800" dirty="0"/>
              <a:t>Containment</a:t>
            </a:r>
          </a:p>
          <a:p>
            <a:pPr lvl="1">
              <a:spcBef>
                <a:spcPct val="20000"/>
              </a:spcBef>
              <a:buFontTx/>
              <a:buChar char="•"/>
            </a:pPr>
            <a:r>
              <a:rPr lang="en-US" dirty="0"/>
              <a:t> Contains</a:t>
            </a:r>
          </a:p>
          <a:p>
            <a:pPr lvl="1">
              <a:spcBef>
                <a:spcPct val="20000"/>
              </a:spcBef>
              <a:buFontTx/>
              <a:buChar char="•"/>
            </a:pPr>
            <a:r>
              <a:rPr lang="en-US" dirty="0"/>
              <a:t> Starts with</a:t>
            </a:r>
          </a:p>
          <a:p>
            <a:pPr lvl="1">
              <a:spcBef>
                <a:spcPct val="20000"/>
              </a:spcBef>
              <a:buFontTx/>
              <a:buChar char="•"/>
            </a:pPr>
            <a:r>
              <a:rPr lang="en-US" dirty="0"/>
              <a:t> Ends with</a:t>
            </a:r>
          </a:p>
        </p:txBody>
      </p:sp>
      <p:sp>
        <p:nvSpPr>
          <p:cNvPr id="27654" name="Text Box 6"/>
          <p:cNvSpPr txBox="1">
            <a:spLocks noChangeArrowheads="1"/>
          </p:cNvSpPr>
          <p:nvPr/>
        </p:nvSpPr>
        <p:spPr bwMode="auto">
          <a:xfrm>
            <a:off x="685800" y="2559050"/>
            <a:ext cx="7620000" cy="641350"/>
          </a:xfrm>
          <a:prstGeom prst="rect">
            <a:avLst/>
          </a:prstGeom>
          <a:noFill/>
          <a:ln w="9525">
            <a:noFill/>
            <a:miter lim="800000"/>
            <a:headEnd/>
            <a:tailEnd/>
          </a:ln>
          <a:effectLst/>
        </p:spPr>
        <p:txBody>
          <a:bodyPr>
            <a:spAutoFit/>
          </a:bodyPr>
          <a:lstStyle/>
          <a:p>
            <a:pPr algn="ctr">
              <a:spcBef>
                <a:spcPct val="50000"/>
              </a:spcBef>
            </a:pPr>
            <a:r>
              <a:rPr lang="en-US" sz="3600" b="1" u="sng" dirty="0"/>
              <a:t>Section 1</a:t>
            </a:r>
          </a:p>
        </p:txBody>
      </p:sp>
      <p:sp>
        <p:nvSpPr>
          <p:cNvPr id="27655" name="Text Box 7"/>
          <p:cNvSpPr txBox="1">
            <a:spLocks noChangeArrowheads="1"/>
          </p:cNvSpPr>
          <p:nvPr/>
        </p:nvSpPr>
        <p:spPr bwMode="auto">
          <a:xfrm>
            <a:off x="7315200" y="3810000"/>
            <a:ext cx="1524000" cy="730250"/>
          </a:xfrm>
          <a:prstGeom prst="rect">
            <a:avLst/>
          </a:prstGeom>
          <a:noFill/>
          <a:ln w="28575">
            <a:solidFill>
              <a:srgbClr val="CC3300"/>
            </a:solidFill>
            <a:miter lim="800000"/>
            <a:headEnd/>
            <a:tailEnd/>
          </a:ln>
          <a:effectLst/>
        </p:spPr>
        <p:txBody>
          <a:bodyPr>
            <a:spAutoFit/>
          </a:bodyPr>
          <a:lstStyle/>
          <a:p>
            <a:pPr>
              <a:spcBef>
                <a:spcPct val="50000"/>
              </a:spcBef>
            </a:pPr>
            <a:r>
              <a:rPr lang="en-US" sz="2000" i="1" dirty="0"/>
              <a:t>Also “does not” options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533400"/>
            <a:ext cx="8229600" cy="1143000"/>
          </a:xfrm>
        </p:spPr>
        <p:txBody>
          <a:bodyPr/>
          <a:lstStyle/>
          <a:p>
            <a:r>
              <a:rPr lang="en-US" b="1" dirty="0"/>
              <a:t>Agenda for Today</a:t>
            </a:r>
          </a:p>
        </p:txBody>
      </p:sp>
      <p:sp>
        <p:nvSpPr>
          <p:cNvPr id="38915" name="Rectangle 3"/>
          <p:cNvSpPr>
            <a:spLocks noGrp="1" noChangeArrowheads="1"/>
          </p:cNvSpPr>
          <p:nvPr>
            <p:ph type="body" idx="1"/>
          </p:nvPr>
        </p:nvSpPr>
        <p:spPr>
          <a:xfrm>
            <a:off x="381000" y="1600200"/>
            <a:ext cx="8229600" cy="4648200"/>
          </a:xfrm>
        </p:spPr>
        <p:txBody>
          <a:bodyPr/>
          <a:lstStyle/>
          <a:p>
            <a:pPr>
              <a:lnSpc>
                <a:spcPct val="90000"/>
              </a:lnSpc>
            </a:pPr>
            <a:r>
              <a:rPr lang="en-US" dirty="0"/>
              <a:t>Browser Subsets</a:t>
            </a:r>
          </a:p>
          <a:p>
            <a:pPr lvl="1">
              <a:lnSpc>
                <a:spcPct val="90000"/>
              </a:lnSpc>
            </a:pPr>
            <a:r>
              <a:rPr lang="en-US" dirty="0"/>
              <a:t>What are they?</a:t>
            </a:r>
          </a:p>
          <a:p>
            <a:pPr lvl="1">
              <a:lnSpc>
                <a:spcPct val="90000"/>
              </a:lnSpc>
            </a:pPr>
            <a:r>
              <a:rPr lang="en-US" dirty="0"/>
              <a:t>Subset considerations</a:t>
            </a:r>
          </a:p>
          <a:p>
            <a:pPr lvl="2">
              <a:lnSpc>
                <a:spcPct val="90000"/>
              </a:lnSpc>
            </a:pPr>
            <a:r>
              <a:rPr lang="en-US" dirty="0"/>
              <a:t>Major data queries</a:t>
            </a:r>
          </a:p>
          <a:p>
            <a:pPr lvl="2">
              <a:lnSpc>
                <a:spcPct val="90000"/>
              </a:lnSpc>
            </a:pPr>
            <a:r>
              <a:rPr lang="en-US" dirty="0"/>
              <a:t>Relational operators – equal, not equal, contains, starts with, greater than, less than</a:t>
            </a:r>
          </a:p>
          <a:p>
            <a:pPr lvl="2">
              <a:lnSpc>
                <a:spcPct val="90000"/>
              </a:lnSpc>
            </a:pPr>
            <a:r>
              <a:rPr lang="en-US" dirty="0"/>
              <a:t>Operand type – constant value, list, range</a:t>
            </a:r>
          </a:p>
          <a:p>
            <a:pPr lvl="2">
              <a:lnSpc>
                <a:spcPct val="90000"/>
              </a:lnSpc>
            </a:pPr>
            <a:r>
              <a:rPr lang="en-US" dirty="0"/>
              <a:t>Value – prompt or lock in value(s)</a:t>
            </a:r>
          </a:p>
          <a:p>
            <a:pPr lvl="2">
              <a:lnSpc>
                <a:spcPct val="90000"/>
              </a:lnSpc>
            </a:pPr>
            <a:r>
              <a:rPr lang="en-US" dirty="0"/>
              <a:t>Use of and/or in logic for multiple parameters</a:t>
            </a:r>
          </a:p>
          <a:p>
            <a:pPr>
              <a:lnSpc>
                <a:spcPct val="90000"/>
              </a:lnSpc>
            </a:pPr>
            <a:r>
              <a:rPr lang="en-US" dirty="0"/>
              <a:t>Create Reports with new views and subsets</a:t>
            </a:r>
          </a:p>
          <a:p>
            <a:pPr lvl="1">
              <a:lnSpc>
                <a:spcPct val="90000"/>
              </a:lnSpc>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Grp="1" noChangeAspect="1" noChangeArrowheads="1"/>
          </p:cNvPicPr>
          <p:nvPr>
            <p:ph type="body" idx="1"/>
          </p:nvPr>
        </p:nvPicPr>
        <p:blipFill>
          <a:blip r:embed="rId3" cstate="print"/>
          <a:srcRect/>
          <a:stretch>
            <a:fillRect/>
          </a:stretch>
        </p:blipFill>
        <p:spPr>
          <a:xfrm>
            <a:off x="381000" y="838200"/>
            <a:ext cx="8534400" cy="6019800"/>
          </a:xfrm>
        </p:spPr>
      </p:pic>
      <p:sp>
        <p:nvSpPr>
          <p:cNvPr id="110595" name="AutoShape 3"/>
          <p:cNvSpPr>
            <a:spLocks noChangeArrowheads="1"/>
          </p:cNvSpPr>
          <p:nvPr/>
        </p:nvSpPr>
        <p:spPr bwMode="auto">
          <a:xfrm>
            <a:off x="3581400" y="990600"/>
            <a:ext cx="2133600" cy="914400"/>
          </a:xfrm>
          <a:prstGeom prst="wedgeRoundRectCallout">
            <a:avLst>
              <a:gd name="adj1" fmla="val -82736"/>
              <a:gd name="adj2" fmla="val 62847"/>
              <a:gd name="adj3" fmla="val 16667"/>
            </a:avLst>
          </a:prstGeom>
          <a:solidFill>
            <a:srgbClr val="FFCC00"/>
          </a:solidFill>
          <a:ln w="9525">
            <a:solidFill>
              <a:schemeClr val="tx1"/>
            </a:solidFill>
            <a:miter lim="800000"/>
            <a:headEnd/>
            <a:tailEnd/>
          </a:ln>
          <a:effectLst/>
        </p:spPr>
        <p:txBody>
          <a:bodyPr/>
          <a:lstStyle/>
          <a:p>
            <a:pPr algn="ctr"/>
            <a:r>
              <a:rPr lang="en-US" sz="2000" b="1" dirty="0"/>
              <a:t>Relational operators</a:t>
            </a:r>
          </a:p>
        </p:txBody>
      </p:sp>
      <p:sp>
        <p:nvSpPr>
          <p:cNvPr id="110599" name="Text Box 7"/>
          <p:cNvSpPr txBox="1">
            <a:spLocks noChangeArrowheads="1"/>
          </p:cNvSpPr>
          <p:nvPr/>
        </p:nvSpPr>
        <p:spPr bwMode="auto">
          <a:xfrm>
            <a:off x="7162800" y="1219200"/>
            <a:ext cx="1371600" cy="304800"/>
          </a:xfrm>
          <a:prstGeom prst="rect">
            <a:avLst/>
          </a:prstGeom>
          <a:noFill/>
          <a:ln w="9525">
            <a:noFill/>
            <a:miter lim="800000"/>
            <a:headEnd/>
            <a:tailEnd/>
          </a:ln>
          <a:effectLst/>
        </p:spPr>
        <p:txBody>
          <a:bodyPr>
            <a:spAutoFit/>
          </a:bodyPr>
          <a:lstStyle/>
          <a:p>
            <a:pPr>
              <a:spcBef>
                <a:spcPct val="50000"/>
              </a:spcBef>
            </a:pPr>
            <a:r>
              <a:rPr lang="en-US" sz="1400" b="1" dirty="0"/>
              <a:t>Operand types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2362200" y="2514600"/>
            <a:ext cx="4648200" cy="3810000"/>
          </a:xfrm>
        </p:spPr>
        <p:txBody>
          <a:bodyPr/>
          <a:lstStyle/>
          <a:p>
            <a:r>
              <a:rPr lang="en-US" dirty="0"/>
              <a:t>Operand type</a:t>
            </a:r>
          </a:p>
          <a:p>
            <a:pPr lvl="1"/>
            <a:r>
              <a:rPr lang="en-US" dirty="0"/>
              <a:t>Constant value</a:t>
            </a:r>
          </a:p>
          <a:p>
            <a:pPr lvl="1"/>
            <a:r>
              <a:rPr lang="en-US" dirty="0"/>
              <a:t>List</a:t>
            </a:r>
          </a:p>
          <a:p>
            <a:pPr lvl="1"/>
            <a:r>
              <a:rPr lang="en-US" dirty="0"/>
              <a:t>Range</a:t>
            </a:r>
          </a:p>
        </p:txBody>
      </p:sp>
      <p:sp>
        <p:nvSpPr>
          <p:cNvPr id="44035" name="Rectangle 3"/>
          <p:cNvSpPr>
            <a:spLocks noGrp="1" noChangeArrowheads="1"/>
          </p:cNvSpPr>
          <p:nvPr>
            <p:ph type="title"/>
          </p:nvPr>
        </p:nvSpPr>
        <p:spPr>
          <a:xfrm>
            <a:off x="457200" y="838200"/>
            <a:ext cx="8229600" cy="1143000"/>
          </a:xfrm>
          <a:noFill/>
          <a:ln/>
        </p:spPr>
        <p:txBody>
          <a:bodyPr>
            <a:normAutofit fontScale="90000"/>
          </a:bodyPr>
          <a:lstStyle/>
          <a:p>
            <a:r>
              <a:rPr lang="en-US" sz="4000" b="1" dirty="0">
                <a:solidFill>
                  <a:srgbClr val="CC3300"/>
                </a:solidFill>
              </a:rPr>
              <a:t>SUBSET DEFINITION</a:t>
            </a:r>
            <a:r>
              <a:rPr lang="en-US" sz="4000" b="1" dirty="0"/>
              <a:t> – </a:t>
            </a:r>
            <a:br>
              <a:rPr lang="en-US" sz="4000" b="1" dirty="0"/>
            </a:br>
            <a:r>
              <a:rPr lang="en-US" sz="3600" b="1" u="sng" dirty="0"/>
              <a:t>Section 2</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Grp="1" noChangeAspect="1" noChangeArrowheads="1"/>
          </p:cNvPicPr>
          <p:nvPr>
            <p:ph type="body" idx="1"/>
          </p:nvPr>
        </p:nvPicPr>
        <p:blipFill>
          <a:blip r:embed="rId3" cstate="print"/>
          <a:srcRect/>
          <a:stretch>
            <a:fillRect/>
          </a:stretch>
        </p:blipFill>
        <p:spPr>
          <a:xfrm>
            <a:off x="381000" y="838200"/>
            <a:ext cx="8534400" cy="6019800"/>
          </a:xfrm>
        </p:spPr>
      </p:pic>
      <p:sp>
        <p:nvSpPr>
          <p:cNvPr id="106500" name="AutoShape 4"/>
          <p:cNvSpPr>
            <a:spLocks noChangeArrowheads="1"/>
          </p:cNvSpPr>
          <p:nvPr/>
        </p:nvSpPr>
        <p:spPr bwMode="auto">
          <a:xfrm>
            <a:off x="6553200" y="3048000"/>
            <a:ext cx="1981200" cy="1600200"/>
          </a:xfrm>
          <a:prstGeom prst="wedgeRoundRectCallout">
            <a:avLst>
              <a:gd name="adj1" fmla="val -116891"/>
              <a:gd name="adj2" fmla="val -100729"/>
              <a:gd name="adj3" fmla="val 16667"/>
            </a:avLst>
          </a:prstGeom>
          <a:solidFill>
            <a:srgbClr val="FFCC00"/>
          </a:solidFill>
          <a:ln w="9525">
            <a:solidFill>
              <a:schemeClr val="tx1"/>
            </a:solidFill>
            <a:miter lim="800000"/>
            <a:headEnd/>
            <a:tailEnd/>
          </a:ln>
          <a:effectLst/>
        </p:spPr>
        <p:txBody>
          <a:bodyPr/>
          <a:lstStyle/>
          <a:p>
            <a:pPr algn="ctr"/>
            <a:endParaRPr lang="en-US" dirty="0"/>
          </a:p>
        </p:txBody>
      </p:sp>
      <p:sp>
        <p:nvSpPr>
          <p:cNvPr id="106503" name="Text Box 7"/>
          <p:cNvSpPr txBox="1">
            <a:spLocks noChangeArrowheads="1"/>
          </p:cNvSpPr>
          <p:nvPr/>
        </p:nvSpPr>
        <p:spPr bwMode="auto">
          <a:xfrm>
            <a:off x="6553200" y="3124200"/>
            <a:ext cx="1524000" cy="1631216"/>
          </a:xfrm>
          <a:prstGeom prst="rect">
            <a:avLst/>
          </a:prstGeom>
          <a:noFill/>
          <a:ln w="9525">
            <a:noFill/>
            <a:miter lim="800000"/>
            <a:headEnd/>
            <a:tailEnd/>
          </a:ln>
          <a:effectLst/>
        </p:spPr>
        <p:txBody>
          <a:bodyPr>
            <a:spAutoFit/>
          </a:bodyPr>
          <a:lstStyle/>
          <a:p>
            <a:pPr algn="ctr">
              <a:spcBef>
                <a:spcPct val="50000"/>
              </a:spcBef>
            </a:pPr>
            <a:r>
              <a:rPr lang="en-US" sz="2000" b="1" dirty="0" smtClean="0"/>
              <a:t>Make selection – click on Radio Button. </a:t>
            </a:r>
            <a:endParaRPr lang="en-US" sz="20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1676400" y="2514600"/>
            <a:ext cx="6705600" cy="3200400"/>
          </a:xfrm>
        </p:spPr>
        <p:txBody>
          <a:bodyPr/>
          <a:lstStyle/>
          <a:p>
            <a:r>
              <a:rPr lang="en-US" dirty="0"/>
              <a:t>Value</a:t>
            </a:r>
          </a:p>
          <a:p>
            <a:pPr lvl="1"/>
            <a:r>
              <a:rPr lang="en-US" dirty="0" smtClean="0"/>
              <a:t>Create prompt Option</a:t>
            </a:r>
            <a:endParaRPr lang="en-US" dirty="0"/>
          </a:p>
          <a:p>
            <a:pPr lvl="1"/>
            <a:r>
              <a:rPr lang="en-US" dirty="0"/>
              <a:t>Or lock in value</a:t>
            </a:r>
          </a:p>
          <a:p>
            <a:pPr lvl="1"/>
            <a:r>
              <a:rPr lang="en-US" dirty="0"/>
              <a:t>Automatic date selection – use system date to roll information search forward.</a:t>
            </a:r>
          </a:p>
        </p:txBody>
      </p:sp>
      <p:sp>
        <p:nvSpPr>
          <p:cNvPr id="88068" name="Rectangle 4"/>
          <p:cNvSpPr>
            <a:spLocks noGrp="1" noChangeArrowheads="1"/>
          </p:cNvSpPr>
          <p:nvPr>
            <p:ph type="title"/>
          </p:nvPr>
        </p:nvSpPr>
        <p:spPr>
          <a:xfrm>
            <a:off x="457200" y="990600"/>
            <a:ext cx="8229600" cy="1143000"/>
          </a:xfrm>
          <a:noFill/>
          <a:ln/>
        </p:spPr>
        <p:txBody>
          <a:bodyPr>
            <a:normAutofit fontScale="90000"/>
          </a:bodyPr>
          <a:lstStyle/>
          <a:p>
            <a:r>
              <a:rPr lang="en-US" sz="4000" b="1" dirty="0">
                <a:solidFill>
                  <a:srgbClr val="CC3300"/>
                </a:solidFill>
              </a:rPr>
              <a:t>SUBSET DEFINITION</a:t>
            </a:r>
            <a:r>
              <a:rPr lang="en-US" sz="4000" b="1" dirty="0"/>
              <a:t> – </a:t>
            </a:r>
            <a:br>
              <a:rPr lang="en-US" sz="4000" b="1" dirty="0"/>
            </a:br>
            <a:r>
              <a:rPr lang="en-US" sz="3600" b="1" u="sng" dirty="0"/>
              <a:t>Section 3</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Grp="1" noChangeAspect="1" noChangeArrowheads="1"/>
          </p:cNvPicPr>
          <p:nvPr>
            <p:ph type="body" idx="1"/>
          </p:nvPr>
        </p:nvPicPr>
        <p:blipFill>
          <a:blip r:embed="rId3" cstate="print"/>
          <a:srcRect/>
          <a:stretch>
            <a:fillRect/>
          </a:stretch>
        </p:blipFill>
        <p:spPr>
          <a:xfrm>
            <a:off x="381000" y="838200"/>
            <a:ext cx="8534400" cy="6019800"/>
          </a:xfrm>
        </p:spPr>
      </p:pic>
      <p:sp>
        <p:nvSpPr>
          <p:cNvPr id="108549" name="AutoShape 5"/>
          <p:cNvSpPr>
            <a:spLocks noChangeArrowheads="1"/>
          </p:cNvSpPr>
          <p:nvPr/>
        </p:nvSpPr>
        <p:spPr bwMode="auto">
          <a:xfrm>
            <a:off x="3657600" y="4800600"/>
            <a:ext cx="1828800" cy="838200"/>
          </a:xfrm>
          <a:prstGeom prst="wedgeRoundRectCallout">
            <a:avLst>
              <a:gd name="adj1" fmla="val -7542"/>
              <a:gd name="adj2" fmla="val -177083"/>
              <a:gd name="adj3" fmla="val 16667"/>
            </a:avLst>
          </a:prstGeom>
          <a:solidFill>
            <a:srgbClr val="FFCC00"/>
          </a:solidFill>
          <a:ln w="9525">
            <a:solidFill>
              <a:schemeClr val="tx1"/>
            </a:solidFill>
            <a:miter lim="800000"/>
            <a:headEnd/>
            <a:tailEnd/>
          </a:ln>
          <a:effectLst/>
        </p:spPr>
        <p:txBody>
          <a:bodyPr/>
          <a:lstStyle/>
          <a:p>
            <a:pPr algn="ctr"/>
            <a:r>
              <a:rPr lang="en-US" sz="2000" b="1" dirty="0" smtClean="0"/>
              <a:t>Create </a:t>
            </a:r>
          </a:p>
          <a:p>
            <a:pPr algn="ctr"/>
            <a:r>
              <a:rPr lang="en-US" sz="2000" b="1" dirty="0" smtClean="0"/>
              <a:t>Prompt option</a:t>
            </a:r>
            <a:endParaRPr lang="en-US" sz="2000" b="1" dirty="0"/>
          </a:p>
        </p:txBody>
      </p:sp>
      <p:sp>
        <p:nvSpPr>
          <p:cNvPr id="108551" name="Text Box 7"/>
          <p:cNvSpPr txBox="1">
            <a:spLocks noChangeArrowheads="1"/>
          </p:cNvSpPr>
          <p:nvPr/>
        </p:nvSpPr>
        <p:spPr bwMode="auto">
          <a:xfrm>
            <a:off x="7162800" y="1219200"/>
            <a:ext cx="1371600" cy="304800"/>
          </a:xfrm>
          <a:prstGeom prst="rect">
            <a:avLst/>
          </a:prstGeom>
          <a:noFill/>
          <a:ln w="9525">
            <a:noFill/>
            <a:miter lim="800000"/>
            <a:headEnd/>
            <a:tailEnd/>
          </a:ln>
          <a:effectLst/>
        </p:spPr>
        <p:txBody>
          <a:bodyPr>
            <a:spAutoFit/>
          </a:bodyPr>
          <a:lstStyle/>
          <a:p>
            <a:pPr>
              <a:spcBef>
                <a:spcPct val="50000"/>
              </a:spcBef>
            </a:pPr>
            <a:r>
              <a:rPr lang="en-US" sz="1400" b="1" dirty="0"/>
              <a:t>Operand types</a:t>
            </a:r>
          </a:p>
        </p:txBody>
      </p:sp>
      <p:sp>
        <p:nvSpPr>
          <p:cNvPr id="108552" name="AutoShape 8"/>
          <p:cNvSpPr>
            <a:spLocks noChangeArrowheads="1"/>
          </p:cNvSpPr>
          <p:nvPr/>
        </p:nvSpPr>
        <p:spPr bwMode="auto">
          <a:xfrm>
            <a:off x="6324600" y="3124200"/>
            <a:ext cx="1981200" cy="533400"/>
          </a:xfrm>
          <a:prstGeom prst="wedgeRoundRectCallout">
            <a:avLst>
              <a:gd name="adj1" fmla="val -95032"/>
              <a:gd name="adj2" fmla="val -40773"/>
              <a:gd name="adj3" fmla="val 16667"/>
            </a:avLst>
          </a:prstGeom>
          <a:solidFill>
            <a:srgbClr val="FFCC00"/>
          </a:solidFill>
          <a:ln w="9525">
            <a:solidFill>
              <a:schemeClr val="tx1"/>
            </a:solidFill>
            <a:miter lim="800000"/>
            <a:headEnd/>
            <a:tailEnd/>
          </a:ln>
          <a:effectLst/>
        </p:spPr>
        <p:txBody>
          <a:bodyPr/>
          <a:lstStyle/>
          <a:p>
            <a:pPr algn="ctr"/>
            <a:r>
              <a:rPr lang="en-US" sz="2000" b="1" dirty="0"/>
              <a:t>Enter value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US" dirty="0"/>
          </a:p>
        </p:txBody>
      </p:sp>
      <p:pic>
        <p:nvPicPr>
          <p:cNvPr id="117763" name="Picture 3"/>
          <p:cNvPicPr>
            <a:picLocks noGrp="1" noChangeAspect="1" noChangeArrowheads="1"/>
          </p:cNvPicPr>
          <p:nvPr>
            <p:ph type="body" idx="1"/>
          </p:nvPr>
        </p:nvPicPr>
        <p:blipFill>
          <a:blip r:embed="rId2" cstate="print"/>
          <a:srcRect/>
          <a:stretch>
            <a:fillRect/>
          </a:stretch>
        </p:blipFill>
        <p:spPr>
          <a:xfrm>
            <a:off x="0" y="0"/>
            <a:ext cx="9144000" cy="6019800"/>
          </a:xfrm>
        </p:spPr>
      </p:pic>
      <p:sp>
        <p:nvSpPr>
          <p:cNvPr id="117764" name="AutoShape 4"/>
          <p:cNvSpPr>
            <a:spLocks noChangeArrowheads="1"/>
          </p:cNvSpPr>
          <p:nvPr/>
        </p:nvSpPr>
        <p:spPr bwMode="auto">
          <a:xfrm>
            <a:off x="6096000" y="2514600"/>
            <a:ext cx="1600200" cy="1219200"/>
          </a:xfrm>
          <a:prstGeom prst="wedgeRoundRectCallout">
            <a:avLst>
              <a:gd name="adj1" fmla="val -108731"/>
              <a:gd name="adj2" fmla="val 14454"/>
              <a:gd name="adj3" fmla="val 16667"/>
            </a:avLst>
          </a:prstGeom>
          <a:solidFill>
            <a:srgbClr val="FFCC00"/>
          </a:solidFill>
          <a:ln w="9525">
            <a:solidFill>
              <a:schemeClr val="tx1"/>
            </a:solidFill>
            <a:miter lim="800000"/>
            <a:headEnd/>
            <a:tailEnd/>
          </a:ln>
          <a:effectLst/>
        </p:spPr>
        <p:txBody>
          <a:bodyPr/>
          <a:lstStyle/>
          <a:p>
            <a:pPr algn="ctr"/>
            <a:r>
              <a:rPr lang="en-US" sz="2000" b="1" dirty="0"/>
              <a:t>Automatic date selection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609600" y="2438400"/>
            <a:ext cx="8077200" cy="4114800"/>
          </a:xfrm>
        </p:spPr>
        <p:txBody>
          <a:bodyPr/>
          <a:lstStyle/>
          <a:p>
            <a:r>
              <a:rPr lang="en-US" dirty="0"/>
              <a:t>And/Or for multiple parameters</a:t>
            </a:r>
          </a:p>
          <a:p>
            <a:pPr lvl="1"/>
            <a:r>
              <a:rPr lang="en-US" dirty="0"/>
              <a:t>Normally </a:t>
            </a:r>
            <a:r>
              <a:rPr lang="en-US" u="sng" dirty="0"/>
              <a:t>AND</a:t>
            </a:r>
            <a:r>
              <a:rPr lang="en-US" dirty="0"/>
              <a:t> is appropriate.</a:t>
            </a:r>
          </a:p>
          <a:p>
            <a:pPr lvl="1"/>
            <a:r>
              <a:rPr lang="en-US" dirty="0"/>
              <a:t>OR example: multiple description fields; i.e., tell the system to look in primary description field, first extended description field, or second extended description field.</a:t>
            </a:r>
          </a:p>
          <a:p>
            <a:endParaRPr lang="en-US" dirty="0"/>
          </a:p>
        </p:txBody>
      </p:sp>
      <p:sp>
        <p:nvSpPr>
          <p:cNvPr id="46083" name="Rectangle 3"/>
          <p:cNvSpPr>
            <a:spLocks noGrp="1" noChangeArrowheads="1"/>
          </p:cNvSpPr>
          <p:nvPr>
            <p:ph type="title"/>
          </p:nvPr>
        </p:nvSpPr>
        <p:spPr>
          <a:xfrm>
            <a:off x="457200" y="914400"/>
            <a:ext cx="8229600" cy="1143000"/>
          </a:xfrm>
          <a:noFill/>
          <a:ln/>
        </p:spPr>
        <p:txBody>
          <a:bodyPr>
            <a:normAutofit fontScale="90000"/>
          </a:bodyPr>
          <a:lstStyle/>
          <a:p>
            <a:r>
              <a:rPr lang="en-US" sz="4000" b="1" dirty="0">
                <a:solidFill>
                  <a:srgbClr val="CC3300"/>
                </a:solidFill>
              </a:rPr>
              <a:t>SUBSET DEFINITION</a:t>
            </a:r>
            <a:r>
              <a:rPr lang="en-US" sz="4000" b="1" dirty="0"/>
              <a:t> – </a:t>
            </a:r>
            <a:br>
              <a:rPr lang="en-US" sz="4000" b="1" dirty="0"/>
            </a:br>
            <a:r>
              <a:rPr lang="en-US" sz="3600" b="1" u="sng" dirty="0"/>
              <a:t>Section 4</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type="body" idx="1"/>
          </p:nvPr>
        </p:nvPicPr>
        <p:blipFill>
          <a:blip r:embed="rId3" cstate="print"/>
          <a:srcRect/>
          <a:stretch>
            <a:fillRect/>
          </a:stretch>
        </p:blipFill>
        <p:spPr>
          <a:xfrm>
            <a:off x="381000" y="838200"/>
            <a:ext cx="8534400" cy="6019800"/>
          </a:xfrm>
        </p:spPr>
      </p:pic>
      <p:sp>
        <p:nvSpPr>
          <p:cNvPr id="41993" name="AutoShape 9"/>
          <p:cNvSpPr>
            <a:spLocks noChangeArrowheads="1"/>
          </p:cNvSpPr>
          <p:nvPr/>
        </p:nvSpPr>
        <p:spPr bwMode="auto">
          <a:xfrm>
            <a:off x="3886200" y="5334000"/>
            <a:ext cx="1600200" cy="838200"/>
          </a:xfrm>
          <a:prstGeom prst="wedgeRoundRectCallout">
            <a:avLst>
              <a:gd name="adj1" fmla="val -108731"/>
              <a:gd name="adj2" fmla="val -1704"/>
              <a:gd name="adj3" fmla="val 16667"/>
            </a:avLst>
          </a:prstGeom>
          <a:solidFill>
            <a:srgbClr val="FFCC00"/>
          </a:solidFill>
          <a:ln w="9525">
            <a:solidFill>
              <a:schemeClr val="tx1"/>
            </a:solidFill>
            <a:miter lim="800000"/>
            <a:headEnd/>
            <a:tailEnd/>
          </a:ln>
          <a:effectLst/>
        </p:spPr>
        <p:txBody>
          <a:bodyPr/>
          <a:lstStyle/>
          <a:p>
            <a:pPr algn="ctr"/>
            <a:r>
              <a:rPr lang="en-US" sz="2000" b="1" dirty="0"/>
              <a:t>Use of And/Or</a:t>
            </a:r>
          </a:p>
        </p:txBody>
      </p:sp>
      <p:sp>
        <p:nvSpPr>
          <p:cNvPr id="41994" name="Text Box 10"/>
          <p:cNvSpPr txBox="1">
            <a:spLocks noChangeArrowheads="1"/>
          </p:cNvSpPr>
          <p:nvPr/>
        </p:nvSpPr>
        <p:spPr bwMode="auto">
          <a:xfrm>
            <a:off x="7162800" y="1219200"/>
            <a:ext cx="1371600" cy="304800"/>
          </a:xfrm>
          <a:prstGeom prst="rect">
            <a:avLst/>
          </a:prstGeom>
          <a:noFill/>
          <a:ln w="9525">
            <a:noFill/>
            <a:miter lim="800000"/>
            <a:headEnd/>
            <a:tailEnd/>
          </a:ln>
          <a:effectLst/>
        </p:spPr>
        <p:txBody>
          <a:bodyPr>
            <a:spAutoFit/>
          </a:bodyPr>
          <a:lstStyle/>
          <a:p>
            <a:pPr>
              <a:spcBef>
                <a:spcPct val="50000"/>
              </a:spcBef>
            </a:pPr>
            <a:r>
              <a:rPr lang="en-US" sz="1400" b="1" dirty="0"/>
              <a:t>Operand types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609600"/>
            <a:ext cx="8229600" cy="777875"/>
          </a:xfrm>
        </p:spPr>
        <p:txBody>
          <a:bodyPr/>
          <a:lstStyle/>
          <a:p>
            <a:r>
              <a:rPr lang="en-US" b="1" dirty="0"/>
              <a:t>Customization Security</a:t>
            </a:r>
          </a:p>
        </p:txBody>
      </p:sp>
      <p:sp>
        <p:nvSpPr>
          <p:cNvPr id="112644" name="Rectangle 4"/>
          <p:cNvSpPr>
            <a:spLocks noChangeArrowheads="1"/>
          </p:cNvSpPr>
          <p:nvPr/>
        </p:nvSpPr>
        <p:spPr bwMode="auto">
          <a:xfrm>
            <a:off x="609600" y="1447800"/>
            <a:ext cx="8229600" cy="4419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3200" dirty="0"/>
              <a:t>What level of customization security is needed:</a:t>
            </a:r>
          </a:p>
          <a:p>
            <a:pPr marL="742950" lvl="1" indent="-285750">
              <a:lnSpc>
                <a:spcPct val="90000"/>
              </a:lnSpc>
              <a:spcBef>
                <a:spcPct val="20000"/>
              </a:spcBef>
              <a:buFontTx/>
              <a:buChar char="–"/>
            </a:pPr>
            <a:r>
              <a:rPr lang="en-US" sz="2800" dirty="0"/>
              <a:t>Public</a:t>
            </a:r>
          </a:p>
          <a:p>
            <a:pPr marL="742950" lvl="1" indent="-285750">
              <a:lnSpc>
                <a:spcPct val="90000"/>
              </a:lnSpc>
              <a:spcBef>
                <a:spcPct val="20000"/>
              </a:spcBef>
              <a:buFontTx/>
              <a:buChar char="–"/>
            </a:pPr>
            <a:r>
              <a:rPr lang="en-US" sz="2800" dirty="0"/>
              <a:t>Private</a:t>
            </a:r>
          </a:p>
          <a:p>
            <a:pPr marL="742950" lvl="1" indent="-285750">
              <a:lnSpc>
                <a:spcPct val="90000"/>
              </a:lnSpc>
              <a:spcBef>
                <a:spcPct val="20000"/>
              </a:spcBef>
              <a:buFontTx/>
              <a:buChar char="–"/>
            </a:pPr>
            <a:r>
              <a:rPr lang="en-US" sz="2800" dirty="0"/>
              <a:t>Group security called “Public but Restricted”</a:t>
            </a:r>
          </a:p>
          <a:p>
            <a:pPr marL="342900" indent="-342900">
              <a:lnSpc>
                <a:spcPct val="90000"/>
              </a:lnSpc>
              <a:spcBef>
                <a:spcPct val="20000"/>
              </a:spcBef>
              <a:buFontTx/>
              <a:buChar char="•"/>
            </a:pPr>
            <a:r>
              <a:rPr lang="en-US" sz="3200" dirty="0"/>
              <a:t>Public only for “super users” and IT…best choice.</a:t>
            </a:r>
          </a:p>
          <a:p>
            <a:pPr marL="342900" indent="-342900">
              <a:lnSpc>
                <a:spcPct val="90000"/>
              </a:lnSpc>
              <a:spcBef>
                <a:spcPct val="20000"/>
              </a:spcBef>
              <a:buFontTx/>
              <a:buChar char="•"/>
            </a:pPr>
            <a:r>
              <a:rPr lang="en-US" sz="3200" dirty="0"/>
              <a:t>Changes to XA defaults—don’t recommend it. Make a new version based on the default with your changes.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type="title"/>
          </p:nvPr>
        </p:nvPicPr>
        <p:blipFill>
          <a:blip r:embed="rId3" cstate="print"/>
          <a:srcRect/>
          <a:stretch>
            <a:fillRect/>
          </a:stretch>
        </p:blipFill>
        <p:spPr>
          <a:xfrm>
            <a:off x="304800" y="762000"/>
            <a:ext cx="4365625" cy="5029200"/>
          </a:xfrm>
        </p:spPr>
      </p:pic>
      <p:pic>
        <p:nvPicPr>
          <p:cNvPr id="26633" name="Picture 9"/>
          <p:cNvPicPr>
            <a:picLocks noGrp="1" noChangeAspect="1" noChangeArrowheads="1"/>
          </p:cNvPicPr>
          <p:nvPr>
            <p:ph sz="half" idx="1"/>
          </p:nvPr>
        </p:nvPicPr>
        <p:blipFill>
          <a:blip r:embed="rId4" cstate="print"/>
          <a:srcRect/>
          <a:stretch>
            <a:fillRect/>
          </a:stretch>
        </p:blipFill>
        <p:spPr>
          <a:xfrm>
            <a:off x="4876800" y="1905000"/>
            <a:ext cx="4267200" cy="4953000"/>
          </a:xfrm>
          <a:noFill/>
          <a:ln/>
        </p:spPr>
      </p:pic>
      <p:sp>
        <p:nvSpPr>
          <p:cNvPr id="26636" name="AutoShape 12"/>
          <p:cNvSpPr>
            <a:spLocks noChangeArrowheads="1"/>
          </p:cNvSpPr>
          <p:nvPr/>
        </p:nvSpPr>
        <p:spPr bwMode="auto">
          <a:xfrm>
            <a:off x="2971800" y="2057400"/>
            <a:ext cx="1524000" cy="914400"/>
          </a:xfrm>
          <a:prstGeom prst="wedgeRoundRectCallout">
            <a:avLst>
              <a:gd name="adj1" fmla="val -116356"/>
              <a:gd name="adj2" fmla="val -41144"/>
              <a:gd name="adj3" fmla="val 16667"/>
            </a:avLst>
          </a:prstGeom>
          <a:solidFill>
            <a:srgbClr val="FFCC00"/>
          </a:solidFill>
          <a:ln w="9525">
            <a:solidFill>
              <a:schemeClr val="tx1"/>
            </a:solidFill>
            <a:miter lim="800000"/>
            <a:headEnd/>
            <a:tailEnd/>
          </a:ln>
          <a:effectLst/>
        </p:spPr>
        <p:txBody>
          <a:bodyPr/>
          <a:lstStyle/>
          <a:p>
            <a:r>
              <a:rPr lang="en-US" sz="1600" b="1" dirty="0"/>
              <a:t>Public in black; private in blue.</a:t>
            </a:r>
          </a:p>
        </p:txBody>
      </p:sp>
      <p:sp>
        <p:nvSpPr>
          <p:cNvPr id="26637" name="AutoShape 13"/>
          <p:cNvSpPr>
            <a:spLocks noChangeArrowheads="1"/>
          </p:cNvSpPr>
          <p:nvPr/>
        </p:nvSpPr>
        <p:spPr bwMode="auto">
          <a:xfrm>
            <a:off x="6248400" y="4114800"/>
            <a:ext cx="1981200" cy="685800"/>
          </a:xfrm>
          <a:prstGeom prst="wedgeRoundRectCallout">
            <a:avLst>
              <a:gd name="adj1" fmla="val 44231"/>
              <a:gd name="adj2" fmla="val -198611"/>
              <a:gd name="adj3" fmla="val 16667"/>
            </a:avLst>
          </a:prstGeom>
          <a:solidFill>
            <a:srgbClr val="FFCC00"/>
          </a:solidFill>
          <a:ln w="9525">
            <a:solidFill>
              <a:schemeClr val="tx1"/>
            </a:solidFill>
            <a:miter lim="800000"/>
            <a:headEnd/>
            <a:tailEnd/>
          </a:ln>
          <a:effectLst/>
        </p:spPr>
        <p:txBody>
          <a:bodyPr/>
          <a:lstStyle/>
          <a:p>
            <a:r>
              <a:rPr lang="en-US" sz="1600" b="1" dirty="0"/>
              <a:t>Security category for private.</a:t>
            </a:r>
          </a:p>
        </p:txBody>
      </p:sp>
      <p:sp>
        <p:nvSpPr>
          <p:cNvPr id="26638" name="Text Box 14"/>
          <p:cNvSpPr txBox="1">
            <a:spLocks noChangeArrowheads="1"/>
          </p:cNvSpPr>
          <p:nvPr/>
        </p:nvSpPr>
        <p:spPr bwMode="auto">
          <a:xfrm>
            <a:off x="2209800" y="0"/>
            <a:ext cx="3810000" cy="584775"/>
          </a:xfrm>
          <a:prstGeom prst="rect">
            <a:avLst/>
          </a:prstGeom>
          <a:noFill/>
          <a:ln w="9525">
            <a:noFill/>
            <a:miter lim="800000"/>
            <a:headEnd/>
            <a:tailEnd/>
          </a:ln>
          <a:effectLst/>
        </p:spPr>
        <p:txBody>
          <a:bodyPr wrap="square">
            <a:spAutoFit/>
          </a:bodyPr>
          <a:lstStyle/>
          <a:p>
            <a:pPr>
              <a:spcBef>
                <a:spcPct val="50000"/>
              </a:spcBef>
            </a:pPr>
            <a:r>
              <a:rPr lang="en-US" sz="3200" b="1" dirty="0"/>
              <a:t>Subset </a:t>
            </a:r>
            <a:r>
              <a:rPr lang="en-US" sz="3200" b="1" dirty="0" smtClean="0"/>
              <a:t>Security 6.0</a:t>
            </a:r>
            <a:endParaRPr lang="en-US" sz="3200" b="1" dirty="0"/>
          </a:p>
        </p:txBody>
      </p:sp>
      <p:sp>
        <p:nvSpPr>
          <p:cNvPr id="26639" name="AutoShape 15"/>
          <p:cNvSpPr>
            <a:spLocks noChangeArrowheads="1"/>
          </p:cNvSpPr>
          <p:nvPr/>
        </p:nvSpPr>
        <p:spPr bwMode="auto">
          <a:xfrm>
            <a:off x="2743200" y="5791200"/>
            <a:ext cx="1752600" cy="609600"/>
          </a:xfrm>
          <a:prstGeom prst="wedgeRoundRectCallout">
            <a:avLst>
              <a:gd name="adj1" fmla="val -107606"/>
              <a:gd name="adj2" fmla="val -83074"/>
              <a:gd name="adj3" fmla="val 16667"/>
            </a:avLst>
          </a:prstGeom>
          <a:solidFill>
            <a:srgbClr val="FFCC00"/>
          </a:solidFill>
          <a:ln w="9525">
            <a:solidFill>
              <a:schemeClr val="tx1"/>
            </a:solidFill>
            <a:miter lim="800000"/>
            <a:headEnd/>
            <a:tailEnd/>
          </a:ln>
          <a:effectLst/>
        </p:spPr>
        <p:txBody>
          <a:bodyPr/>
          <a:lstStyle/>
          <a:p>
            <a:pPr algn="ctr"/>
            <a:r>
              <a:rPr lang="en-US" sz="1600" b="1" dirty="0"/>
              <a:t>Doesn’t mean security level.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1676400"/>
            <a:ext cx="8229600" cy="2590800"/>
          </a:xfrm>
        </p:spPr>
        <p:txBody>
          <a:bodyPr/>
          <a:lstStyle/>
          <a:p>
            <a:r>
              <a:rPr lang="en-US" sz="6000" b="1" dirty="0">
                <a:solidFill>
                  <a:srgbClr val="CC3300"/>
                </a:solidFill>
              </a:rPr>
              <a:t>VIEWS</a:t>
            </a:r>
            <a:br>
              <a:rPr lang="en-US" sz="6000" b="1" dirty="0">
                <a:solidFill>
                  <a:srgbClr val="CC3300"/>
                </a:solidFill>
              </a:rPr>
            </a:br>
            <a:r>
              <a:rPr lang="en-US" sz="4800" b="1" dirty="0">
                <a:solidFill>
                  <a:srgbClr val="CC3300"/>
                </a:solidFill>
              </a:rPr>
              <a:t>(like the columns of a spreadsheet)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8" name="Text Box 14"/>
          <p:cNvSpPr txBox="1">
            <a:spLocks noChangeArrowheads="1"/>
          </p:cNvSpPr>
          <p:nvPr/>
        </p:nvSpPr>
        <p:spPr bwMode="auto">
          <a:xfrm>
            <a:off x="2286000" y="152400"/>
            <a:ext cx="3733800" cy="584775"/>
          </a:xfrm>
          <a:prstGeom prst="rect">
            <a:avLst/>
          </a:prstGeom>
          <a:noFill/>
          <a:ln w="9525">
            <a:noFill/>
            <a:miter lim="800000"/>
            <a:headEnd/>
            <a:tailEnd/>
          </a:ln>
          <a:effectLst/>
        </p:spPr>
        <p:txBody>
          <a:bodyPr wrap="square">
            <a:spAutoFit/>
          </a:bodyPr>
          <a:lstStyle/>
          <a:p>
            <a:pPr>
              <a:spcBef>
                <a:spcPct val="50000"/>
              </a:spcBef>
            </a:pPr>
            <a:r>
              <a:rPr lang="en-US" sz="3200" b="1" dirty="0"/>
              <a:t>Subset </a:t>
            </a:r>
            <a:r>
              <a:rPr lang="en-US" sz="3200" b="1" dirty="0" smtClean="0"/>
              <a:t>Security 7.8</a:t>
            </a:r>
            <a:endParaRPr lang="en-US" sz="3200" b="1" dirty="0"/>
          </a:p>
        </p:txBody>
      </p:sp>
      <p:sp>
        <p:nvSpPr>
          <p:cNvPr id="8" name="Title 7"/>
          <p:cNvSpPr>
            <a:spLocks noGrp="1"/>
          </p:cNvSpPr>
          <p:nvPr>
            <p:ph type="title"/>
          </p:nvPr>
        </p:nvSpPr>
        <p:spPr>
          <a:xfrm>
            <a:off x="609600" y="1447800"/>
            <a:ext cx="7315200" cy="914400"/>
          </a:xfrm>
        </p:spPr>
        <p:txBody>
          <a:bodyPr/>
          <a:lstStyle/>
          <a:p>
            <a:r>
              <a:rPr lang="en-US" dirty="0" smtClean="0"/>
              <a:t>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28600" y="1143000"/>
            <a:ext cx="3982612" cy="4573868"/>
          </a:xfrm>
          <a:prstGeom prst="rect">
            <a:avLst/>
          </a:prstGeom>
          <a:noFill/>
          <a:ln w="9525">
            <a:noFill/>
            <a:miter lim="800000"/>
            <a:headEnd/>
            <a:tailEnd/>
          </a:ln>
        </p:spPr>
      </p:pic>
      <p:sp>
        <p:nvSpPr>
          <p:cNvPr id="11" name="AutoShape 12"/>
          <p:cNvSpPr>
            <a:spLocks noChangeArrowheads="1"/>
          </p:cNvSpPr>
          <p:nvPr/>
        </p:nvSpPr>
        <p:spPr bwMode="auto">
          <a:xfrm>
            <a:off x="2286000" y="3352800"/>
            <a:ext cx="1447800" cy="838200"/>
          </a:xfrm>
          <a:prstGeom prst="wedgeRoundRectCallout">
            <a:avLst>
              <a:gd name="adj1" fmla="val -116356"/>
              <a:gd name="adj2" fmla="val -41144"/>
              <a:gd name="adj3" fmla="val 16667"/>
            </a:avLst>
          </a:prstGeom>
          <a:solidFill>
            <a:srgbClr val="FFCC00"/>
          </a:solidFill>
          <a:ln w="9525">
            <a:solidFill>
              <a:schemeClr val="tx1"/>
            </a:solidFill>
            <a:miter lim="800000"/>
            <a:headEnd/>
            <a:tailEnd/>
          </a:ln>
          <a:effectLst/>
        </p:spPr>
        <p:txBody>
          <a:bodyPr/>
          <a:lstStyle/>
          <a:p>
            <a:r>
              <a:rPr lang="en-US" sz="1600" b="1" dirty="0"/>
              <a:t>Public in black; private in blue.</a:t>
            </a:r>
          </a:p>
        </p:txBody>
      </p:sp>
      <p:sp>
        <p:nvSpPr>
          <p:cNvPr id="12" name="AutoShape 12"/>
          <p:cNvSpPr>
            <a:spLocks noChangeArrowheads="1"/>
          </p:cNvSpPr>
          <p:nvPr/>
        </p:nvSpPr>
        <p:spPr bwMode="auto">
          <a:xfrm>
            <a:off x="2667000" y="4953000"/>
            <a:ext cx="1828800" cy="1066800"/>
          </a:xfrm>
          <a:prstGeom prst="wedgeRoundRectCallout">
            <a:avLst>
              <a:gd name="adj1" fmla="val -116356"/>
              <a:gd name="adj2" fmla="val -41144"/>
              <a:gd name="adj3" fmla="val 16667"/>
            </a:avLst>
          </a:prstGeom>
          <a:solidFill>
            <a:srgbClr val="FFCC00"/>
          </a:solidFill>
          <a:ln w="9525">
            <a:solidFill>
              <a:schemeClr val="tx1"/>
            </a:solidFill>
            <a:miter lim="800000"/>
            <a:headEnd/>
            <a:tailEnd/>
          </a:ln>
          <a:effectLst/>
        </p:spPr>
        <p:txBody>
          <a:bodyPr/>
          <a:lstStyle/>
          <a:p>
            <a:r>
              <a:rPr lang="en-US" sz="1600" b="1" dirty="0" smtClean="0"/>
              <a:t>Select dialog</a:t>
            </a:r>
          </a:p>
          <a:p>
            <a:r>
              <a:rPr lang="en-US" sz="1600" b="1" dirty="0" smtClean="0"/>
              <a:t>box to only show private, public or </a:t>
            </a:r>
            <a:r>
              <a:rPr lang="en-US" sz="1600" b="1" dirty="0" err="1" smtClean="0"/>
              <a:t>ALLsubsets</a:t>
            </a:r>
            <a:endParaRPr lang="en-US" sz="1600" b="1" dirty="0"/>
          </a:p>
        </p:txBody>
      </p:sp>
      <p:sp>
        <p:nvSpPr>
          <p:cNvPr id="13" name="TextBox 12"/>
          <p:cNvSpPr txBox="1"/>
          <p:nvPr/>
        </p:nvSpPr>
        <p:spPr>
          <a:xfrm>
            <a:off x="4267200" y="1981200"/>
            <a:ext cx="657552" cy="338554"/>
          </a:xfrm>
          <a:prstGeom prst="rect">
            <a:avLst/>
          </a:prstGeom>
          <a:noFill/>
        </p:spPr>
        <p:txBody>
          <a:bodyPr wrap="none" rtlCol="0">
            <a:spAutoFit/>
          </a:bodyPr>
          <a:lstStyle/>
          <a:p>
            <a:r>
              <a:rPr lang="en-US" sz="1600" dirty="0" smtClean="0"/>
              <a:t>Apply</a:t>
            </a:r>
            <a:endParaRPr lang="en-US" sz="1600" dirty="0"/>
          </a:p>
        </p:txBody>
      </p:sp>
      <p:cxnSp>
        <p:nvCxnSpPr>
          <p:cNvPr id="15" name="Straight Arrow Connector 14"/>
          <p:cNvCxnSpPr/>
          <p:nvPr/>
        </p:nvCxnSpPr>
        <p:spPr>
          <a:xfrm rot="10800000">
            <a:off x="3962400" y="22860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038600" y="25908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67200" y="2286000"/>
            <a:ext cx="835485" cy="338554"/>
          </a:xfrm>
          <a:prstGeom prst="rect">
            <a:avLst/>
          </a:prstGeom>
          <a:noFill/>
        </p:spPr>
        <p:txBody>
          <a:bodyPr wrap="none" rtlCol="0">
            <a:spAutoFit/>
          </a:bodyPr>
          <a:lstStyle/>
          <a:p>
            <a:r>
              <a:rPr lang="en-US" sz="1600" dirty="0" smtClean="0">
                <a:solidFill>
                  <a:srgbClr val="FF0000"/>
                </a:solidFill>
              </a:rPr>
              <a:t>Append</a:t>
            </a:r>
            <a:endParaRPr lang="en-US" sz="1600" dirty="0">
              <a:solidFill>
                <a:srgbClr val="FF0000"/>
              </a:solidFill>
            </a:endParaRPr>
          </a:p>
        </p:txBody>
      </p:sp>
      <p:cxnSp>
        <p:nvCxnSpPr>
          <p:cNvPr id="18" name="Straight Arrow Connector 17"/>
          <p:cNvCxnSpPr/>
          <p:nvPr/>
        </p:nvCxnSpPr>
        <p:spPr>
          <a:xfrm rot="10800000">
            <a:off x="4038600" y="28194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4038600" y="30480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4038600" y="32766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4038600" y="35814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67200" y="2514600"/>
            <a:ext cx="730906" cy="338554"/>
          </a:xfrm>
          <a:prstGeom prst="rect">
            <a:avLst/>
          </a:prstGeom>
          <a:noFill/>
        </p:spPr>
        <p:txBody>
          <a:bodyPr wrap="none" rtlCol="0">
            <a:spAutoFit/>
          </a:bodyPr>
          <a:lstStyle/>
          <a:p>
            <a:r>
              <a:rPr lang="en-US" sz="1600" dirty="0" smtClean="0"/>
              <a:t>Create</a:t>
            </a:r>
            <a:endParaRPr lang="en-US" sz="1600" dirty="0"/>
          </a:p>
        </p:txBody>
      </p:sp>
      <p:sp>
        <p:nvSpPr>
          <p:cNvPr id="23" name="TextBox 22"/>
          <p:cNvSpPr txBox="1"/>
          <p:nvPr/>
        </p:nvSpPr>
        <p:spPr>
          <a:xfrm>
            <a:off x="4267200" y="2743200"/>
            <a:ext cx="639919" cy="338554"/>
          </a:xfrm>
          <a:prstGeom prst="rect">
            <a:avLst/>
          </a:prstGeom>
          <a:noFill/>
        </p:spPr>
        <p:txBody>
          <a:bodyPr wrap="none" rtlCol="0">
            <a:spAutoFit/>
          </a:bodyPr>
          <a:lstStyle/>
          <a:p>
            <a:r>
              <a:rPr lang="en-US" sz="1600" dirty="0" smtClean="0">
                <a:solidFill>
                  <a:srgbClr val="FF0000"/>
                </a:solidFill>
              </a:rPr>
              <a:t>Undo</a:t>
            </a:r>
            <a:endParaRPr lang="en-US" sz="1600" dirty="0">
              <a:solidFill>
                <a:srgbClr val="FF0000"/>
              </a:solidFill>
            </a:endParaRPr>
          </a:p>
        </p:txBody>
      </p:sp>
      <p:sp>
        <p:nvSpPr>
          <p:cNvPr id="24" name="TextBox 23"/>
          <p:cNvSpPr txBox="1"/>
          <p:nvPr/>
        </p:nvSpPr>
        <p:spPr>
          <a:xfrm>
            <a:off x="4267200" y="2971800"/>
            <a:ext cx="803297" cy="338554"/>
          </a:xfrm>
          <a:prstGeom prst="rect">
            <a:avLst/>
          </a:prstGeom>
          <a:noFill/>
        </p:spPr>
        <p:txBody>
          <a:bodyPr wrap="none" rtlCol="0">
            <a:spAutoFit/>
          </a:bodyPr>
          <a:lstStyle/>
          <a:p>
            <a:r>
              <a:rPr lang="en-US" sz="1600" dirty="0" smtClean="0"/>
              <a:t>Change</a:t>
            </a:r>
            <a:endParaRPr lang="en-US" sz="1600" dirty="0"/>
          </a:p>
        </p:txBody>
      </p:sp>
      <p:sp>
        <p:nvSpPr>
          <p:cNvPr id="25" name="TextBox 24"/>
          <p:cNvSpPr txBox="1"/>
          <p:nvPr/>
        </p:nvSpPr>
        <p:spPr>
          <a:xfrm>
            <a:off x="4267200" y="3276600"/>
            <a:ext cx="731226" cy="338554"/>
          </a:xfrm>
          <a:prstGeom prst="rect">
            <a:avLst/>
          </a:prstGeom>
          <a:noFill/>
        </p:spPr>
        <p:txBody>
          <a:bodyPr wrap="none" rtlCol="0">
            <a:spAutoFit/>
          </a:bodyPr>
          <a:lstStyle/>
          <a:p>
            <a:r>
              <a:rPr lang="en-US" sz="1600" dirty="0" smtClean="0">
                <a:solidFill>
                  <a:srgbClr val="FF0000"/>
                </a:solidFill>
              </a:rPr>
              <a:t>Delete</a:t>
            </a:r>
            <a:endParaRPr lang="en-US" sz="1600" dirty="0">
              <a:solidFill>
                <a:srgbClr val="FF0000"/>
              </a:solidFill>
            </a:endParaRPr>
          </a:p>
        </p:txBody>
      </p:sp>
      <p:pic>
        <p:nvPicPr>
          <p:cNvPr id="4099" name="Picture 3"/>
          <p:cNvPicPr>
            <a:picLocks noChangeAspect="1" noChangeArrowheads="1"/>
          </p:cNvPicPr>
          <p:nvPr/>
        </p:nvPicPr>
        <p:blipFill>
          <a:blip r:embed="rId4" cstate="print"/>
          <a:srcRect/>
          <a:stretch>
            <a:fillRect/>
          </a:stretch>
        </p:blipFill>
        <p:spPr bwMode="auto">
          <a:xfrm>
            <a:off x="5012753" y="990600"/>
            <a:ext cx="4131247" cy="3933825"/>
          </a:xfrm>
          <a:prstGeom prst="rect">
            <a:avLst/>
          </a:prstGeom>
          <a:noFill/>
          <a:ln w="9525">
            <a:noFill/>
            <a:miter lim="800000"/>
            <a:headEnd/>
            <a:tailEnd/>
          </a:ln>
        </p:spPr>
      </p:pic>
      <p:sp>
        <p:nvSpPr>
          <p:cNvPr id="27" name="AutoShape 13"/>
          <p:cNvSpPr>
            <a:spLocks noChangeArrowheads="1"/>
          </p:cNvSpPr>
          <p:nvPr/>
        </p:nvSpPr>
        <p:spPr bwMode="auto">
          <a:xfrm>
            <a:off x="6400800" y="2971800"/>
            <a:ext cx="1981200" cy="685800"/>
          </a:xfrm>
          <a:prstGeom prst="wedgeRoundRectCallout">
            <a:avLst>
              <a:gd name="adj1" fmla="val 44231"/>
              <a:gd name="adj2" fmla="val -198611"/>
              <a:gd name="adj3" fmla="val 16667"/>
            </a:avLst>
          </a:prstGeom>
          <a:solidFill>
            <a:srgbClr val="FFCC00"/>
          </a:solidFill>
          <a:ln w="9525">
            <a:solidFill>
              <a:schemeClr val="tx1"/>
            </a:solidFill>
            <a:miter lim="800000"/>
            <a:headEnd/>
            <a:tailEnd/>
          </a:ln>
          <a:effectLst/>
        </p:spPr>
        <p:txBody>
          <a:bodyPr/>
          <a:lstStyle/>
          <a:p>
            <a:r>
              <a:rPr lang="en-US" sz="1600" b="1" dirty="0"/>
              <a:t>Security category for private.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609600"/>
            <a:ext cx="9067800" cy="854075"/>
          </a:xfrm>
        </p:spPr>
        <p:txBody>
          <a:bodyPr/>
          <a:lstStyle/>
          <a:p>
            <a:r>
              <a:rPr lang="en-US" sz="3200" b="1" dirty="0"/>
              <a:t>Why Use “Public But Restricted” Customization?</a:t>
            </a:r>
          </a:p>
        </p:txBody>
      </p:sp>
      <p:pic>
        <p:nvPicPr>
          <p:cNvPr id="79875" name="Picture 3"/>
          <p:cNvPicPr>
            <a:picLocks noGrp="1" noChangeAspect="1" noChangeArrowheads="1"/>
          </p:cNvPicPr>
          <p:nvPr>
            <p:ph type="body" idx="1"/>
          </p:nvPr>
        </p:nvPicPr>
        <p:blipFill>
          <a:blip r:embed="rId3" cstate="print"/>
          <a:srcRect/>
          <a:stretch>
            <a:fillRect/>
          </a:stretch>
        </p:blipFill>
        <p:spPr>
          <a:xfrm>
            <a:off x="0" y="1447800"/>
            <a:ext cx="9144000" cy="5410200"/>
          </a:xfrm>
        </p:spPr>
      </p:pic>
      <p:sp>
        <p:nvSpPr>
          <p:cNvPr id="79876" name="Rectangle 4"/>
          <p:cNvSpPr>
            <a:spLocks noChangeArrowheads="1"/>
          </p:cNvSpPr>
          <p:nvPr/>
        </p:nvSpPr>
        <p:spPr bwMode="auto">
          <a:xfrm>
            <a:off x="914400" y="4419600"/>
            <a:ext cx="2209800" cy="762000"/>
          </a:xfrm>
          <a:prstGeom prst="rect">
            <a:avLst/>
          </a:prstGeom>
          <a:noFill/>
          <a:ln w="57150">
            <a:solidFill>
              <a:srgbClr val="CC3300"/>
            </a:solidFill>
            <a:miter lim="800000"/>
            <a:headEnd/>
            <a:tailEnd/>
          </a:ln>
          <a:effectLst/>
        </p:spPr>
        <p:txBody>
          <a:bodyPr wrap="none" anchor="ctr"/>
          <a:lstStyle/>
          <a:p>
            <a:pPr algn="ctr"/>
            <a:endParaRPr lang="en-US" dirty="0"/>
          </a:p>
        </p:txBody>
      </p:sp>
      <p:sp>
        <p:nvSpPr>
          <p:cNvPr id="79877" name="Text Box 5"/>
          <p:cNvSpPr txBox="1">
            <a:spLocks noChangeArrowheads="1"/>
          </p:cNvSpPr>
          <p:nvPr/>
        </p:nvSpPr>
        <p:spPr bwMode="auto">
          <a:xfrm>
            <a:off x="5029200" y="3505200"/>
            <a:ext cx="3505200" cy="1625600"/>
          </a:xfrm>
          <a:prstGeom prst="rect">
            <a:avLst/>
          </a:prstGeom>
          <a:solidFill>
            <a:srgbClr val="FFCC00"/>
          </a:solidFill>
          <a:ln w="9525">
            <a:solidFill>
              <a:schemeClr val="tx1"/>
            </a:solidFill>
            <a:miter lim="800000"/>
            <a:headEnd/>
            <a:tailEnd/>
          </a:ln>
          <a:effectLst/>
        </p:spPr>
        <p:txBody>
          <a:bodyPr>
            <a:spAutoFit/>
          </a:bodyPr>
          <a:lstStyle/>
          <a:p>
            <a:pPr>
              <a:spcBef>
                <a:spcPct val="50000"/>
              </a:spcBef>
            </a:pPr>
            <a:r>
              <a:rPr lang="en-US" sz="2000" b="1" dirty="0"/>
              <a:t>To shorten dropdown list of subsets or hide data from most users.  (For setup instructions, see Chapter 3 of XA Browser documentation.)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52400"/>
            <a:ext cx="7543800" cy="625475"/>
          </a:xfrm>
        </p:spPr>
        <p:txBody>
          <a:bodyPr>
            <a:normAutofit fontScale="90000"/>
          </a:bodyPr>
          <a:lstStyle/>
          <a:p>
            <a:r>
              <a:rPr lang="en-US" sz="3600" b="1" dirty="0"/>
              <a:t>Reports – Combination of View, Subset </a:t>
            </a:r>
            <a:r>
              <a:rPr lang="en-US" sz="3600" b="1" dirty="0" smtClean="0"/>
              <a:t>and  </a:t>
            </a:r>
            <a:r>
              <a:rPr lang="en-US" sz="3600" b="1" dirty="0"/>
              <a:t>Sort </a:t>
            </a:r>
            <a:r>
              <a:rPr lang="en-US" sz="2800" b="1" i="1" dirty="0"/>
              <a:t>(Local print or export to Excel)</a:t>
            </a:r>
          </a:p>
        </p:txBody>
      </p:sp>
      <p:pic>
        <p:nvPicPr>
          <p:cNvPr id="53251" name="Picture 3"/>
          <p:cNvPicPr>
            <a:picLocks noGrp="1" noChangeAspect="1" noChangeArrowheads="1"/>
          </p:cNvPicPr>
          <p:nvPr>
            <p:ph type="body" idx="1"/>
          </p:nvPr>
        </p:nvPicPr>
        <p:blipFill>
          <a:blip r:embed="rId3" cstate="print"/>
          <a:srcRect/>
          <a:stretch>
            <a:fillRect/>
          </a:stretch>
        </p:blipFill>
        <p:spPr>
          <a:xfrm>
            <a:off x="0" y="1295400"/>
            <a:ext cx="9144000" cy="5562600"/>
          </a:xfrm>
        </p:spPr>
      </p:pic>
      <p:pic>
        <p:nvPicPr>
          <p:cNvPr id="5122" name="Picture 2"/>
          <p:cNvPicPr>
            <a:picLocks noChangeAspect="1" noChangeArrowheads="1"/>
          </p:cNvPicPr>
          <p:nvPr/>
        </p:nvPicPr>
        <p:blipFill>
          <a:blip r:embed="rId4" cstate="print"/>
          <a:srcRect/>
          <a:stretch>
            <a:fillRect/>
          </a:stretch>
        </p:blipFill>
        <p:spPr bwMode="auto">
          <a:xfrm>
            <a:off x="4343400" y="2895600"/>
            <a:ext cx="4133850" cy="2657475"/>
          </a:xfrm>
          <a:prstGeom prst="rect">
            <a:avLst/>
          </a:prstGeom>
          <a:noFill/>
          <a:ln w="9525">
            <a:noFill/>
            <a:miter lim="800000"/>
            <a:headEnd/>
            <a:tailEnd/>
          </a:ln>
        </p:spPr>
      </p:pic>
      <p:cxnSp>
        <p:nvCxnSpPr>
          <p:cNvPr id="7" name="Straight Arrow Connector 6"/>
          <p:cNvCxnSpPr/>
          <p:nvPr/>
        </p:nvCxnSpPr>
        <p:spPr>
          <a:xfrm>
            <a:off x="2514600" y="1981200"/>
            <a:ext cx="1905000" cy="1066800"/>
          </a:xfrm>
          <a:prstGeom prst="straightConnector1">
            <a:avLst/>
          </a:prstGeom>
          <a:ln w="571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2286000"/>
            <a:ext cx="8229600" cy="1143000"/>
          </a:xfrm>
        </p:spPr>
        <p:txBody>
          <a:bodyPr/>
          <a:lstStyle/>
          <a:p>
            <a:r>
              <a:rPr lang="en-US" b="1" dirty="0">
                <a:solidFill>
                  <a:schemeClr val="accent2"/>
                </a:solidFill>
              </a:rPr>
              <a:t>Let’s create a subset!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2590800"/>
            <a:ext cx="8229600" cy="1143000"/>
          </a:xfrm>
        </p:spPr>
        <p:txBody>
          <a:bodyPr>
            <a:normAutofit fontScale="90000"/>
          </a:bodyPr>
          <a:lstStyle/>
          <a:p>
            <a:r>
              <a:rPr lang="en-US" sz="6000" b="1" dirty="0">
                <a:solidFill>
                  <a:srgbClr val="CC3300"/>
                </a:solidFill>
              </a:rPr>
              <a:t>SORTS</a:t>
            </a:r>
            <a:br>
              <a:rPr lang="en-US" sz="6000" b="1" dirty="0">
                <a:solidFill>
                  <a:srgbClr val="CC3300"/>
                </a:solidFill>
              </a:rPr>
            </a:br>
            <a:endParaRPr lang="en-US" sz="40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1600200"/>
            <a:ext cx="8229600" cy="4495800"/>
          </a:xfrm>
        </p:spPr>
        <p:txBody>
          <a:bodyPr/>
          <a:lstStyle/>
          <a:p>
            <a:pPr>
              <a:lnSpc>
                <a:spcPct val="90000"/>
              </a:lnSpc>
            </a:pPr>
            <a:r>
              <a:rPr lang="en-US" sz="2800" dirty="0"/>
              <a:t>Sort by any attribute </a:t>
            </a:r>
            <a:r>
              <a:rPr lang="en-US" sz="2800" u="sng" dirty="0"/>
              <a:t>or combination</a:t>
            </a:r>
            <a:r>
              <a:rPr lang="en-US" sz="2800" dirty="0"/>
              <a:t> of attributes</a:t>
            </a:r>
          </a:p>
          <a:p>
            <a:pPr lvl="1">
              <a:lnSpc>
                <a:spcPct val="90000"/>
              </a:lnSpc>
            </a:pPr>
            <a:r>
              <a:rPr lang="en-US" sz="2400" dirty="0"/>
              <a:t>Record number is usually the default (CO/MO/PO, item number, vendor number, customer number)</a:t>
            </a:r>
          </a:p>
          <a:p>
            <a:pPr lvl="1">
              <a:lnSpc>
                <a:spcPct val="90000"/>
              </a:lnSpc>
            </a:pPr>
            <a:r>
              <a:rPr lang="en-US" sz="2400" dirty="0"/>
              <a:t>Description is not normal sort, but you may need that.</a:t>
            </a:r>
          </a:p>
          <a:p>
            <a:pPr lvl="1">
              <a:lnSpc>
                <a:spcPct val="90000"/>
              </a:lnSpc>
            </a:pPr>
            <a:r>
              <a:rPr lang="en-US" sz="2400" dirty="0"/>
              <a:t>Date: newest or oldest record at top</a:t>
            </a:r>
          </a:p>
          <a:p>
            <a:pPr lvl="1">
              <a:lnSpc>
                <a:spcPct val="90000"/>
              </a:lnSpc>
            </a:pPr>
            <a:r>
              <a:rPr lang="en-US" sz="2400" dirty="0"/>
              <a:t>Highest value at top, etc.</a:t>
            </a:r>
          </a:p>
          <a:p>
            <a:pPr lvl="1">
              <a:lnSpc>
                <a:spcPct val="90000"/>
              </a:lnSpc>
            </a:pPr>
            <a:r>
              <a:rPr lang="en-US" sz="2400" dirty="0"/>
              <a:t>Combination example:  Item Warehouses by item type, then primary vendor, then lead time</a:t>
            </a:r>
          </a:p>
          <a:p>
            <a:pPr>
              <a:lnSpc>
                <a:spcPct val="90000"/>
              </a:lnSpc>
            </a:pPr>
            <a:r>
              <a:rPr lang="en-US" sz="2800" dirty="0"/>
              <a:t>Format </a:t>
            </a:r>
          </a:p>
          <a:p>
            <a:pPr lvl="1">
              <a:lnSpc>
                <a:spcPct val="90000"/>
              </a:lnSpc>
            </a:pPr>
            <a:r>
              <a:rPr lang="en-US" sz="2400" dirty="0"/>
              <a:t>Ascending</a:t>
            </a:r>
          </a:p>
          <a:p>
            <a:pPr lvl="1">
              <a:lnSpc>
                <a:spcPct val="90000"/>
              </a:lnSpc>
            </a:pPr>
            <a:r>
              <a:rPr lang="en-US" sz="2400" dirty="0"/>
              <a:t>Descending</a:t>
            </a:r>
          </a:p>
        </p:txBody>
      </p:sp>
      <p:sp>
        <p:nvSpPr>
          <p:cNvPr id="33796" name="Rectangle 4"/>
          <p:cNvSpPr>
            <a:spLocks noGrp="1" noChangeArrowheads="1"/>
          </p:cNvSpPr>
          <p:nvPr>
            <p:ph type="title"/>
          </p:nvPr>
        </p:nvSpPr>
        <p:spPr>
          <a:xfrm>
            <a:off x="457200" y="746125"/>
            <a:ext cx="8229600" cy="777875"/>
          </a:xfrm>
          <a:noFill/>
          <a:ln/>
        </p:spPr>
        <p:txBody>
          <a:bodyPr/>
          <a:lstStyle/>
          <a:p>
            <a:r>
              <a:rPr lang="en-US" sz="4000" b="1" dirty="0">
                <a:solidFill>
                  <a:srgbClr val="CC3300"/>
                </a:solidFill>
              </a:rPr>
              <a:t>SORTS</a:t>
            </a:r>
            <a:r>
              <a:rPr lang="en-US" sz="4000" b="1" dirty="0"/>
              <a:t> – What Are Our Choices?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Sort Selection – Public and Private</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838450" y="1495425"/>
            <a:ext cx="3467100" cy="3943350"/>
          </a:xfrm>
          <a:prstGeom prst="rect">
            <a:avLst/>
          </a:prstGeom>
          <a:noFill/>
          <a:ln w="9525">
            <a:noFill/>
            <a:miter lim="800000"/>
            <a:headEnd/>
            <a:tailEnd/>
          </a:ln>
        </p:spPr>
      </p:pic>
      <p:sp>
        <p:nvSpPr>
          <p:cNvPr id="6" name="TextBox 5"/>
          <p:cNvSpPr txBox="1"/>
          <p:nvPr/>
        </p:nvSpPr>
        <p:spPr>
          <a:xfrm>
            <a:off x="3505200" y="3505200"/>
            <a:ext cx="2621872" cy="923330"/>
          </a:xfrm>
          <a:prstGeom prst="rect">
            <a:avLst/>
          </a:prstGeom>
          <a:solidFill>
            <a:srgbClr val="FFC000"/>
          </a:solidFill>
        </p:spPr>
        <p:txBody>
          <a:bodyPr wrap="none" rtlCol="0">
            <a:spAutoFit/>
          </a:bodyPr>
          <a:lstStyle/>
          <a:p>
            <a:r>
              <a:rPr lang="en-US" dirty="0" smtClean="0"/>
              <a:t>Naming convention suffix </a:t>
            </a:r>
          </a:p>
          <a:p>
            <a:r>
              <a:rPr lang="en-US" dirty="0" smtClean="0"/>
              <a:t> “D” for descending</a:t>
            </a:r>
          </a:p>
          <a:p>
            <a:r>
              <a:rPr lang="en-US" dirty="0" smtClean="0"/>
              <a:t> “A” for ascending. </a:t>
            </a:r>
            <a:endParaRPr lang="en-US" dirty="0"/>
          </a:p>
        </p:txBody>
      </p:sp>
      <p:cxnSp>
        <p:nvCxnSpPr>
          <p:cNvPr id="8" name="Straight Arrow Connector 7"/>
          <p:cNvCxnSpPr/>
          <p:nvPr/>
        </p:nvCxnSpPr>
        <p:spPr>
          <a:xfrm rot="10800000">
            <a:off x="4495800" y="3048000"/>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648200" y="3276600"/>
            <a:ext cx="457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6172200" y="2667000"/>
            <a:ext cx="2057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77000" y="2362200"/>
            <a:ext cx="1851982" cy="369332"/>
          </a:xfrm>
          <a:prstGeom prst="rect">
            <a:avLst/>
          </a:prstGeom>
          <a:noFill/>
        </p:spPr>
        <p:txBody>
          <a:bodyPr wrap="none" rtlCol="0">
            <a:spAutoFit/>
          </a:bodyPr>
          <a:lstStyle/>
          <a:p>
            <a:r>
              <a:rPr lang="en-US" dirty="0" smtClean="0"/>
              <a:t> Create new SORT</a:t>
            </a:r>
            <a:endParaRPr lang="en-US" dirty="0"/>
          </a:p>
        </p:txBody>
      </p:sp>
      <p:cxnSp>
        <p:nvCxnSpPr>
          <p:cNvPr id="15" name="Straight Arrow Connector 14"/>
          <p:cNvCxnSpPr/>
          <p:nvPr/>
        </p:nvCxnSpPr>
        <p:spPr>
          <a:xfrm rot="10800000">
            <a:off x="6172200" y="2895600"/>
            <a:ext cx="2057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53200" y="2590800"/>
            <a:ext cx="2165273" cy="369332"/>
          </a:xfrm>
          <a:prstGeom prst="rect">
            <a:avLst/>
          </a:prstGeom>
          <a:noFill/>
        </p:spPr>
        <p:txBody>
          <a:bodyPr wrap="none" rtlCol="0">
            <a:spAutoFit/>
          </a:bodyPr>
          <a:lstStyle/>
          <a:p>
            <a:r>
              <a:rPr lang="en-US" dirty="0" smtClean="0">
                <a:solidFill>
                  <a:srgbClr val="FF0000"/>
                </a:solidFill>
              </a:rPr>
              <a:t>Modify existing SORT</a:t>
            </a:r>
            <a:endParaRPr lang="en-US" dirty="0">
              <a:solidFill>
                <a:srgbClr val="FF0000"/>
              </a:solidFill>
            </a:endParaRPr>
          </a:p>
        </p:txBody>
      </p:sp>
      <p:cxnSp>
        <p:nvCxnSpPr>
          <p:cNvPr id="17" name="Straight Arrow Connector 16"/>
          <p:cNvCxnSpPr/>
          <p:nvPr/>
        </p:nvCxnSpPr>
        <p:spPr>
          <a:xfrm rot="10800000">
            <a:off x="6172200" y="3124200"/>
            <a:ext cx="2057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53200" y="2819400"/>
            <a:ext cx="2110706" cy="369332"/>
          </a:xfrm>
          <a:prstGeom prst="rect">
            <a:avLst/>
          </a:prstGeom>
          <a:noFill/>
        </p:spPr>
        <p:txBody>
          <a:bodyPr wrap="none" rtlCol="0">
            <a:spAutoFit/>
          </a:bodyPr>
          <a:lstStyle/>
          <a:p>
            <a:r>
              <a:rPr lang="en-US" dirty="0" smtClean="0"/>
              <a:t>Delete existing SORT</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362200"/>
            <a:ext cx="8229600" cy="1143000"/>
          </a:xfrm>
        </p:spPr>
        <p:txBody>
          <a:bodyPr/>
          <a:lstStyle/>
          <a:p>
            <a:r>
              <a:rPr lang="en-US" sz="6000" b="1" dirty="0">
                <a:solidFill>
                  <a:srgbClr val="CC3300"/>
                </a:solidFill>
              </a:rPr>
              <a:t>SETTING PREFERENCES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2743200" y="2362200"/>
            <a:ext cx="5943600" cy="3733800"/>
          </a:xfrm>
        </p:spPr>
        <p:txBody>
          <a:bodyPr/>
          <a:lstStyle/>
          <a:p>
            <a:r>
              <a:rPr lang="en-US" dirty="0"/>
              <a:t>Display font size</a:t>
            </a:r>
          </a:p>
          <a:p>
            <a:r>
              <a:rPr lang="en-US" dirty="0"/>
              <a:t>Print font size</a:t>
            </a:r>
          </a:p>
          <a:p>
            <a:r>
              <a:rPr lang="en-US" dirty="0"/>
              <a:t>Size of clipboard</a:t>
            </a:r>
          </a:p>
          <a:p>
            <a:r>
              <a:rPr lang="en-US" dirty="0"/>
              <a:t>Card file tabs</a:t>
            </a:r>
          </a:p>
          <a:p>
            <a:r>
              <a:rPr lang="en-US" dirty="0"/>
              <a:t>Tracking history</a:t>
            </a:r>
          </a:p>
        </p:txBody>
      </p:sp>
      <p:sp>
        <p:nvSpPr>
          <p:cNvPr id="118788" name="Rectangle 4"/>
          <p:cNvSpPr>
            <a:spLocks noGrp="1" noChangeArrowheads="1"/>
          </p:cNvSpPr>
          <p:nvPr>
            <p:ph type="title"/>
          </p:nvPr>
        </p:nvSpPr>
        <p:spPr>
          <a:noFill/>
          <a:ln/>
        </p:spPr>
        <p:txBody>
          <a:bodyPr>
            <a:normAutofit fontScale="90000"/>
          </a:bodyPr>
          <a:lstStyle/>
          <a:p>
            <a:r>
              <a:rPr lang="en-US" b="1" dirty="0"/>
              <a:t>Setting Preferences – </a:t>
            </a:r>
            <a:br>
              <a:rPr lang="en-US" b="1" dirty="0"/>
            </a:br>
            <a:r>
              <a:rPr lang="en-US" b="1" dirty="0"/>
              <a:t>All of Browser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22" name="Rectangle 14"/>
          <p:cNvSpPr>
            <a:spLocks noGrp="1" noChangeArrowheads="1"/>
          </p:cNvSpPr>
          <p:nvPr>
            <p:ph type="title"/>
          </p:nvPr>
        </p:nvSpPr>
        <p:spPr/>
        <p:txBody>
          <a:bodyPr/>
          <a:lstStyle/>
          <a:p>
            <a:endParaRPr lang="en-US" dirty="0"/>
          </a:p>
        </p:txBody>
      </p:sp>
      <p:pic>
        <p:nvPicPr>
          <p:cNvPr id="119811" name="Picture 3"/>
          <p:cNvPicPr>
            <a:picLocks noGrp="1" noChangeAspect="1" noChangeArrowheads="1"/>
          </p:cNvPicPr>
          <p:nvPr>
            <p:ph type="body" idx="4294967295"/>
          </p:nvPr>
        </p:nvPicPr>
        <p:blipFill>
          <a:blip r:embed="rId2" cstate="print"/>
          <a:srcRect/>
          <a:stretch>
            <a:fillRect/>
          </a:stretch>
        </p:blipFill>
        <p:spPr>
          <a:xfrm>
            <a:off x="0" y="0"/>
            <a:ext cx="9144000" cy="6019800"/>
          </a:xfrm>
        </p:spPr>
      </p:pic>
      <p:sp>
        <p:nvSpPr>
          <p:cNvPr id="119812" name="Text Box 4"/>
          <p:cNvSpPr txBox="1">
            <a:spLocks noChangeArrowheads="1"/>
          </p:cNvSpPr>
          <p:nvPr/>
        </p:nvSpPr>
        <p:spPr bwMode="auto">
          <a:xfrm>
            <a:off x="685800" y="1981200"/>
            <a:ext cx="29718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19816" name="Text Box 8"/>
          <p:cNvSpPr txBox="1">
            <a:spLocks noChangeArrowheads="1"/>
          </p:cNvSpPr>
          <p:nvPr/>
        </p:nvSpPr>
        <p:spPr bwMode="auto">
          <a:xfrm>
            <a:off x="4572000" y="2133600"/>
            <a:ext cx="37338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19820" name="Text Box 12"/>
          <p:cNvSpPr txBox="1">
            <a:spLocks noChangeArrowheads="1"/>
          </p:cNvSpPr>
          <p:nvPr/>
        </p:nvSpPr>
        <p:spPr bwMode="auto">
          <a:xfrm>
            <a:off x="6400800" y="3200400"/>
            <a:ext cx="2209800" cy="457200"/>
          </a:xfrm>
          <a:prstGeom prst="rect">
            <a:avLst/>
          </a:prstGeom>
          <a:noFill/>
          <a:ln w="9525">
            <a:noFill/>
            <a:miter lim="800000"/>
            <a:headEnd/>
            <a:tailEnd/>
          </a:ln>
          <a:effectLst/>
        </p:spPr>
        <p:txBody>
          <a:bodyPr>
            <a:spAutoFit/>
          </a:bodyPr>
          <a:lstStyle/>
          <a:p>
            <a:pPr>
              <a:spcBef>
                <a:spcPct val="50000"/>
              </a:spcBef>
            </a:pP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52400" y="1219200"/>
            <a:ext cx="3200400" cy="2391459"/>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429000" y="1219200"/>
            <a:ext cx="3146694" cy="236220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5029200" y="3048000"/>
            <a:ext cx="3655175" cy="2752725"/>
          </a:xfrm>
          <a:prstGeom prst="rect">
            <a:avLst/>
          </a:prstGeom>
          <a:noFill/>
          <a:ln w="9525">
            <a:noFill/>
            <a:miter lim="800000"/>
            <a:headEnd/>
            <a:tailEnd/>
          </a:ln>
        </p:spPr>
      </p:pic>
      <p:sp>
        <p:nvSpPr>
          <p:cNvPr id="16" name="TextBox 15"/>
          <p:cNvSpPr txBox="1"/>
          <p:nvPr/>
        </p:nvSpPr>
        <p:spPr>
          <a:xfrm>
            <a:off x="6858000" y="2133600"/>
            <a:ext cx="1609928" cy="646331"/>
          </a:xfrm>
          <a:prstGeom prst="rect">
            <a:avLst/>
          </a:prstGeom>
          <a:solidFill>
            <a:srgbClr val="FFC000"/>
          </a:solidFill>
        </p:spPr>
        <p:txBody>
          <a:bodyPr wrap="none" rtlCol="0">
            <a:spAutoFit/>
          </a:bodyPr>
          <a:lstStyle/>
          <a:p>
            <a:r>
              <a:rPr lang="en-US" dirty="0" smtClean="0"/>
              <a:t>Click on tabs to</a:t>
            </a:r>
          </a:p>
          <a:p>
            <a:r>
              <a:rPr lang="en-US" dirty="0" smtClean="0"/>
              <a:t>Change cards</a:t>
            </a:r>
            <a:endParaRPr lang="en-US" dirty="0"/>
          </a:p>
        </p:txBody>
      </p:sp>
      <p:cxnSp>
        <p:nvCxnSpPr>
          <p:cNvPr id="18" name="Straight Arrow Connector 17"/>
          <p:cNvCxnSpPr/>
          <p:nvPr/>
        </p:nvCxnSpPr>
        <p:spPr>
          <a:xfrm rot="5400000">
            <a:off x="6705600" y="2971800"/>
            <a:ext cx="457200" cy="15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4" name="Picture 8"/>
          <p:cNvPicPr>
            <a:picLocks noGrp="1" noChangeAspect="1" noChangeArrowheads="1"/>
          </p:cNvPicPr>
          <p:nvPr>
            <p:ph sz="half" idx="2"/>
          </p:nvPr>
        </p:nvPicPr>
        <p:blipFill>
          <a:blip r:embed="rId2" cstate="print"/>
          <a:srcRect/>
          <a:stretch>
            <a:fillRect/>
          </a:stretch>
        </p:blipFill>
        <p:spPr>
          <a:xfrm>
            <a:off x="762000" y="723900"/>
            <a:ext cx="7772400" cy="5295900"/>
          </a:xfrm>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609600"/>
            <a:ext cx="8229600" cy="1143000"/>
          </a:xfrm>
        </p:spPr>
        <p:txBody>
          <a:bodyPr/>
          <a:lstStyle/>
          <a:p>
            <a:r>
              <a:rPr lang="en-US" b="1" dirty="0">
                <a:solidFill>
                  <a:srgbClr val="CC3300"/>
                </a:solidFill>
              </a:rPr>
              <a:t>Setting Object Preferences</a:t>
            </a:r>
          </a:p>
        </p:txBody>
      </p:sp>
      <p:sp>
        <p:nvSpPr>
          <p:cNvPr id="28675" name="Rectangle 3"/>
          <p:cNvSpPr>
            <a:spLocks noGrp="1" noChangeArrowheads="1"/>
          </p:cNvSpPr>
          <p:nvPr>
            <p:ph type="body" idx="1"/>
          </p:nvPr>
        </p:nvSpPr>
        <p:spPr>
          <a:xfrm>
            <a:off x="457200" y="1676400"/>
            <a:ext cx="8229600" cy="4495800"/>
          </a:xfrm>
        </p:spPr>
        <p:txBody>
          <a:bodyPr/>
          <a:lstStyle/>
          <a:p>
            <a:r>
              <a:rPr lang="en-US" sz="2800" dirty="0"/>
              <a:t>For each OBJECT, it is </a:t>
            </a:r>
            <a:r>
              <a:rPr lang="en-US" sz="2800" u="sng" dirty="0"/>
              <a:t>very important</a:t>
            </a:r>
            <a:r>
              <a:rPr lang="en-US" sz="2800" dirty="0"/>
              <a:t> to take advantage of views and subsets deemed important by you or your department, </a:t>
            </a:r>
            <a:r>
              <a:rPr lang="en-US" sz="2800" u="sng" dirty="0"/>
              <a:t>especially</a:t>
            </a:r>
            <a:r>
              <a:rPr lang="en-US" sz="2800" dirty="0"/>
              <a:t> if renaming attributes (normal fields or user fields) or if interfacing to outside databases.  If you always use the default “General” view—you may be missing key information!</a:t>
            </a:r>
          </a:p>
          <a:p>
            <a:r>
              <a:rPr lang="en-US" sz="2800" dirty="0"/>
              <a:t>Expedite record entry in Browser by setting preferences to lock in default settings.</a:t>
            </a:r>
          </a:p>
          <a:p>
            <a:endParaRPr lang="en-US" sz="28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Grp="1" noChangeAspect="1" noChangeArrowheads="1"/>
          </p:cNvPicPr>
          <p:nvPr>
            <p:ph type="title"/>
          </p:nvPr>
        </p:nvPicPr>
        <p:blipFill>
          <a:blip r:embed="rId2" cstate="print"/>
          <a:srcRect/>
          <a:stretch>
            <a:fillRect/>
          </a:stretch>
        </p:blipFill>
        <p:spPr>
          <a:xfrm>
            <a:off x="0" y="0"/>
            <a:ext cx="9144000" cy="6767513"/>
          </a:xfrm>
        </p:spPr>
      </p:pic>
      <p:sp>
        <p:nvSpPr>
          <p:cNvPr id="114692" name="Text Box 4"/>
          <p:cNvSpPr txBox="1">
            <a:spLocks noChangeArrowheads="1"/>
          </p:cNvSpPr>
          <p:nvPr/>
        </p:nvSpPr>
        <p:spPr bwMode="auto">
          <a:xfrm>
            <a:off x="5334000" y="2971800"/>
            <a:ext cx="30480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14695" name="Oval 7"/>
          <p:cNvSpPr>
            <a:spLocks noChangeArrowheads="1"/>
          </p:cNvSpPr>
          <p:nvPr/>
        </p:nvSpPr>
        <p:spPr bwMode="auto">
          <a:xfrm>
            <a:off x="3276600" y="533400"/>
            <a:ext cx="1676400" cy="1371600"/>
          </a:xfrm>
          <a:prstGeom prst="ellipse">
            <a:avLst/>
          </a:prstGeom>
          <a:noFill/>
          <a:ln w="28575">
            <a:solidFill>
              <a:schemeClr val="tx1"/>
            </a:solidFill>
            <a:round/>
            <a:headEnd/>
            <a:tailEnd/>
          </a:ln>
          <a:effectLst/>
        </p:spPr>
        <p:txBody>
          <a:bodyPr wrap="none" anchor="ctr"/>
          <a:lstStyle/>
          <a:p>
            <a:endParaRPr lang="en-US" dirty="0"/>
          </a:p>
        </p:txBody>
      </p:sp>
      <p:sp>
        <p:nvSpPr>
          <p:cNvPr id="114696" name="Text Box 8"/>
          <p:cNvSpPr txBox="1">
            <a:spLocks noChangeArrowheads="1"/>
          </p:cNvSpPr>
          <p:nvPr/>
        </p:nvSpPr>
        <p:spPr bwMode="auto">
          <a:xfrm>
            <a:off x="5029200" y="1422400"/>
            <a:ext cx="2667000" cy="1016000"/>
          </a:xfrm>
          <a:prstGeom prst="rect">
            <a:avLst/>
          </a:prstGeom>
          <a:solidFill>
            <a:srgbClr val="FFCC00"/>
          </a:solidFill>
          <a:ln w="9525">
            <a:solidFill>
              <a:schemeClr val="tx1"/>
            </a:solidFill>
            <a:miter lim="800000"/>
            <a:headEnd/>
            <a:tailEnd/>
          </a:ln>
          <a:effectLst/>
        </p:spPr>
        <p:txBody>
          <a:bodyPr>
            <a:spAutoFit/>
          </a:bodyPr>
          <a:lstStyle/>
          <a:p>
            <a:pPr algn="ctr">
              <a:spcBef>
                <a:spcPct val="50000"/>
              </a:spcBef>
            </a:pPr>
            <a:r>
              <a:rPr lang="en-US" sz="2000" b="1" dirty="0"/>
              <a:t>Right click, select Preferences, and select choices.</a:t>
            </a:r>
          </a:p>
        </p:txBody>
      </p:sp>
      <p:pic>
        <p:nvPicPr>
          <p:cNvPr id="8194" name="Picture 2"/>
          <p:cNvPicPr>
            <a:picLocks noChangeAspect="1" noChangeArrowheads="1"/>
          </p:cNvPicPr>
          <p:nvPr/>
        </p:nvPicPr>
        <p:blipFill>
          <a:blip r:embed="rId3" cstate="print"/>
          <a:srcRect/>
          <a:stretch>
            <a:fillRect/>
          </a:stretch>
        </p:blipFill>
        <p:spPr bwMode="auto">
          <a:xfrm>
            <a:off x="4295402" y="3200400"/>
            <a:ext cx="4848598" cy="2828925"/>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52400" y="2133600"/>
            <a:ext cx="4190802"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8229600" cy="1143000"/>
          </a:xfrm>
        </p:spPr>
        <p:txBody>
          <a:bodyPr/>
          <a:lstStyle/>
          <a:p>
            <a:r>
              <a:rPr lang="en-US" b="1" dirty="0"/>
              <a:t>Did We Cover the Agenda?</a:t>
            </a:r>
          </a:p>
        </p:txBody>
      </p:sp>
      <p:sp>
        <p:nvSpPr>
          <p:cNvPr id="36868" name="Rectangle 4"/>
          <p:cNvSpPr>
            <a:spLocks noGrp="1" noChangeArrowheads="1"/>
          </p:cNvSpPr>
          <p:nvPr>
            <p:ph type="body" idx="1"/>
          </p:nvPr>
        </p:nvSpPr>
        <p:spPr>
          <a:xfrm>
            <a:off x="457200" y="1447800"/>
            <a:ext cx="8229600" cy="4648200"/>
          </a:xfrm>
          <a:noFill/>
          <a:ln/>
        </p:spPr>
        <p:txBody>
          <a:bodyPr/>
          <a:lstStyle/>
          <a:p>
            <a:pPr>
              <a:lnSpc>
                <a:spcPct val="90000"/>
              </a:lnSpc>
            </a:pPr>
            <a:r>
              <a:rPr lang="en-US" dirty="0" smtClean="0"/>
              <a:t>Powerlink </a:t>
            </a:r>
            <a:r>
              <a:rPr lang="en-US" dirty="0"/>
              <a:t>Views</a:t>
            </a:r>
          </a:p>
          <a:p>
            <a:pPr lvl="1">
              <a:lnSpc>
                <a:spcPct val="90000"/>
              </a:lnSpc>
            </a:pPr>
            <a:r>
              <a:rPr lang="en-US" dirty="0"/>
              <a:t>What are they?</a:t>
            </a:r>
          </a:p>
          <a:p>
            <a:pPr lvl="1">
              <a:lnSpc>
                <a:spcPct val="90000"/>
              </a:lnSpc>
            </a:pPr>
            <a:r>
              <a:rPr lang="en-US" dirty="0"/>
              <a:t>View considerations</a:t>
            </a:r>
          </a:p>
          <a:p>
            <a:pPr lvl="2">
              <a:lnSpc>
                <a:spcPct val="90000"/>
              </a:lnSpc>
            </a:pPr>
            <a:r>
              <a:rPr lang="en-US" dirty="0"/>
              <a:t>I want MY data fields.</a:t>
            </a:r>
          </a:p>
          <a:p>
            <a:pPr lvl="2">
              <a:lnSpc>
                <a:spcPct val="90000"/>
              </a:lnSpc>
            </a:pPr>
            <a:r>
              <a:rPr lang="en-US" dirty="0"/>
              <a:t>Code files – value, alias, or value </a:t>
            </a:r>
            <a:r>
              <a:rPr lang="en-US" u="sng" dirty="0"/>
              <a:t>and</a:t>
            </a:r>
            <a:r>
              <a:rPr lang="en-US" dirty="0"/>
              <a:t> alias</a:t>
            </a:r>
          </a:p>
          <a:p>
            <a:pPr lvl="2">
              <a:lnSpc>
                <a:spcPct val="90000"/>
              </a:lnSpc>
            </a:pPr>
            <a:r>
              <a:rPr lang="en-US" dirty="0"/>
              <a:t>Control number of decimals (save “real estate”)</a:t>
            </a:r>
          </a:p>
          <a:p>
            <a:pPr lvl="2">
              <a:lnSpc>
                <a:spcPct val="90000"/>
              </a:lnSpc>
            </a:pPr>
            <a:r>
              <a:rPr lang="en-US" dirty="0"/>
              <a:t>Change headings (again to save “real estate”)</a:t>
            </a:r>
          </a:p>
          <a:p>
            <a:pPr lvl="2">
              <a:lnSpc>
                <a:spcPct val="90000"/>
              </a:lnSpc>
            </a:pPr>
            <a:r>
              <a:rPr lang="en-US" dirty="0" smtClean="0"/>
              <a:t>Column Statistics</a:t>
            </a:r>
            <a:endParaRPr lang="en-US" dirty="0"/>
          </a:p>
          <a:p>
            <a:pPr lvl="2">
              <a:lnSpc>
                <a:spcPct val="90000"/>
              </a:lnSpc>
            </a:pPr>
            <a:r>
              <a:rPr lang="en-US" dirty="0" smtClean="0"/>
              <a:t>Schemes</a:t>
            </a:r>
            <a:endParaRPr lang="en-US" dirty="0"/>
          </a:p>
          <a:p>
            <a:pPr lvl="1">
              <a:lnSpc>
                <a:spcPct val="90000"/>
              </a:lnSpc>
            </a:pPr>
            <a:r>
              <a:rPr lang="en-US" dirty="0"/>
              <a:t>Create Reports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229600" cy="1143000"/>
          </a:xfrm>
        </p:spPr>
        <p:txBody>
          <a:bodyPr/>
          <a:lstStyle/>
          <a:p>
            <a:r>
              <a:rPr lang="en-US" b="1" dirty="0"/>
              <a:t>Did We Cover the Agenda?</a:t>
            </a:r>
          </a:p>
        </p:txBody>
      </p:sp>
      <p:sp>
        <p:nvSpPr>
          <p:cNvPr id="40963" name="Rectangle 3"/>
          <p:cNvSpPr>
            <a:spLocks noGrp="1" noChangeArrowheads="1"/>
          </p:cNvSpPr>
          <p:nvPr>
            <p:ph type="body" idx="1"/>
          </p:nvPr>
        </p:nvSpPr>
        <p:spPr>
          <a:xfrm>
            <a:off x="457200" y="1371600"/>
            <a:ext cx="8229600" cy="4953000"/>
          </a:xfrm>
          <a:noFill/>
          <a:ln/>
        </p:spPr>
        <p:txBody>
          <a:bodyPr/>
          <a:lstStyle/>
          <a:p>
            <a:pPr>
              <a:lnSpc>
                <a:spcPct val="90000"/>
              </a:lnSpc>
            </a:pPr>
            <a:r>
              <a:rPr lang="en-US" dirty="0" smtClean="0"/>
              <a:t>Powerlink </a:t>
            </a:r>
            <a:r>
              <a:rPr lang="en-US" dirty="0"/>
              <a:t>Subsets</a:t>
            </a:r>
          </a:p>
          <a:p>
            <a:pPr lvl="1">
              <a:lnSpc>
                <a:spcPct val="90000"/>
              </a:lnSpc>
            </a:pPr>
            <a:r>
              <a:rPr lang="en-US" dirty="0"/>
              <a:t>What are they?</a:t>
            </a:r>
          </a:p>
          <a:p>
            <a:pPr lvl="1">
              <a:lnSpc>
                <a:spcPct val="90000"/>
              </a:lnSpc>
            </a:pPr>
            <a:r>
              <a:rPr lang="en-US" dirty="0"/>
              <a:t>Subset considerations</a:t>
            </a:r>
          </a:p>
          <a:p>
            <a:pPr lvl="2">
              <a:lnSpc>
                <a:spcPct val="90000"/>
              </a:lnSpc>
            </a:pPr>
            <a:r>
              <a:rPr lang="en-US" dirty="0"/>
              <a:t>Major data queries</a:t>
            </a:r>
          </a:p>
          <a:p>
            <a:pPr lvl="2">
              <a:lnSpc>
                <a:spcPct val="90000"/>
              </a:lnSpc>
            </a:pPr>
            <a:r>
              <a:rPr lang="en-US" dirty="0"/>
              <a:t>Relational operators – equal, not equal, contains, starts with, greater than, less than</a:t>
            </a:r>
          </a:p>
          <a:p>
            <a:pPr lvl="2">
              <a:lnSpc>
                <a:spcPct val="90000"/>
              </a:lnSpc>
            </a:pPr>
            <a:r>
              <a:rPr lang="en-US" dirty="0"/>
              <a:t>Operand type – constant value, list, range</a:t>
            </a:r>
          </a:p>
          <a:p>
            <a:pPr lvl="2">
              <a:lnSpc>
                <a:spcPct val="90000"/>
              </a:lnSpc>
            </a:pPr>
            <a:r>
              <a:rPr lang="en-US" dirty="0"/>
              <a:t>Value – prompt or lock in value(s)</a:t>
            </a:r>
          </a:p>
          <a:p>
            <a:pPr lvl="2">
              <a:lnSpc>
                <a:spcPct val="90000"/>
              </a:lnSpc>
            </a:pPr>
            <a:r>
              <a:rPr lang="en-US" dirty="0"/>
              <a:t>Use of and/or in logic for multiple parameters</a:t>
            </a:r>
          </a:p>
          <a:p>
            <a:pPr lvl="1">
              <a:lnSpc>
                <a:spcPct val="90000"/>
              </a:lnSpc>
            </a:pPr>
            <a:r>
              <a:rPr lang="en-US" dirty="0"/>
              <a:t>Customization security levels</a:t>
            </a:r>
          </a:p>
          <a:p>
            <a:pPr lvl="1">
              <a:lnSpc>
                <a:spcPct val="90000"/>
              </a:lnSpc>
            </a:pPr>
            <a:r>
              <a:rPr lang="en-US" dirty="0"/>
              <a:t>Create Reports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r>
              <a:rPr lang="en-US" sz="4000" b="1" dirty="0"/>
              <a:t>How can I leverage </a:t>
            </a:r>
            <a:r>
              <a:rPr lang="en-US" b="1" dirty="0" smtClean="0"/>
              <a:t>Powerlink</a:t>
            </a:r>
            <a:r>
              <a:rPr lang="en-US" sz="4000" b="1" dirty="0" smtClean="0"/>
              <a:t>?</a:t>
            </a:r>
            <a:r>
              <a:rPr lang="en-US" sz="4000" b="1" dirty="0"/>
              <a:t/>
            </a:r>
            <a:br>
              <a:rPr lang="en-US" sz="4000" b="1" dirty="0"/>
            </a:br>
            <a:r>
              <a:rPr lang="en-US" sz="4000" b="1" i="1" dirty="0"/>
              <a:t>CISTECH Quickstart</a:t>
            </a:r>
          </a:p>
        </p:txBody>
      </p:sp>
      <p:sp>
        <p:nvSpPr>
          <p:cNvPr id="141315" name="Rectangle 3"/>
          <p:cNvSpPr>
            <a:spLocks noGrp="1" noChangeArrowheads="1"/>
          </p:cNvSpPr>
          <p:nvPr>
            <p:ph type="body" idx="1"/>
          </p:nvPr>
        </p:nvSpPr>
        <p:spPr>
          <a:xfrm>
            <a:off x="457200" y="2057400"/>
            <a:ext cx="8229600" cy="4114800"/>
          </a:xfrm>
        </p:spPr>
        <p:txBody>
          <a:bodyPr/>
          <a:lstStyle/>
          <a:p>
            <a:pPr>
              <a:lnSpc>
                <a:spcPct val="90000"/>
              </a:lnSpc>
            </a:pPr>
            <a:r>
              <a:rPr lang="en-US" dirty="0"/>
              <a:t>2-4 departments, 2-4 days of assistance</a:t>
            </a:r>
          </a:p>
          <a:p>
            <a:pPr>
              <a:lnSpc>
                <a:spcPct val="90000"/>
              </a:lnSpc>
            </a:pPr>
            <a:r>
              <a:rPr lang="en-US" dirty="0" smtClean="0"/>
              <a:t>1.5 </a:t>
            </a:r>
            <a:r>
              <a:rPr lang="en-US" dirty="0"/>
              <a:t>day of general training</a:t>
            </a:r>
          </a:p>
          <a:p>
            <a:pPr>
              <a:lnSpc>
                <a:spcPct val="90000"/>
              </a:lnSpc>
            </a:pPr>
            <a:r>
              <a:rPr lang="en-US" dirty="0"/>
              <a:t>½ day with each department to develop tailored views, subsets, workbenches, create reports, etc.</a:t>
            </a:r>
          </a:p>
          <a:p>
            <a:pPr>
              <a:lnSpc>
                <a:spcPct val="90000"/>
              </a:lnSpc>
            </a:pPr>
            <a:r>
              <a:rPr lang="en-US" dirty="0"/>
              <a:t>Result: at the end of the engagement, users have incorporated </a:t>
            </a:r>
            <a:r>
              <a:rPr lang="en-US" dirty="0" smtClean="0"/>
              <a:t>Powerlink </a:t>
            </a:r>
            <a:r>
              <a:rPr lang="en-US" dirty="0"/>
              <a:t>into their daily activities to become more productive.</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85800" y="1600200"/>
            <a:ext cx="7467600" cy="3733800"/>
          </a:xfrm>
        </p:spPr>
        <p:txBody>
          <a:bodyPr/>
          <a:lstStyle/>
          <a:p>
            <a:pPr algn="ctr">
              <a:buFontTx/>
              <a:buNone/>
            </a:pPr>
            <a:r>
              <a:rPr lang="en-US" sz="6000" b="1" i="1" dirty="0">
                <a:latin typeface="Arial Narrow" pitchFamily="34" charset="0"/>
              </a:rPr>
              <a:t>Thanks for attending today!</a:t>
            </a:r>
            <a:endParaRPr lang="en-US" sz="6000" b="1" i="1" dirty="0">
              <a:solidFill>
                <a:srgbClr val="60789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228600" y="914400"/>
            <a:ext cx="8466667" cy="4762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Rectangle 16"/>
          <p:cNvSpPr>
            <a:spLocks noGrp="1" noChangeArrowheads="1"/>
          </p:cNvSpPr>
          <p:nvPr>
            <p:ph type="title"/>
          </p:nvPr>
        </p:nvSpPr>
        <p:spPr/>
        <p:txBody>
          <a:bodyPr/>
          <a:lstStyle/>
          <a:p>
            <a:r>
              <a:rPr lang="en-US" sz="4000" b="1" dirty="0">
                <a:solidFill>
                  <a:srgbClr val="CC3300"/>
                </a:solidFill>
              </a:rPr>
              <a:t>VIEWS</a:t>
            </a:r>
            <a:r>
              <a:rPr lang="en-US" sz="4000" b="1" dirty="0"/>
              <a:t> – What Are Our Choices?</a:t>
            </a:r>
          </a:p>
        </p:txBody>
      </p:sp>
      <p:sp>
        <p:nvSpPr>
          <p:cNvPr id="14353" name="Rectangle 17"/>
          <p:cNvSpPr>
            <a:spLocks noGrp="1" noChangeArrowheads="1"/>
          </p:cNvSpPr>
          <p:nvPr>
            <p:ph type="body" idx="1"/>
          </p:nvPr>
        </p:nvSpPr>
        <p:spPr/>
        <p:txBody>
          <a:bodyPr>
            <a:normAutofit lnSpcReduction="10000"/>
          </a:bodyPr>
          <a:lstStyle/>
          <a:p>
            <a:pPr>
              <a:lnSpc>
                <a:spcPct val="90000"/>
              </a:lnSpc>
            </a:pPr>
            <a:r>
              <a:rPr lang="en-US" dirty="0"/>
              <a:t>Which attributes (fields) do we need to see?</a:t>
            </a:r>
          </a:p>
          <a:p>
            <a:pPr>
              <a:lnSpc>
                <a:spcPct val="90000"/>
              </a:lnSpc>
            </a:pPr>
            <a:r>
              <a:rPr lang="en-US" dirty="0"/>
              <a:t>In what order do we see them?</a:t>
            </a:r>
          </a:p>
          <a:p>
            <a:pPr>
              <a:lnSpc>
                <a:spcPct val="90000"/>
              </a:lnSpc>
            </a:pPr>
            <a:r>
              <a:rPr lang="en-US" dirty="0"/>
              <a:t>Do we want to see code file ID’s (value) or descriptions (alias) or both?</a:t>
            </a:r>
          </a:p>
          <a:p>
            <a:pPr>
              <a:lnSpc>
                <a:spcPct val="90000"/>
              </a:lnSpc>
            </a:pPr>
            <a:r>
              <a:rPr lang="en-US" dirty="0"/>
              <a:t>How many decimal places do we need on numeric fields</a:t>
            </a:r>
            <a:r>
              <a:rPr lang="en-US" dirty="0" smtClean="0"/>
              <a:t>?</a:t>
            </a:r>
          </a:p>
          <a:p>
            <a:pPr>
              <a:lnSpc>
                <a:spcPct val="90000"/>
              </a:lnSpc>
            </a:pPr>
            <a:r>
              <a:rPr lang="en-US" dirty="0" smtClean="0"/>
              <a:t>Do we want to highlight information to make it stand out.</a:t>
            </a:r>
            <a:endParaRPr lang="en-US" dirty="0"/>
          </a:p>
          <a:p>
            <a:pPr>
              <a:lnSpc>
                <a:spcPct val="90000"/>
              </a:lnSpc>
            </a:pPr>
            <a:r>
              <a:rPr lang="en-US" dirty="0"/>
              <a:t>Do we want to total some </a:t>
            </a:r>
            <a:r>
              <a:rPr lang="en-US" dirty="0" smtClean="0"/>
              <a:t>columns, average them, and get a line count?</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52400"/>
            <a:ext cx="8077200" cy="4543426"/>
          </a:xfrm>
          <a:prstGeom prst="rect">
            <a:avLst/>
          </a:prstGeom>
          <a:noFill/>
          <a:ln w="9525">
            <a:noFill/>
            <a:miter lim="800000"/>
            <a:headEnd/>
            <a:tailEnd/>
          </a:ln>
        </p:spPr>
      </p:pic>
      <p:sp>
        <p:nvSpPr>
          <p:cNvPr id="11" name="Oval 12"/>
          <p:cNvSpPr>
            <a:spLocks noChangeArrowheads="1"/>
          </p:cNvSpPr>
          <p:nvPr/>
        </p:nvSpPr>
        <p:spPr bwMode="auto">
          <a:xfrm>
            <a:off x="0" y="0"/>
            <a:ext cx="609600" cy="304800"/>
          </a:xfrm>
          <a:prstGeom prst="ellipse">
            <a:avLst/>
          </a:prstGeom>
          <a:noFill/>
          <a:ln w="28575">
            <a:solidFill>
              <a:srgbClr val="CC3300"/>
            </a:solidFill>
            <a:round/>
            <a:headEnd/>
            <a:tailEnd/>
          </a:ln>
          <a:effectLst/>
        </p:spPr>
        <p:txBody>
          <a:bodyPr wrap="none" anchor="ctr"/>
          <a:lstStyle/>
          <a:p>
            <a:endParaRPr lang="en-US" dirty="0"/>
          </a:p>
        </p:txBody>
      </p:sp>
      <p:sp>
        <p:nvSpPr>
          <p:cNvPr id="12" name="TextBox 11"/>
          <p:cNvSpPr txBox="1"/>
          <p:nvPr/>
        </p:nvSpPr>
        <p:spPr>
          <a:xfrm>
            <a:off x="2209800" y="1752600"/>
            <a:ext cx="1810880" cy="923330"/>
          </a:xfrm>
          <a:prstGeom prst="rect">
            <a:avLst/>
          </a:prstGeom>
          <a:solidFill>
            <a:srgbClr val="FFC000"/>
          </a:solidFill>
        </p:spPr>
        <p:txBody>
          <a:bodyPr wrap="none" rtlCol="0">
            <a:spAutoFit/>
          </a:bodyPr>
          <a:lstStyle/>
          <a:p>
            <a:r>
              <a:rPr lang="en-US" dirty="0" smtClean="0"/>
              <a:t>Current Material </a:t>
            </a:r>
          </a:p>
          <a:p>
            <a:r>
              <a:rPr lang="en-US" dirty="0" smtClean="0"/>
              <a:t>cost not equal </a:t>
            </a:r>
          </a:p>
          <a:p>
            <a:r>
              <a:rPr lang="en-US" dirty="0" smtClean="0"/>
              <a:t>to purchase price</a:t>
            </a:r>
            <a:endParaRPr lang="en-US" dirty="0"/>
          </a:p>
        </p:txBody>
      </p:sp>
      <p:cxnSp>
        <p:nvCxnSpPr>
          <p:cNvPr id="14" name="Straight Arrow Connector 13"/>
          <p:cNvCxnSpPr/>
          <p:nvPr/>
        </p:nvCxnSpPr>
        <p:spPr>
          <a:xfrm rot="5400000" flipH="1" flipV="1">
            <a:off x="3962400" y="1600200"/>
            <a:ext cx="533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38600" y="21336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91200" y="2362200"/>
            <a:ext cx="1572931" cy="646331"/>
          </a:xfrm>
          <a:prstGeom prst="rect">
            <a:avLst/>
          </a:prstGeom>
          <a:solidFill>
            <a:srgbClr val="FFC000"/>
          </a:solidFill>
        </p:spPr>
        <p:txBody>
          <a:bodyPr wrap="none" rtlCol="0">
            <a:spAutoFit/>
          </a:bodyPr>
          <a:lstStyle/>
          <a:p>
            <a:r>
              <a:rPr lang="en-US" dirty="0" smtClean="0"/>
              <a:t>Purchase Price</a:t>
            </a:r>
          </a:p>
          <a:p>
            <a:r>
              <a:rPr lang="en-US" dirty="0" smtClean="0"/>
              <a:t> equal  to zero.</a:t>
            </a:r>
          </a:p>
        </p:txBody>
      </p:sp>
      <p:cxnSp>
        <p:nvCxnSpPr>
          <p:cNvPr id="20" name="Straight Arrow Connector 19"/>
          <p:cNvCxnSpPr/>
          <p:nvPr/>
        </p:nvCxnSpPr>
        <p:spPr>
          <a:xfrm rot="10800000" flipV="1">
            <a:off x="5410200" y="297180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srcRect/>
          <a:stretch>
            <a:fillRect/>
          </a:stretch>
        </p:blipFill>
        <p:spPr bwMode="auto">
          <a:xfrm>
            <a:off x="0" y="3352801"/>
            <a:ext cx="7282554" cy="3505199"/>
          </a:xfrm>
          <a:prstGeom prst="rect">
            <a:avLst/>
          </a:prstGeom>
          <a:noFill/>
          <a:ln w="9525">
            <a:noFill/>
            <a:miter lim="800000"/>
            <a:headEnd/>
            <a:tailEnd/>
          </a:ln>
        </p:spPr>
      </p:pic>
      <p:cxnSp>
        <p:nvCxnSpPr>
          <p:cNvPr id="29" name="Straight Arrow Connector 28"/>
          <p:cNvCxnSpPr/>
          <p:nvPr/>
        </p:nvCxnSpPr>
        <p:spPr>
          <a:xfrm rot="16200000" flipV="1">
            <a:off x="5219700" y="1866900"/>
            <a:ext cx="762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Oval 12"/>
          <p:cNvSpPr>
            <a:spLocks noChangeArrowheads="1"/>
          </p:cNvSpPr>
          <p:nvPr/>
        </p:nvSpPr>
        <p:spPr bwMode="auto">
          <a:xfrm>
            <a:off x="0" y="3429000"/>
            <a:ext cx="609600" cy="304800"/>
          </a:xfrm>
          <a:prstGeom prst="ellipse">
            <a:avLst/>
          </a:prstGeom>
          <a:noFill/>
          <a:ln w="28575">
            <a:solidFill>
              <a:srgbClr val="CC3300"/>
            </a:solidFill>
            <a:round/>
            <a:headEnd/>
            <a:tailEnd/>
          </a:ln>
          <a:effectLst/>
        </p:spPr>
        <p:txBody>
          <a:bodyPr wrap="none" anchor="ctr"/>
          <a:lstStyle/>
          <a:p>
            <a:endParaRPr lang="en-US" dirty="0"/>
          </a:p>
        </p:txBody>
      </p:sp>
      <p:sp>
        <p:nvSpPr>
          <p:cNvPr id="35" name="TextBox 34"/>
          <p:cNvSpPr txBox="1"/>
          <p:nvPr/>
        </p:nvSpPr>
        <p:spPr>
          <a:xfrm>
            <a:off x="4191000" y="5105400"/>
            <a:ext cx="2032801" cy="923330"/>
          </a:xfrm>
          <a:prstGeom prst="rect">
            <a:avLst/>
          </a:prstGeom>
          <a:solidFill>
            <a:srgbClr val="FFC000"/>
          </a:solidFill>
        </p:spPr>
        <p:txBody>
          <a:bodyPr wrap="none" rtlCol="0">
            <a:spAutoFit/>
          </a:bodyPr>
          <a:lstStyle/>
          <a:p>
            <a:r>
              <a:rPr lang="en-US" dirty="0" smtClean="0"/>
              <a:t>Std Material cost</a:t>
            </a:r>
          </a:p>
          <a:p>
            <a:r>
              <a:rPr lang="en-US" dirty="0" smtClean="0"/>
              <a:t> not equal </a:t>
            </a:r>
          </a:p>
          <a:p>
            <a:r>
              <a:rPr lang="en-US" dirty="0" smtClean="0"/>
              <a:t>to Unit Cost Default</a:t>
            </a:r>
            <a:endParaRPr lang="en-US" dirty="0"/>
          </a:p>
        </p:txBody>
      </p:sp>
      <p:cxnSp>
        <p:nvCxnSpPr>
          <p:cNvPr id="36" name="Straight Arrow Connector 35"/>
          <p:cNvCxnSpPr/>
          <p:nvPr/>
        </p:nvCxnSpPr>
        <p:spPr>
          <a:xfrm rot="16200000" flipV="1">
            <a:off x="4686300" y="4838700"/>
            <a:ext cx="3048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953000" y="4724400"/>
            <a:ext cx="762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6" name="Text Box 12"/>
          <p:cNvSpPr txBox="1">
            <a:spLocks noChangeArrowheads="1"/>
          </p:cNvSpPr>
          <p:nvPr/>
        </p:nvSpPr>
        <p:spPr bwMode="auto">
          <a:xfrm>
            <a:off x="914400" y="2133600"/>
            <a:ext cx="1981200" cy="1562100"/>
          </a:xfrm>
          <a:prstGeom prst="rect">
            <a:avLst/>
          </a:prstGeom>
          <a:solidFill>
            <a:srgbClr val="FFCC00"/>
          </a:solidFill>
          <a:ln w="9525">
            <a:solidFill>
              <a:schemeClr val="tx1"/>
            </a:solidFill>
            <a:miter lim="800000"/>
            <a:headEnd/>
            <a:tailEnd/>
          </a:ln>
          <a:effectLst/>
        </p:spPr>
        <p:txBody>
          <a:bodyPr>
            <a:spAutoFit/>
          </a:bodyPr>
          <a:lstStyle/>
          <a:p>
            <a:pPr>
              <a:spcBef>
                <a:spcPct val="50000"/>
              </a:spcBef>
            </a:pPr>
            <a:r>
              <a:rPr lang="en-US" b="1" dirty="0"/>
              <a:t>Private views in blue; public views in black.</a:t>
            </a:r>
          </a:p>
        </p:txBody>
      </p:sp>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3276600" y="990600"/>
            <a:ext cx="3343275" cy="4410075"/>
          </a:xfrm>
          <a:prstGeom prst="rect">
            <a:avLst/>
          </a:prstGeom>
          <a:noFill/>
          <a:ln w="9525">
            <a:noFill/>
            <a:miter lim="800000"/>
            <a:headEnd/>
            <a:tailEnd/>
          </a:ln>
        </p:spPr>
      </p:pic>
      <p:sp>
        <p:nvSpPr>
          <p:cNvPr id="6" name="Text Box 12"/>
          <p:cNvSpPr txBox="1">
            <a:spLocks noChangeArrowheads="1"/>
          </p:cNvSpPr>
          <p:nvPr/>
        </p:nvSpPr>
        <p:spPr bwMode="auto">
          <a:xfrm>
            <a:off x="6781800" y="1447800"/>
            <a:ext cx="2362200" cy="923330"/>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b="1" dirty="0" smtClean="0"/>
              <a:t>Icons have replaced ADD, Change, Delete, and Apply commands.</a:t>
            </a:r>
            <a:endParaRPr lang="en-US" b="1" dirty="0"/>
          </a:p>
        </p:txBody>
      </p:sp>
      <p:cxnSp>
        <p:nvCxnSpPr>
          <p:cNvPr id="8" name="Straight Arrow Connector 7"/>
          <p:cNvCxnSpPr/>
          <p:nvPr/>
        </p:nvCxnSpPr>
        <p:spPr>
          <a:xfrm>
            <a:off x="2895600" y="3124200"/>
            <a:ext cx="6858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6477000" y="1905000"/>
            <a:ext cx="2286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477000" y="2133600"/>
            <a:ext cx="2286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6553200" y="2362200"/>
            <a:ext cx="2286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6553200" y="2590800"/>
            <a:ext cx="2286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Text Box 12"/>
          <p:cNvSpPr txBox="1">
            <a:spLocks noChangeArrowheads="1"/>
          </p:cNvSpPr>
          <p:nvPr/>
        </p:nvSpPr>
        <p:spPr bwMode="auto">
          <a:xfrm>
            <a:off x="6781800" y="2895600"/>
            <a:ext cx="2362200" cy="646331"/>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b="1" dirty="0" smtClean="0"/>
              <a:t>New ICONS to identify favorite views</a:t>
            </a:r>
            <a:endParaRPr lang="en-US" b="1" dirty="0"/>
          </a:p>
        </p:txBody>
      </p:sp>
      <p:cxnSp>
        <p:nvCxnSpPr>
          <p:cNvPr id="16" name="Straight Arrow Connector 15"/>
          <p:cNvCxnSpPr/>
          <p:nvPr/>
        </p:nvCxnSpPr>
        <p:spPr>
          <a:xfrm rot="10800000">
            <a:off x="6477000" y="2971800"/>
            <a:ext cx="2286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6400800" y="3124200"/>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5486400" y="48006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515100" y="4152900"/>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2395</TotalTime>
  <Words>2371</Words>
  <Application>Microsoft Office PowerPoint</Application>
  <PresentationFormat>On-screen Show (4:3)</PresentationFormat>
  <Paragraphs>370</Paragraphs>
  <Slides>55</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Bitmap Image</vt:lpstr>
      <vt:lpstr>PowerLink Views and Subsets</vt:lpstr>
      <vt:lpstr>Agenda for Today</vt:lpstr>
      <vt:lpstr>Agenda for Today</vt:lpstr>
      <vt:lpstr>VIEWS (like the columns of a spreadsheet)</vt:lpstr>
      <vt:lpstr>Slide 5</vt:lpstr>
      <vt:lpstr>Slide 6</vt:lpstr>
      <vt:lpstr>VIEWS – What Are Our Choices?</vt:lpstr>
      <vt:lpstr>Slide 8</vt:lpstr>
      <vt:lpstr>Slide 9</vt:lpstr>
      <vt:lpstr>Attributes to See?</vt:lpstr>
      <vt:lpstr>Column Header Parameters</vt:lpstr>
      <vt:lpstr>Slide 12</vt:lpstr>
      <vt:lpstr>Column Set-up Parameters</vt:lpstr>
      <vt:lpstr>Column Set-up Parameters</vt:lpstr>
      <vt:lpstr>Column Set-up Parameters</vt:lpstr>
      <vt:lpstr>Column Set-up Parameters</vt:lpstr>
      <vt:lpstr>Selecting Attributes? (Views &amp; Subsets)</vt:lpstr>
      <vt:lpstr>Selection of Attributes</vt:lpstr>
      <vt:lpstr>Aligning the column sequence</vt:lpstr>
      <vt:lpstr>Selecting Attributes? (Views &amp; Subsets)</vt:lpstr>
      <vt:lpstr>QUICK SEARCH</vt:lpstr>
      <vt:lpstr>Reports - Backlog</vt:lpstr>
      <vt:lpstr>Reports – Shipping Log</vt:lpstr>
      <vt:lpstr>Reports – Late PO Items</vt:lpstr>
      <vt:lpstr>Just Print or Export to Excel</vt:lpstr>
      <vt:lpstr>Print or Export File to add Calculations</vt:lpstr>
      <vt:lpstr>Let’s create a view!</vt:lpstr>
      <vt:lpstr>SUBSETS  (rows of a spreadsheet; i.e., groupings, filters, etc) </vt:lpstr>
      <vt:lpstr>SUBSET DEFINITION What Are the Four Sections (logic choices)?</vt:lpstr>
      <vt:lpstr>Slide 30</vt:lpstr>
      <vt:lpstr>SUBSET DEFINITION –  Section 2</vt:lpstr>
      <vt:lpstr>Slide 32</vt:lpstr>
      <vt:lpstr>SUBSET DEFINITION –  Section 3</vt:lpstr>
      <vt:lpstr>Slide 34</vt:lpstr>
      <vt:lpstr>Slide 35</vt:lpstr>
      <vt:lpstr>SUBSET DEFINITION –  Section 4</vt:lpstr>
      <vt:lpstr>Slide 37</vt:lpstr>
      <vt:lpstr>Customization Security</vt:lpstr>
      <vt:lpstr>Slide 39</vt:lpstr>
      <vt:lpstr> </vt:lpstr>
      <vt:lpstr>Why Use “Public But Restricted” Customization?</vt:lpstr>
      <vt:lpstr>Reports – Combination of View, Subset and  Sort (Local print or export to Excel)</vt:lpstr>
      <vt:lpstr>Let’s create a subset!</vt:lpstr>
      <vt:lpstr>SORTS </vt:lpstr>
      <vt:lpstr>SORTS – What Are Our Choices?</vt:lpstr>
      <vt:lpstr>Sort Selection – Public and Private</vt:lpstr>
      <vt:lpstr>SETTING PREFERENCES</vt:lpstr>
      <vt:lpstr>Setting Preferences –  All of Browser</vt:lpstr>
      <vt:lpstr>Slide 49</vt:lpstr>
      <vt:lpstr>Setting Object Preferences</vt:lpstr>
      <vt:lpstr>Slide 51</vt:lpstr>
      <vt:lpstr>Did We Cover the Agenda?</vt:lpstr>
      <vt:lpstr>Did We Cover the Agenda?</vt:lpstr>
      <vt:lpstr>How can I leverage Powerlink? CISTECH Quickstart</vt:lpstr>
      <vt:lpstr>Slide 55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&amp; Operation Planning</dc:title>
  <dc:creator> </dc:creator>
  <cp:lastModifiedBy>Brock Miller</cp:lastModifiedBy>
  <cp:revision>121</cp:revision>
  <dcterms:created xsi:type="dcterms:W3CDTF">2009-05-04T19:43:45Z</dcterms:created>
  <dcterms:modified xsi:type="dcterms:W3CDTF">2010-08-31T17:12:21Z</dcterms:modified>
</cp:coreProperties>
</file>