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48"/>
  </p:notesMasterIdLst>
  <p:handoutMasterIdLst>
    <p:handoutMasterId r:id="rId49"/>
  </p:handoutMasterIdLst>
  <p:sldIdLst>
    <p:sldId id="475" r:id="rId2"/>
    <p:sldId id="712" r:id="rId3"/>
    <p:sldId id="540" r:id="rId4"/>
    <p:sldId id="681" r:id="rId5"/>
    <p:sldId id="702" r:id="rId6"/>
    <p:sldId id="714" r:id="rId7"/>
    <p:sldId id="682" r:id="rId8"/>
    <p:sldId id="683" r:id="rId9"/>
    <p:sldId id="684" r:id="rId10"/>
    <p:sldId id="703" r:id="rId11"/>
    <p:sldId id="700" r:id="rId12"/>
    <p:sldId id="701" r:id="rId13"/>
    <p:sldId id="685" r:id="rId14"/>
    <p:sldId id="704" r:id="rId15"/>
    <p:sldId id="686" r:id="rId16"/>
    <p:sldId id="705" r:id="rId17"/>
    <p:sldId id="687" r:id="rId18"/>
    <p:sldId id="688" r:id="rId19"/>
    <p:sldId id="706" r:id="rId20"/>
    <p:sldId id="689" r:id="rId21"/>
    <p:sldId id="690" r:id="rId22"/>
    <p:sldId id="707" r:id="rId23"/>
    <p:sldId id="691" r:id="rId24"/>
    <p:sldId id="715" r:id="rId25"/>
    <p:sldId id="716" r:id="rId26"/>
    <p:sldId id="659" r:id="rId27"/>
    <p:sldId id="713" r:id="rId28"/>
    <p:sldId id="660" r:id="rId29"/>
    <p:sldId id="718" r:id="rId30"/>
    <p:sldId id="661" r:id="rId31"/>
    <p:sldId id="662" r:id="rId32"/>
    <p:sldId id="671" r:id="rId33"/>
    <p:sldId id="680" r:id="rId34"/>
    <p:sldId id="666" r:id="rId35"/>
    <p:sldId id="665" r:id="rId36"/>
    <p:sldId id="679" r:id="rId37"/>
    <p:sldId id="673" r:id="rId38"/>
    <p:sldId id="664" r:id="rId39"/>
    <p:sldId id="674" r:id="rId40"/>
    <p:sldId id="678" r:id="rId41"/>
    <p:sldId id="663" r:id="rId42"/>
    <p:sldId id="668" r:id="rId43"/>
    <p:sldId id="667" r:id="rId44"/>
    <p:sldId id="710" r:id="rId45"/>
    <p:sldId id="711" r:id="rId46"/>
    <p:sldId id="500" r:id="rId47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5677"/>
    <a:srgbClr val="493D63"/>
    <a:srgbClr val="A5A0D6"/>
    <a:srgbClr val="661E2B"/>
    <a:srgbClr val="FFFFFF"/>
    <a:srgbClr val="E5AB07"/>
    <a:srgbClr val="B25C3A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7" autoAdjust="0"/>
    <p:restoredTop sz="86749" autoAdjust="0"/>
  </p:normalViewPr>
  <p:slideViewPr>
    <p:cSldViewPr>
      <p:cViewPr varScale="1">
        <p:scale>
          <a:sx n="38" d="100"/>
          <a:sy n="38" d="100"/>
        </p:scale>
        <p:origin x="-79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40"/>
    </p:cViewPr>
  </p:sorterViewPr>
  <p:notesViewPr>
    <p:cSldViewPr>
      <p:cViewPr>
        <p:scale>
          <a:sx n="75" d="100"/>
          <a:sy n="75" d="100"/>
        </p:scale>
        <p:origin x="-1374" y="-72"/>
      </p:cViewPr>
      <p:guideLst>
        <p:guide orient="horz" pos="2859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4" tIns="45347" rIns="90694" bIns="45347" numCol="1" anchor="t" anchorCtr="0" compatLnSpc="1">
            <a:prstTxWarp prst="textNoShape">
              <a:avLst/>
            </a:prstTxWarp>
          </a:bodyPr>
          <a:lstStyle>
            <a:lvl1pPr defTabSz="906463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4" tIns="45347" rIns="90694" bIns="45347" numCol="1" anchor="t" anchorCtr="0" compatLnSpc="1">
            <a:prstTxWarp prst="textNoShape">
              <a:avLst/>
            </a:prstTxWarp>
          </a:bodyPr>
          <a:lstStyle>
            <a:lvl1pPr algn="r" defTabSz="906463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4" tIns="45347" rIns="90694" bIns="45347" numCol="1" anchor="b" anchorCtr="0" compatLnSpc="1">
            <a:prstTxWarp prst="textNoShape">
              <a:avLst/>
            </a:prstTxWarp>
          </a:bodyPr>
          <a:lstStyle>
            <a:lvl1pPr defTabSz="906463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4" tIns="45347" rIns="90694" bIns="45347" numCol="1" anchor="b" anchorCtr="0" compatLnSpc="1">
            <a:prstTxWarp prst="textNoShape">
              <a:avLst/>
            </a:prstTxWarp>
          </a:bodyPr>
          <a:lstStyle>
            <a:lvl1pPr algn="r" defTabSz="906463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F0962F67-130E-42AC-8D44-1A438C1CD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4" tIns="45347" rIns="90694" bIns="45347" numCol="1" anchor="t" anchorCtr="0" compatLnSpc="1">
            <a:prstTxWarp prst="textNoShape">
              <a:avLst/>
            </a:prstTxWarp>
          </a:bodyPr>
          <a:lstStyle>
            <a:lvl1pPr defTabSz="906463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4" tIns="45347" rIns="90694" bIns="45347" numCol="1" anchor="t" anchorCtr="0" compatLnSpc="1">
            <a:prstTxWarp prst="textNoShape">
              <a:avLst/>
            </a:prstTxWarp>
          </a:bodyPr>
          <a:lstStyle>
            <a:lvl1pPr algn="r" defTabSz="906463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4" tIns="45347" rIns="90694" bIns="453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4" tIns="45347" rIns="90694" bIns="45347" numCol="1" anchor="b" anchorCtr="0" compatLnSpc="1">
            <a:prstTxWarp prst="textNoShape">
              <a:avLst/>
            </a:prstTxWarp>
          </a:bodyPr>
          <a:lstStyle>
            <a:lvl1pPr defTabSz="906463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4" tIns="45347" rIns="90694" bIns="45347" numCol="1" anchor="b" anchorCtr="0" compatLnSpc="1">
            <a:prstTxWarp prst="textNoShape">
              <a:avLst/>
            </a:prstTxWarp>
          </a:bodyPr>
          <a:lstStyle>
            <a:lvl1pPr algn="r" defTabSz="906463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2CAF0236-FD6A-4493-99CF-590E707F0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6ACC5C-8075-484C-8B9A-65C9B608BFD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0F7720-B55D-4D2B-83F1-85BC7B87ED1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DF151-EA38-49A7-B1C0-2517201D46DA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i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5875" y="63500"/>
            <a:ext cx="2092325" cy="4508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900" y="63500"/>
            <a:ext cx="6124575" cy="4508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63500"/>
            <a:ext cx="8229600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8382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63500"/>
            <a:ext cx="8229600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19600" y="838200"/>
            <a:ext cx="4038600" cy="1790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19600" y="2781300"/>
            <a:ext cx="4038600" cy="1790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838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ChangeArrowheads="1"/>
          </p:cNvSpPr>
          <p:nvPr userDrawn="1"/>
        </p:nvSpPr>
        <p:spPr bwMode="auto">
          <a:xfrm>
            <a:off x="0" y="609600"/>
            <a:ext cx="9144000" cy="76200"/>
          </a:xfrm>
          <a:prstGeom prst="rect">
            <a:avLst/>
          </a:prstGeom>
          <a:solidFill>
            <a:srgbClr val="B2C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8900" y="63500"/>
            <a:ext cx="8902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27015" name="Rectangle 7"/>
          <p:cNvSpPr>
            <a:spLocks noChangeArrowheads="1"/>
          </p:cNvSpPr>
          <p:nvPr userDrawn="1"/>
        </p:nvSpPr>
        <p:spPr bwMode="auto">
          <a:xfrm>
            <a:off x="0" y="6096000"/>
            <a:ext cx="9144000" cy="76200"/>
          </a:xfrm>
          <a:prstGeom prst="rect">
            <a:avLst/>
          </a:prstGeom>
          <a:solidFill>
            <a:srgbClr val="B2C6D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0" name="Picture 1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79425" y="6238875"/>
            <a:ext cx="2009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2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09800"/>
            <a:ext cx="8077200" cy="2667000"/>
          </a:xfrm>
        </p:spPr>
        <p:txBody>
          <a:bodyPr/>
          <a:lstStyle/>
          <a:p>
            <a:pPr algn="ctr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b="1" i="1" dirty="0" err="1" smtClean="0">
                <a:latin typeface="Arial Black" pitchFamily="34" charset="0"/>
              </a:rPr>
              <a:t>Infor</a:t>
            </a:r>
            <a:r>
              <a:rPr lang="en-US" b="1" i="1" dirty="0" smtClean="0">
                <a:latin typeface="Arial Black" pitchFamily="34" charset="0"/>
              </a:rPr>
              <a:t> XA R6 Browser </a:t>
            </a:r>
            <a:br>
              <a:rPr lang="en-US" b="1" i="1" dirty="0" smtClean="0">
                <a:latin typeface="Arial Black" pitchFamily="34" charset="0"/>
              </a:rPr>
            </a:br>
            <a:r>
              <a:rPr lang="en-US" b="1" i="1" dirty="0" smtClean="0">
                <a:latin typeface="Arial Black" pitchFamily="34" charset="0"/>
              </a:rPr>
              <a:t>to </a:t>
            </a:r>
            <a:r>
              <a:rPr lang="en-US" sz="4000" b="1" i="1" dirty="0" smtClean="0">
                <a:latin typeface="Arial Black" pitchFamily="34" charset="0"/>
              </a:rPr>
              <a:t/>
            </a:r>
            <a:br>
              <a:rPr lang="en-US" sz="4000" b="1" i="1" dirty="0" smtClean="0">
                <a:latin typeface="Arial Black" pitchFamily="34" charset="0"/>
              </a:rPr>
            </a:br>
            <a:r>
              <a:rPr lang="en-US" sz="4400" b="1" dirty="0" err="1" smtClean="0">
                <a:latin typeface="Arial Black" pitchFamily="34" charset="0"/>
              </a:rPr>
              <a:t>Infor</a:t>
            </a:r>
            <a:r>
              <a:rPr lang="en-US" sz="4400" b="1" dirty="0" smtClean="0">
                <a:latin typeface="Arial Black" pitchFamily="34" charset="0"/>
              </a:rPr>
              <a:t> ERP </a:t>
            </a:r>
            <a:r>
              <a:rPr lang="en-US" sz="4000" b="1" dirty="0" smtClean="0">
                <a:latin typeface="Arial Black" pitchFamily="34" charset="0"/>
              </a:rPr>
              <a:t>XA </a:t>
            </a:r>
            <a:r>
              <a:rPr lang="en-US" sz="4800" b="1" dirty="0" smtClean="0">
                <a:latin typeface="Arial Black" pitchFamily="34" charset="0"/>
              </a:rPr>
              <a:t>Power-Link R7.8 </a:t>
            </a:r>
            <a:br>
              <a:rPr lang="en-US" sz="4800" b="1" dirty="0" smtClean="0">
                <a:latin typeface="Arial Black" pitchFamily="34" charset="0"/>
              </a:rPr>
            </a:br>
            <a:r>
              <a:rPr lang="en-US" sz="2400" i="1" dirty="0" smtClean="0">
                <a:latin typeface="Arial" charset="0"/>
              </a:rPr>
              <a:t/>
            </a:r>
            <a:br>
              <a:rPr lang="en-US" sz="2400" i="1" dirty="0" smtClean="0">
                <a:latin typeface="Arial" charset="0"/>
              </a:rPr>
            </a:br>
            <a:endParaRPr lang="en-US" sz="2000" i="1" dirty="0" smtClean="0">
              <a:latin typeface="Arial" charset="0"/>
            </a:endParaRPr>
          </a:p>
        </p:txBody>
      </p:sp>
      <p:sp>
        <p:nvSpPr>
          <p:cNvPr id="514052" name="Text Box 4"/>
          <p:cNvSpPr txBox="1">
            <a:spLocks noChangeArrowheads="1"/>
          </p:cNvSpPr>
          <p:nvPr/>
        </p:nvSpPr>
        <p:spPr bwMode="auto">
          <a:xfrm>
            <a:off x="2743200" y="5105400"/>
            <a:ext cx="330358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  <a:spcAft>
                <a:spcPct val="5000"/>
              </a:spcAft>
              <a:buFontTx/>
              <a:buNone/>
              <a:defRPr/>
            </a:pP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Jim Simunek</a:t>
            </a:r>
            <a:endParaRPr lang="en-US" sz="1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110000"/>
              </a:lnSpc>
              <a:spcAft>
                <a:spcPct val="5000"/>
              </a:spcAft>
              <a:buFontTx/>
              <a:buNone/>
              <a:defRPr/>
            </a:pP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Senior Business Consultant</a:t>
            </a: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 cstate="print"/>
          <a:srcRect l="3517" t="17316" r="80659" b="54977"/>
          <a:stretch>
            <a:fillRect/>
          </a:stretch>
        </p:blipFill>
        <p:spPr bwMode="auto">
          <a:xfrm>
            <a:off x="3886200" y="381000"/>
            <a:ext cx="6858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4" cstate="print"/>
          <a:srcRect l="25000" t="30208" r="65265" b="61137"/>
          <a:stretch>
            <a:fillRect/>
          </a:stretch>
        </p:blipFill>
        <p:spPr bwMode="auto">
          <a:xfrm>
            <a:off x="685800" y="304800"/>
            <a:ext cx="1371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054" name="Picture 7"/>
          <p:cNvPicPr>
            <a:picLocks noChangeAspect="1" noChangeArrowheads="1"/>
          </p:cNvPicPr>
          <p:nvPr/>
        </p:nvPicPr>
        <p:blipFill>
          <a:blip r:embed="rId4" cstate="print"/>
          <a:srcRect l="48438" t="52083" r="39063" b="40625"/>
          <a:stretch>
            <a:fillRect/>
          </a:stretch>
        </p:blipFill>
        <p:spPr bwMode="auto">
          <a:xfrm>
            <a:off x="6248400" y="381000"/>
            <a:ext cx="2090738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" name="Picture 6" descr="CISTECH 2009 Logo small jpe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" y="838200"/>
            <a:ext cx="8046720" cy="5029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Customization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right click on any column and customize the view/column</a:t>
            </a:r>
          </a:p>
          <a:p>
            <a:pPr lvl="1"/>
            <a:r>
              <a:rPr lang="en-US" dirty="0" smtClean="0"/>
              <a:t>Set column width</a:t>
            </a:r>
          </a:p>
          <a:p>
            <a:pPr lvl="1"/>
            <a:r>
              <a:rPr lang="en-US" dirty="0" smtClean="0"/>
              <a:t>Change title</a:t>
            </a:r>
          </a:p>
          <a:p>
            <a:pPr lvl="1"/>
            <a:r>
              <a:rPr lang="en-US" dirty="0" smtClean="0"/>
              <a:t>Block from Quick Change</a:t>
            </a:r>
          </a:p>
          <a:p>
            <a:pPr lvl="1"/>
            <a:r>
              <a:rPr lang="en-US" dirty="0" smtClean="0"/>
              <a:t>Create presentation scheme</a:t>
            </a:r>
          </a:p>
          <a:p>
            <a:r>
              <a:rPr lang="en-US" dirty="0" smtClean="0"/>
              <a:t>Allows for a quick change to the view without having to go through the all the ‘Customize’ – ‘View’ steps</a:t>
            </a:r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Statistics</a:t>
            </a:r>
            <a:endParaRPr lang="en-US" dirty="0"/>
          </a:p>
        </p:txBody>
      </p:sp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" y="838200"/>
            <a:ext cx="8046720" cy="5029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Subset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Tip Text</a:t>
            </a:r>
          </a:p>
          <a:p>
            <a:pPr lvl="1"/>
            <a:r>
              <a:rPr lang="en-US" dirty="0" smtClean="0"/>
              <a:t>Move the cursor over the subset, view, calculated column and the criteria for the subset will be displayed without going to ‘Customize – Subset’</a:t>
            </a:r>
          </a:p>
          <a:p>
            <a:r>
              <a:rPr lang="en-US" dirty="0" smtClean="0"/>
              <a:t>Cascading Subsets</a:t>
            </a:r>
          </a:p>
          <a:p>
            <a:pPr lvl="1"/>
            <a:r>
              <a:rPr lang="en-US" dirty="0" smtClean="0"/>
              <a:t>After applying the first subset, you can then use a secondary subset against the list being displayed</a:t>
            </a:r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63500"/>
            <a:ext cx="3644900" cy="54927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0"/>
            <a:ext cx="4295775" cy="24669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733800"/>
            <a:ext cx="5897679" cy="2209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 bwMode="auto">
          <a:xfrm>
            <a:off x="457200" y="3962400"/>
            <a:ext cx="1066800" cy="11430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990600" marR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743200" y="4800600"/>
            <a:ext cx="2743200" cy="533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990600" marR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9" name="Picture 8" descr="CISTECH 2009 Logo small jpe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63500"/>
            <a:ext cx="5778500" cy="549275"/>
          </a:xfrm>
        </p:spPr>
        <p:txBody>
          <a:bodyPr/>
          <a:lstStyle/>
          <a:p>
            <a:r>
              <a:rPr lang="en-US" dirty="0" smtClean="0"/>
              <a:t>Favorites (subsets &amp; views)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Subsets, Views &amp; Sorts can be flagged as a favorites</a:t>
            </a:r>
          </a:p>
          <a:p>
            <a:r>
              <a:rPr lang="en-US" dirty="0" smtClean="0"/>
              <a:t>When you pull down the list of available subsets, only the favorites will be displayed</a:t>
            </a:r>
          </a:p>
          <a:p>
            <a:r>
              <a:rPr lang="en-US" dirty="0" smtClean="0"/>
              <a:t>Reduces the number of public options displayed to only those that apply to </a:t>
            </a:r>
            <a:endParaRPr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0"/>
            <a:ext cx="685800" cy="59731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5" name="Picture 4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38200"/>
            <a:ext cx="3158910" cy="5029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762000"/>
            <a:ext cx="2876550" cy="24669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5" name="Picture 4" descr="CISTECH 2009 Logo small jpe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objects for the same file can be created on the PowerLink card </a:t>
            </a:r>
          </a:p>
          <a:p>
            <a:pPr lvl="1"/>
            <a:r>
              <a:rPr lang="en-US" dirty="0" smtClean="0"/>
              <a:t>For example, if there are multiple sites being used, a subset for a specific site can be used to create an additional object for Item Revisions that will only bring up records from the site</a:t>
            </a:r>
          </a:p>
          <a:p>
            <a:pPr lvl="1"/>
            <a:r>
              <a:rPr lang="en-US" dirty="0" smtClean="0"/>
              <a:t>Can create separate preferences for the workspace</a:t>
            </a:r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E-mail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Host Job and Host Print functions have the capability to e-mail</a:t>
            </a:r>
          </a:p>
          <a:p>
            <a:r>
              <a:rPr lang="en-US" dirty="0" smtClean="0"/>
              <a:t>E-mail functionality on the </a:t>
            </a:r>
            <a:r>
              <a:rPr lang="en-US" dirty="0" err="1" smtClean="0"/>
              <a:t>iSeries</a:t>
            </a:r>
            <a:r>
              <a:rPr lang="en-US" dirty="0" smtClean="0"/>
              <a:t> must be activated</a:t>
            </a:r>
          </a:p>
          <a:p>
            <a:r>
              <a:rPr lang="en-US" dirty="0" smtClean="0"/>
              <a:t>Can select format:</a:t>
            </a:r>
          </a:p>
          <a:p>
            <a:pPr lvl="1"/>
            <a:r>
              <a:rPr lang="en-US" dirty="0" smtClean="0"/>
              <a:t>HTML</a:t>
            </a:r>
          </a:p>
          <a:p>
            <a:pPr lvl="1"/>
            <a:r>
              <a:rPr lang="en-US" dirty="0" smtClean="0"/>
              <a:t>PDF</a:t>
            </a:r>
          </a:p>
          <a:p>
            <a:pPr lvl="1"/>
            <a:r>
              <a:rPr lang="en-US" dirty="0" smtClean="0"/>
              <a:t>Text</a:t>
            </a:r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04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6639" y="838200"/>
            <a:ext cx="4953521" cy="5029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7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Takes a great application (Browser) and makes it exceptional (PowerLink)</a:t>
            </a:r>
          </a:p>
          <a:p>
            <a:r>
              <a:rPr lang="en-US" dirty="0" smtClean="0"/>
              <a:t>Release 7 is written in Java (Browser was written in Small Talk)</a:t>
            </a:r>
          </a:p>
          <a:p>
            <a:r>
              <a:rPr lang="en-US" dirty="0" smtClean="0"/>
              <a:t>Brings all of the Java functionality with it</a:t>
            </a:r>
          </a:p>
          <a:p>
            <a:pPr lvl="1"/>
            <a:r>
              <a:rPr lang="en-US" dirty="0" smtClean="0"/>
              <a:t>Select multiple records by holding Control + click</a:t>
            </a:r>
          </a:p>
          <a:p>
            <a:pPr lvl="1"/>
            <a:r>
              <a:rPr lang="en-US" dirty="0" smtClean="0"/>
              <a:t>Select range of records by clicking on the first record then Shift + click on the last record</a:t>
            </a:r>
          </a:p>
          <a:p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Expand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using an overview card, Power Expand will open all levels instead of having to ‘click’ on each plus button</a:t>
            </a:r>
          </a:p>
          <a:p>
            <a:r>
              <a:rPr lang="en-US" dirty="0" smtClean="0"/>
              <a:t>Default setting for Power Expand is set in system preferences – Miscellaneous Card</a:t>
            </a:r>
          </a:p>
          <a:p>
            <a:pPr lvl="1"/>
            <a:r>
              <a:rPr lang="en-US" dirty="0" smtClean="0"/>
              <a:t>Need to sign off PowerLink and sign back on for this Preference to become functional</a:t>
            </a:r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Open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double click on an item/order in a list you can specify what opens</a:t>
            </a:r>
          </a:p>
          <a:p>
            <a:pPr lvl="1"/>
            <a:r>
              <a:rPr lang="en-US" dirty="0" smtClean="0"/>
              <a:t>Open (double click)</a:t>
            </a:r>
          </a:p>
          <a:p>
            <a:pPr lvl="1"/>
            <a:r>
              <a:rPr lang="en-US" dirty="0" smtClean="0"/>
              <a:t>Alt + Open</a:t>
            </a:r>
          </a:p>
          <a:p>
            <a:pPr lvl="1"/>
            <a:r>
              <a:rPr lang="en-US" dirty="0" err="1" smtClean="0"/>
              <a:t>Ctl</a:t>
            </a:r>
            <a:r>
              <a:rPr lang="en-US" dirty="0" smtClean="0"/>
              <a:t> + Open</a:t>
            </a:r>
          </a:p>
          <a:p>
            <a:r>
              <a:rPr lang="en-US" dirty="0" smtClean="0"/>
              <a:t>For example, on the Item Revision file, Open could bring up the card file in the change mode, Alt + Open would display the bill of material and </a:t>
            </a:r>
            <a:r>
              <a:rPr lang="en-US" dirty="0" err="1" smtClean="0"/>
              <a:t>Ctl</a:t>
            </a:r>
            <a:r>
              <a:rPr lang="en-US" dirty="0" smtClean="0"/>
              <a:t> + Open would display Item Warehouses</a:t>
            </a:r>
          </a:p>
          <a:p>
            <a:pPr lvl="1"/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3562" y="1019175"/>
            <a:ext cx="5019675" cy="4667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 for Change &amp;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templates for Create, Change and Copy</a:t>
            </a:r>
          </a:p>
          <a:p>
            <a:r>
              <a:rPr lang="en-US" dirty="0" smtClean="0"/>
              <a:t>Becomes more powerful when a Change template is used with Quick Change on a file that does not have Mass Change capabilities</a:t>
            </a:r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 Logoff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set time outs for auto logoff of PowerLink, Net Link and/or System Link</a:t>
            </a:r>
          </a:p>
          <a:p>
            <a:r>
              <a:rPr lang="en-US" dirty="0" smtClean="0"/>
              <a:t>From the ‘Enterprise’ card, Cross Application change can enable and set idle times for each application</a:t>
            </a:r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" y="838200"/>
            <a:ext cx="804672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Now with R7.8 Power-Link!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8686800" cy="3733800"/>
          </a:xfrm>
        </p:spPr>
        <p:txBody>
          <a:bodyPr/>
          <a:lstStyle/>
          <a:p>
            <a:r>
              <a:rPr lang="en-US" dirty="0" smtClean="0"/>
              <a:t>Card enhancements</a:t>
            </a:r>
          </a:p>
          <a:p>
            <a:pPr lvl="1"/>
            <a:r>
              <a:rPr lang="en-US" dirty="0" smtClean="0"/>
              <a:t>List cards – presentation schemes, restricted data </a:t>
            </a:r>
          </a:p>
          <a:p>
            <a:pPr lvl="1"/>
            <a:r>
              <a:rPr lang="en-US" dirty="0" smtClean="0"/>
              <a:t>Graph cards – stacked bars available</a:t>
            </a:r>
          </a:p>
          <a:p>
            <a:pPr lvl="1"/>
            <a:r>
              <a:rPr lang="en-US" dirty="0" smtClean="0"/>
              <a:t>Overview cards – favorites available</a:t>
            </a:r>
          </a:p>
          <a:p>
            <a:pPr lvl="1"/>
            <a:r>
              <a:rPr lang="en-US" dirty="0" smtClean="0"/>
              <a:t>Compound cards – data/graph link</a:t>
            </a:r>
          </a:p>
          <a:p>
            <a:r>
              <a:rPr lang="en-US" dirty="0" smtClean="0"/>
              <a:t>Subset enhancements</a:t>
            </a:r>
          </a:p>
          <a:p>
            <a:pPr lvl="1"/>
            <a:r>
              <a:rPr lang="en-US" dirty="0" smtClean="0"/>
              <a:t>Additional date </a:t>
            </a:r>
            <a:r>
              <a:rPr lang="en-US" u="sng" dirty="0" smtClean="0"/>
              <a:t>range</a:t>
            </a:r>
            <a:r>
              <a:rPr lang="en-US" dirty="0" smtClean="0"/>
              <a:t> options (last week, last qtr, etc.)</a:t>
            </a:r>
          </a:p>
          <a:p>
            <a:r>
              <a:rPr lang="en-US" dirty="0" smtClean="0"/>
              <a:t>Public preferences</a:t>
            </a:r>
          </a:p>
          <a:p>
            <a:r>
              <a:rPr lang="en-US" dirty="0" smtClean="0"/>
              <a:t>Customizable menus and toolbars in workspaces</a:t>
            </a:r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838200"/>
            <a:ext cx="5762625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Now with R7.8 Power-Link!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7696200" cy="3733800"/>
          </a:xfrm>
        </p:spPr>
        <p:txBody>
          <a:bodyPr/>
          <a:lstStyle/>
          <a:p>
            <a:r>
              <a:rPr lang="en-US" dirty="0" smtClean="0"/>
              <a:t>Suppress nuisance information messages – a “Do not show again” box lets you eliminate.</a:t>
            </a:r>
          </a:p>
          <a:p>
            <a:r>
              <a:rPr lang="en-US" dirty="0" smtClean="0"/>
              <a:t>Host process confirmation shows all jobs being submitted at the same time; i.e., multiple EPDM reports you are running together and includes “tip text.”</a:t>
            </a:r>
          </a:p>
          <a:p>
            <a:r>
              <a:rPr lang="en-US" dirty="0" smtClean="0"/>
              <a:t>Specify landscape or portrait when exporting data to PDF—instead of having to change printer settings.</a:t>
            </a:r>
          </a:p>
          <a:p>
            <a:r>
              <a:rPr lang="en-US" dirty="0" smtClean="0"/>
              <a:t>User Definitions and User Preferences are now available outside of Integrator.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3562" y="1019175"/>
            <a:ext cx="5019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09600"/>
            <a:ext cx="4032250" cy="338455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Quick change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Graph cards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Compound cards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Presentation schemes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Subset tip text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Cascading subsets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Power expand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URL &amp; e-Mail buttons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Column statistics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Application settings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/>
              <a:t>‘Locate’ Button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685800"/>
            <a:ext cx="4419600" cy="338455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400" smtClean="0"/>
              <a:t>User definition favorites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smtClean="0"/>
              <a:t>Express customization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smtClean="0"/>
              <a:t>Logical field tip text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smtClean="0"/>
              <a:t>Change </a:t>
            </a:r>
            <a:r>
              <a:rPr lang="en-US" sz="2400" u="sng" smtClean="0"/>
              <a:t>AND</a:t>
            </a:r>
            <a:r>
              <a:rPr lang="en-US" sz="2400" smtClean="0"/>
              <a:t> copy templates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smtClean="0"/>
              <a:t>Code file maintenance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smtClean="0"/>
              <a:t>Auto logoff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smtClean="0"/>
              <a:t>Auto key generation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smtClean="0"/>
              <a:t>Open action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smtClean="0"/>
              <a:t>Workspaces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smtClean="0"/>
              <a:t>Improved workbenches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  <a:noFill/>
        </p:spPr>
        <p:txBody>
          <a:bodyPr/>
          <a:lstStyle/>
          <a:p>
            <a:pPr eaLnBrk="1" hangingPunct="1"/>
            <a:r>
              <a:rPr lang="en-US" sz="3200" dirty="0" smtClean="0"/>
              <a:t>PowerLink Improvements for Information Access</a:t>
            </a:r>
          </a:p>
        </p:txBody>
      </p:sp>
      <p:pic>
        <p:nvPicPr>
          <p:cNvPr id="5" name="Picture 4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8900" y="63500"/>
            <a:ext cx="5930900" cy="549275"/>
          </a:xfrm>
        </p:spPr>
        <p:txBody>
          <a:bodyPr/>
          <a:lstStyle/>
          <a:p>
            <a:r>
              <a:rPr lang="en-US" dirty="0" smtClean="0"/>
              <a:t>Now with R7.8 Power-Link!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7696200" cy="3733800"/>
          </a:xfrm>
        </p:spPr>
        <p:txBody>
          <a:bodyPr/>
          <a:lstStyle/>
          <a:p>
            <a:r>
              <a:rPr lang="en-US" dirty="0" smtClean="0"/>
              <a:t>“Auto-content security” has moved from Integrator to base Power-Link.</a:t>
            </a:r>
          </a:p>
          <a:p>
            <a:r>
              <a:rPr lang="en-US" dirty="0" smtClean="0"/>
              <a:t>Users can now see transactions for other users instead of being restricted to their own Power-Link actions.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657600"/>
            <a:ext cx="372775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R7.8 Expanded Process Functionality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8610600" cy="3733800"/>
          </a:xfrm>
        </p:spPr>
        <p:txBody>
          <a:bodyPr/>
          <a:lstStyle/>
          <a:p>
            <a:r>
              <a:rPr lang="en-US" smtClean="0"/>
              <a:t>Customer Service Management</a:t>
            </a:r>
          </a:p>
          <a:p>
            <a:pPr lvl="1"/>
            <a:r>
              <a:rPr lang="en-US" smtClean="0"/>
              <a:t>End order enhancement</a:t>
            </a:r>
          </a:p>
          <a:p>
            <a:pPr lvl="1"/>
            <a:r>
              <a:rPr lang="en-US" smtClean="0"/>
              <a:t>Split commissions</a:t>
            </a:r>
          </a:p>
          <a:p>
            <a:pPr lvl="1"/>
            <a:r>
              <a:rPr lang="en-US" smtClean="0"/>
              <a:t>Price books</a:t>
            </a:r>
          </a:p>
          <a:p>
            <a:pPr lvl="1"/>
            <a:r>
              <a:rPr lang="en-US" smtClean="0"/>
              <a:t>Reports </a:t>
            </a:r>
          </a:p>
          <a:p>
            <a:pPr lvl="1"/>
            <a:r>
              <a:rPr lang="en-US" smtClean="0"/>
              <a:t>Invoicing from orders or shipments</a:t>
            </a:r>
          </a:p>
          <a:p>
            <a:pPr lvl="1"/>
            <a:r>
              <a:rPr lang="en-US" smtClean="0"/>
              <a:t>Holds – list view gives visibility</a:t>
            </a:r>
          </a:p>
          <a:p>
            <a:pPr lvl="1"/>
            <a:r>
              <a:rPr lang="en-US" smtClean="0"/>
              <a:t>Comments maintenance</a:t>
            </a:r>
          </a:p>
          <a:p>
            <a:pPr lvl="1"/>
            <a:r>
              <a:rPr lang="en-US" smtClean="0"/>
              <a:t>Customer/industry item maintenance</a:t>
            </a:r>
          </a:p>
          <a:p>
            <a:pPr lvl="1"/>
            <a:r>
              <a:rPr lang="en-US" smtClean="0"/>
              <a:t>Contracts/promotions maintenance</a:t>
            </a:r>
          </a:p>
          <a:p>
            <a:pPr lvl="1"/>
            <a:r>
              <a:rPr lang="en-US" smtClean="0"/>
              <a:t>IFM customer maintenance</a:t>
            </a:r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2501900" cy="549275"/>
          </a:xfrm>
        </p:spPr>
        <p:txBody>
          <a:bodyPr/>
          <a:lstStyle/>
          <a:p>
            <a:r>
              <a:rPr lang="en-US" sz="2400" smtClean="0"/>
              <a:t>New End Order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85800"/>
            <a:ext cx="44164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859213"/>
            <a:ext cx="6934200" cy="299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1676400"/>
            <a:ext cx="36655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4800" y="4114800"/>
            <a:ext cx="16002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en-US" sz="2400" dirty="0">
                <a:solidFill>
                  <a:schemeClr val="accent6"/>
                </a:solidFill>
              </a:rPr>
              <a:t>CSM Reports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5000" y="685800"/>
            <a:ext cx="25146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en-US" sz="2400" dirty="0">
                <a:solidFill>
                  <a:schemeClr val="accent6"/>
                </a:solidFill>
              </a:rPr>
              <a:t>Better Hold Management</a:t>
            </a:r>
          </a:p>
        </p:txBody>
      </p:sp>
      <p:pic>
        <p:nvPicPr>
          <p:cNvPr id="10" name="Picture 9" descr="CISTECH 2009 Logo small jpe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Invoicing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1295400" y="3200400"/>
            <a:ext cx="708660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 Invoices can now be generated from orders or  </a:t>
            </a:r>
          </a:p>
          <a:p>
            <a:pPr>
              <a:buFontTx/>
              <a:buNone/>
            </a:pPr>
            <a:r>
              <a:rPr lang="en-US" sz="2400"/>
              <a:t>   shipments. </a:t>
            </a:r>
          </a:p>
          <a:p>
            <a:r>
              <a:rPr lang="en-US" sz="2400"/>
              <a:t> As a standard host job, the invoices can be  </a:t>
            </a:r>
          </a:p>
          <a:p>
            <a:pPr>
              <a:buFontTx/>
              <a:buNone/>
            </a:pPr>
            <a:r>
              <a:rPr lang="en-US" sz="2400"/>
              <a:t>   e-mailed or stored as text, HTML, and/or PDF</a:t>
            </a:r>
          </a:p>
          <a:p>
            <a:pPr>
              <a:buFontTx/>
              <a:buNone/>
            </a:pPr>
            <a:r>
              <a:rPr lang="en-US" sz="2400"/>
              <a:t>   documents.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 b="20425"/>
          <a:stretch>
            <a:fillRect/>
          </a:stretch>
        </p:blipFill>
        <p:spPr bwMode="auto">
          <a:xfrm>
            <a:off x="284163" y="1066800"/>
            <a:ext cx="84137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R7.8 Expanded Process Functionality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09600"/>
            <a:ext cx="8610600" cy="3733800"/>
          </a:xfrm>
        </p:spPr>
        <p:txBody>
          <a:bodyPr/>
          <a:lstStyle/>
          <a:p>
            <a:r>
              <a:rPr lang="en-US" smtClean="0"/>
              <a:t>Enterprise Product Data Management </a:t>
            </a:r>
            <a:r>
              <a:rPr lang="en-US" sz="2000" i="1" smtClean="0"/>
              <a:t>(non-EPDM environments still the same)</a:t>
            </a:r>
            <a:endParaRPr lang="en-US" i="1" smtClean="0"/>
          </a:p>
          <a:p>
            <a:pPr lvl="1"/>
            <a:r>
              <a:rPr lang="en-US" sz="2000" smtClean="0"/>
              <a:t>Maintain kits and kit components</a:t>
            </a:r>
          </a:p>
          <a:p>
            <a:r>
              <a:rPr lang="en-US" smtClean="0"/>
              <a:t>Procurement Management</a:t>
            </a:r>
          </a:p>
          <a:p>
            <a:pPr lvl="1"/>
            <a:r>
              <a:rPr lang="en-US" sz="2000" smtClean="0"/>
              <a:t>Integration with SRM SupplyWEB for electronic communication with vendors.</a:t>
            </a:r>
          </a:p>
          <a:p>
            <a:pPr lvl="1"/>
            <a:r>
              <a:rPr lang="en-US" sz="2000" smtClean="0"/>
              <a:t>Enhanced security for SOX requirements (federal tax ID/Social Security # has it’s own security and pre-set security for separation of duties)</a:t>
            </a:r>
          </a:p>
          <a:p>
            <a:r>
              <a:rPr lang="en-US" smtClean="0"/>
              <a:t>Cameleon</a:t>
            </a:r>
          </a:p>
          <a:p>
            <a:pPr lvl="1"/>
            <a:r>
              <a:rPr lang="en-US" sz="2000" smtClean="0"/>
              <a:t>De-couples engineering data from line-item entry, speeding up data entry process.</a:t>
            </a:r>
          </a:p>
          <a:p>
            <a:pPr lvl="1"/>
            <a:r>
              <a:rPr lang="en-US" sz="2000" smtClean="0"/>
              <a:t>Configured item descriptions are saved in both CSM and EPDM.</a:t>
            </a:r>
          </a:p>
          <a:p>
            <a:pPr lvl="1"/>
            <a:r>
              <a:rPr lang="en-US" sz="2000" smtClean="0"/>
              <a:t>MO’s can be generated automatically from configured customer orders.</a:t>
            </a:r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R7.8 Expanded Process Functionality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76200" y="838200"/>
            <a:ext cx="8915400" cy="3733800"/>
          </a:xfrm>
        </p:spPr>
        <p:txBody>
          <a:bodyPr/>
          <a:lstStyle/>
          <a:p>
            <a:r>
              <a:rPr lang="en-US" dirty="0" smtClean="0"/>
              <a:t>Materials Management</a:t>
            </a:r>
          </a:p>
          <a:p>
            <a:pPr lvl="1"/>
            <a:r>
              <a:rPr lang="en-US" dirty="0" smtClean="0"/>
              <a:t>New inventory transactions (IS, RC, TW, SA) and reversing transactions</a:t>
            </a:r>
          </a:p>
          <a:p>
            <a:pPr lvl="1"/>
            <a:r>
              <a:rPr lang="en-US" dirty="0" smtClean="0"/>
              <a:t>Reason codes for all IM transactions</a:t>
            </a:r>
          </a:p>
          <a:p>
            <a:pPr lvl="1"/>
            <a:r>
              <a:rPr lang="en-US" dirty="0" smtClean="0"/>
              <a:t>Receiving now has receipt by shipping notice, shipment containers and shipped items (SRM </a:t>
            </a:r>
            <a:r>
              <a:rPr lang="en-US" dirty="0" err="1" smtClean="0"/>
              <a:t>SupplyWEB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Visibility and receipt functionality for “in-transit” stock being transferred to another XA warehouse</a:t>
            </a:r>
          </a:p>
          <a:p>
            <a:pPr lvl="1"/>
            <a:r>
              <a:rPr lang="en-US" dirty="0" smtClean="0"/>
              <a:t>Inventory Status and Non-netting Locations</a:t>
            </a:r>
          </a:p>
          <a:p>
            <a:pPr lvl="2"/>
            <a:r>
              <a:rPr lang="en-US" dirty="0" smtClean="0"/>
              <a:t>New field, Inventory Status, added to the Warehouse Location object to classify items to be withheld from certain activities. </a:t>
            </a:r>
          </a:p>
          <a:p>
            <a:pPr lvl="1"/>
            <a:r>
              <a:rPr lang="en-US" dirty="0" smtClean="0"/>
              <a:t>Customer order pick lists – regular &amp; stock pick combined</a:t>
            </a:r>
          </a:p>
          <a:p>
            <a:pPr lvl="1"/>
            <a:r>
              <a:rPr lang="en-US" dirty="0" smtClean="0"/>
              <a:t>Customer order shipments (complete </a:t>
            </a:r>
            <a:r>
              <a:rPr lang="en-US" u="sng" dirty="0" smtClean="0"/>
              <a:t>only</a:t>
            </a:r>
            <a:r>
              <a:rPr lang="en-US" dirty="0" smtClean="0"/>
              <a:t> for now)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Inventory Transactions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4648200" y="990600"/>
            <a:ext cx="42672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  Issue Item (IS) – formerly </a:t>
            </a:r>
          </a:p>
          <a:p>
            <a:pPr>
              <a:buFontTx/>
              <a:buNone/>
            </a:pPr>
            <a:r>
              <a:rPr lang="en-US" sz="2000"/>
              <a:t>    Miscellaneous issue. </a:t>
            </a:r>
          </a:p>
          <a:p>
            <a:r>
              <a:rPr lang="en-US" sz="2000"/>
              <a:t>  Receive Item (RC) –    </a:t>
            </a:r>
          </a:p>
          <a:p>
            <a:pPr>
              <a:buFontTx/>
              <a:buNone/>
            </a:pPr>
            <a:r>
              <a:rPr lang="en-US" sz="2000"/>
              <a:t>    formerly Miscellaneous receipt. </a:t>
            </a:r>
          </a:p>
          <a:p>
            <a:r>
              <a:rPr lang="en-US" sz="2000"/>
              <a:t>  Issue Sales Item (SA) – formerly </a:t>
            </a:r>
          </a:p>
          <a:p>
            <a:pPr>
              <a:buFontTx/>
              <a:buNone/>
            </a:pPr>
            <a:r>
              <a:rPr lang="en-US" sz="2000"/>
              <a:t>    Sales Shipment.</a:t>
            </a:r>
          </a:p>
          <a:p>
            <a:r>
              <a:rPr lang="en-US" sz="2000"/>
              <a:t>  Transfer Item (TW) – formerly </a:t>
            </a:r>
          </a:p>
          <a:p>
            <a:pPr>
              <a:buFontTx/>
              <a:buNone/>
            </a:pPr>
            <a:r>
              <a:rPr lang="en-US" sz="2000"/>
              <a:t>    Interwarehouse Transfer, and the  </a:t>
            </a:r>
          </a:p>
          <a:p>
            <a:pPr>
              <a:buFontTx/>
              <a:buNone/>
            </a:pPr>
            <a:r>
              <a:rPr lang="en-US" sz="2000"/>
              <a:t>    related generated  </a:t>
            </a:r>
          </a:p>
          <a:p>
            <a:pPr>
              <a:buFontTx/>
              <a:buNone/>
            </a:pPr>
            <a:r>
              <a:rPr lang="en-US" sz="2000"/>
              <a:t>    Interwarehouse Issue (IW) and </a:t>
            </a:r>
          </a:p>
          <a:p>
            <a:pPr>
              <a:buFontTx/>
              <a:buNone/>
            </a:pPr>
            <a:r>
              <a:rPr lang="en-US" sz="2000"/>
              <a:t>    Interwarehouse Receipt (RW). </a:t>
            </a:r>
          </a:p>
        </p:txBody>
      </p:sp>
      <p:pic>
        <p:nvPicPr>
          <p:cNvPr id="16388" name="Picture 2" descr="InventoryTransactionHistory"/>
          <p:cNvPicPr>
            <a:picLocks noChangeAspect="1" noChangeArrowheads="1"/>
          </p:cNvPicPr>
          <p:nvPr/>
        </p:nvPicPr>
        <p:blipFill>
          <a:blip r:embed="rId2" cstate="print"/>
          <a:srcRect r="57059" b="53767"/>
          <a:stretch>
            <a:fillRect/>
          </a:stretch>
        </p:blipFill>
        <p:spPr bwMode="auto">
          <a:xfrm>
            <a:off x="0" y="1066800"/>
            <a:ext cx="44545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381000" y="4191000"/>
            <a:ext cx="358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800" i="1"/>
              <a:t>(Renamed but same designator.  Note Reverse action.)</a:t>
            </a:r>
          </a:p>
        </p:txBody>
      </p:sp>
      <p:pic>
        <p:nvPicPr>
          <p:cNvPr id="6" name="Picture 5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 noChangeArrowheads="1"/>
          </p:cNvPicPr>
          <p:nvPr/>
        </p:nvPicPr>
        <p:blipFill>
          <a:blip r:embed="rId2" cstate="print"/>
          <a:srcRect b="20425"/>
          <a:stretch>
            <a:fillRect/>
          </a:stretch>
        </p:blipFill>
        <p:spPr bwMode="auto">
          <a:xfrm>
            <a:off x="2286000" y="3352800"/>
            <a:ext cx="65436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8850" y="0"/>
            <a:ext cx="43751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3561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114800"/>
            <a:ext cx="44211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5181600"/>
            <a:ext cx="26066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828800" y="2743200"/>
            <a:ext cx="51593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Tx/>
              <a:buNone/>
              <a:defRPr/>
            </a:pPr>
            <a:r>
              <a:rPr lang="en-US" sz="3200" dirty="0">
                <a:solidFill>
                  <a:schemeClr val="accent6"/>
                </a:solidFill>
                <a:cs typeface="Tahoma" pitchFamily="34" charset="0"/>
              </a:rPr>
              <a:t>SHIPPING FUNCTIONALITY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R7.8 Expanded Process Functionality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8610600" cy="3733800"/>
          </a:xfrm>
        </p:spPr>
        <p:txBody>
          <a:bodyPr/>
          <a:lstStyle/>
          <a:p>
            <a:r>
              <a:rPr lang="en-US" smtClean="0"/>
              <a:t>IFM</a:t>
            </a:r>
          </a:p>
          <a:p>
            <a:pPr lvl="1"/>
            <a:r>
              <a:rPr lang="en-US" sz="2800" smtClean="0"/>
              <a:t>Maintenance of:</a:t>
            </a:r>
          </a:p>
          <a:p>
            <a:pPr lvl="2"/>
            <a:r>
              <a:rPr lang="en-US" sz="2400" smtClean="0"/>
              <a:t>Entities</a:t>
            </a:r>
          </a:p>
          <a:p>
            <a:pPr lvl="2"/>
            <a:r>
              <a:rPr lang="en-US" sz="2400" smtClean="0"/>
              <a:t>Customer</a:t>
            </a:r>
          </a:p>
          <a:p>
            <a:pPr lvl="2"/>
            <a:r>
              <a:rPr lang="en-US" sz="2400" smtClean="0"/>
              <a:t>Vendors</a:t>
            </a:r>
          </a:p>
          <a:p>
            <a:pPr lvl="1"/>
            <a:r>
              <a:rPr lang="en-US" sz="2800" smtClean="0"/>
              <a:t>New summary levels and analytical functions</a:t>
            </a:r>
          </a:p>
          <a:p>
            <a:pPr lvl="1"/>
            <a:r>
              <a:rPr lang="en-US" sz="2800" smtClean="0"/>
              <a:t>Credit information updated in real time</a:t>
            </a:r>
          </a:p>
          <a:p>
            <a:pPr lvl="1"/>
            <a:r>
              <a:rPr lang="en-US" sz="2800" smtClean="0"/>
              <a:t>Increased length of bank account number to 60 characters to handle bank ID codes and international bank ID codes.</a:t>
            </a:r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838200" y="4267200"/>
            <a:ext cx="2438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/>
              <a:t>Add/maintain vendors with IFM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5181600" y="914400"/>
            <a:ext cx="3352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/>
              <a:t>Add/maintain customers with IFM</a:t>
            </a: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2" cstate="print"/>
          <a:srcRect l="5469" t="7292" r="31250" b="30208"/>
          <a:stretch>
            <a:fillRect/>
          </a:stretch>
        </p:blipFill>
        <p:spPr bwMode="auto">
          <a:xfrm>
            <a:off x="0" y="0"/>
            <a:ext cx="4953000" cy="3668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9462" name="Picture 3"/>
          <p:cNvPicPr>
            <a:picLocks noChangeAspect="1" noChangeArrowheads="1"/>
          </p:cNvPicPr>
          <p:nvPr/>
        </p:nvPicPr>
        <p:blipFill>
          <a:blip r:embed="rId3" cstate="print"/>
          <a:srcRect r="46094" b="48958"/>
          <a:stretch>
            <a:fillRect/>
          </a:stretch>
        </p:blipFill>
        <p:spPr bwMode="auto">
          <a:xfrm>
            <a:off x="3886200" y="3124200"/>
            <a:ext cx="5257800" cy="3733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" name="Picture 6" descr="CISTECH 2009 Logo small jpe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63500"/>
            <a:ext cx="3187700" cy="549275"/>
          </a:xfrm>
        </p:spPr>
        <p:txBody>
          <a:bodyPr/>
          <a:lstStyle/>
          <a:p>
            <a:r>
              <a:rPr lang="en-US" dirty="0" smtClean="0"/>
              <a:t>Quick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‘Quick Change’ action (pencil with lines following) builds a card with the fields used in the view</a:t>
            </a:r>
          </a:p>
          <a:p>
            <a:r>
              <a:rPr lang="en-US" dirty="0" smtClean="0"/>
              <a:t>Used when you need to change multiple records but cannot use Mass Change</a:t>
            </a:r>
          </a:p>
          <a:p>
            <a:r>
              <a:rPr lang="en-US" dirty="0" smtClean="0"/>
              <a:t>‘Auto Advance’ allows you to go through all the records in the subset</a:t>
            </a:r>
          </a:p>
          <a:p>
            <a:r>
              <a:rPr lang="en-US" dirty="0" smtClean="0"/>
              <a:t>‘Bypass’ allows you to skip a record</a:t>
            </a:r>
            <a:endParaRPr lang="en-US" dirty="0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52400"/>
            <a:ext cx="609600" cy="51206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5" name="Picture 4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IFM Summaries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625" y="838200"/>
            <a:ext cx="8232775" cy="503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R7.8 Expanded Process Functionality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8610600" cy="3733800"/>
          </a:xfrm>
        </p:spPr>
        <p:txBody>
          <a:bodyPr/>
          <a:lstStyle/>
          <a:p>
            <a:r>
              <a:rPr lang="en-US" smtClean="0"/>
              <a:t>Order-Based Production Management</a:t>
            </a:r>
          </a:p>
          <a:p>
            <a:pPr lvl="1"/>
            <a:r>
              <a:rPr lang="en-US" smtClean="0"/>
              <a:t>Application setting controls how users are notified when changing MO quantities with discrete allocations.</a:t>
            </a:r>
          </a:p>
          <a:p>
            <a:pPr lvl="1"/>
            <a:endParaRPr lang="en-US" smtClean="0"/>
          </a:p>
          <a:p>
            <a:r>
              <a:rPr lang="en-US" smtClean="0"/>
              <a:t>Net-Link</a:t>
            </a:r>
          </a:p>
          <a:p>
            <a:pPr lvl="1"/>
            <a:r>
              <a:rPr lang="en-US" smtClean="0"/>
              <a:t>Supports multiple internet browsers</a:t>
            </a:r>
          </a:p>
          <a:p>
            <a:pPr lvl="1"/>
            <a:endParaRPr lang="en-US" smtClean="0"/>
          </a:p>
          <a:p>
            <a:r>
              <a:rPr lang="en-US" smtClean="0"/>
              <a:t>Environment Management</a:t>
            </a:r>
          </a:p>
          <a:p>
            <a:pPr lvl="1"/>
            <a:r>
              <a:rPr lang="en-US" smtClean="0"/>
              <a:t>Includes Product Update feature to analyze and apply PTF’s, PCM’s and migrations from R6 to R7.</a:t>
            </a:r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R7.8 Expanded Process Functionality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85800"/>
            <a:ext cx="8610600" cy="3733800"/>
          </a:xfrm>
        </p:spPr>
        <p:txBody>
          <a:bodyPr/>
          <a:lstStyle/>
          <a:p>
            <a:r>
              <a:rPr lang="en-US" smtClean="0"/>
              <a:t>Integrator</a:t>
            </a:r>
          </a:p>
          <a:p>
            <a:pPr lvl="1"/>
            <a:r>
              <a:rPr lang="en-US" smtClean="0"/>
              <a:t>Imports and exports user code within user exits.</a:t>
            </a:r>
          </a:p>
          <a:p>
            <a:pPr lvl="1"/>
            <a:r>
              <a:rPr lang="en-US" smtClean="0"/>
              <a:t>Publish and subscribe supports notification subsets, including all fields on regular subsets.</a:t>
            </a:r>
          </a:p>
          <a:p>
            <a:pPr lvl="1"/>
            <a:r>
              <a:rPr lang="en-US" smtClean="0"/>
              <a:t>The User Definition and User Preference Administration functions have moved from Integrator to base Power-Link product.</a:t>
            </a:r>
          </a:p>
          <a:p>
            <a:r>
              <a:rPr lang="en-US" smtClean="0"/>
              <a:t>Translation enhancements</a:t>
            </a:r>
          </a:p>
          <a:p>
            <a:pPr lvl="1"/>
            <a:r>
              <a:rPr lang="en-US" smtClean="0"/>
              <a:t>Add language to user profile and eliminate need for multiple MMLIST records and multiple database copies.</a:t>
            </a:r>
          </a:p>
          <a:p>
            <a:pPr lvl="1"/>
            <a:r>
              <a:rPr lang="en-US" smtClean="0"/>
              <a:t>Install new applications and apply code fixes once without regard to individual languages.</a:t>
            </a:r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R7.8 Expanded Process Functionality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85800"/>
            <a:ext cx="8610600" cy="3733800"/>
          </a:xfrm>
        </p:spPr>
        <p:txBody>
          <a:bodyPr/>
          <a:lstStyle/>
          <a:p>
            <a:r>
              <a:rPr lang="en-US" smtClean="0"/>
              <a:t>Link Manager</a:t>
            </a:r>
          </a:p>
          <a:p>
            <a:pPr lvl="1"/>
            <a:r>
              <a:rPr lang="en-US" smtClean="0"/>
              <a:t>Provides enhancements for managing machines, processes and environments.</a:t>
            </a:r>
          </a:p>
          <a:p>
            <a:pPr lvl="1"/>
            <a:endParaRPr lang="en-US" smtClean="0"/>
          </a:p>
          <a:p>
            <a:r>
              <a:rPr lang="en-US" smtClean="0"/>
              <a:t>System-Link</a:t>
            </a:r>
          </a:p>
          <a:p>
            <a:pPr lvl="1"/>
            <a:r>
              <a:rPr lang="en-US" smtClean="0"/>
              <a:t>Calls to host jobs and reports</a:t>
            </a:r>
          </a:p>
          <a:p>
            <a:pPr lvl="1"/>
            <a:r>
              <a:rPr lang="en-US" smtClean="0"/>
              <a:t>Define transactions groups</a:t>
            </a:r>
          </a:p>
          <a:p>
            <a:pPr lvl="1"/>
            <a:r>
              <a:rPr lang="en-US" smtClean="0"/>
              <a:t>Supports conditional blocks in System-Link requests</a:t>
            </a:r>
          </a:p>
          <a:p>
            <a:pPr lvl="1"/>
            <a:endParaRPr lang="en-US" smtClean="0"/>
          </a:p>
          <a:p>
            <a:r>
              <a:rPr lang="en-US" smtClean="0"/>
              <a:t>Performance</a:t>
            </a:r>
          </a:p>
          <a:p>
            <a:pPr lvl="1"/>
            <a:r>
              <a:rPr lang="en-US" smtClean="0"/>
              <a:t>Extra caching of customization data</a:t>
            </a:r>
          </a:p>
          <a:p>
            <a:pPr lvl="1"/>
            <a:r>
              <a:rPr lang="en-US" smtClean="0"/>
              <a:t>Use of System i SQL query engine</a:t>
            </a:r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 7.8 functionality takes a good thing (Browser) and takes it to then next level to make it an exceptional tool</a:t>
            </a:r>
          </a:p>
          <a:p>
            <a:r>
              <a:rPr lang="en-US" dirty="0" smtClean="0"/>
              <a:t>PowerLink works in conjunction with the other ‘Link’ applications</a:t>
            </a:r>
          </a:p>
          <a:p>
            <a:pPr lvl="1"/>
            <a:r>
              <a:rPr lang="en-US" dirty="0" smtClean="0"/>
              <a:t>System Link</a:t>
            </a:r>
          </a:p>
          <a:p>
            <a:pPr lvl="1"/>
            <a:r>
              <a:rPr lang="en-US" dirty="0" smtClean="0"/>
              <a:t>Net Link</a:t>
            </a:r>
          </a:p>
          <a:p>
            <a:pPr lvl="1"/>
            <a:r>
              <a:rPr lang="en-US" dirty="0" smtClean="0"/>
              <a:t>Link Manager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the time to create custom cards, preferences, workspaces, etc. will allow you to be much more efficient and productive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990600"/>
            <a:ext cx="6400800" cy="4525963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3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7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Thank you for attending!</a:t>
            </a:r>
          </a:p>
        </p:txBody>
      </p:sp>
      <p:pic>
        <p:nvPicPr>
          <p:cNvPr id="3" name="Picture 2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01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685800"/>
            <a:ext cx="5105400" cy="538444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 bwMode="auto">
          <a:xfrm>
            <a:off x="1828800" y="4724400"/>
            <a:ext cx="1905000" cy="7620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990600" marR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752600" y="4876800"/>
            <a:ext cx="1905000" cy="6858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990600" marR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905000" y="4876800"/>
            <a:ext cx="1905000" cy="8382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990600" marR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9" name="Picture 8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63500"/>
            <a:ext cx="3035300" cy="549275"/>
          </a:xfrm>
        </p:spPr>
        <p:txBody>
          <a:bodyPr/>
          <a:lstStyle/>
          <a:p>
            <a:r>
              <a:rPr lang="en-US" dirty="0" smtClean="0"/>
              <a:t>Locate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new button has been added to the Toolbar to ‘locate’ a record on a list</a:t>
            </a:r>
          </a:p>
          <a:p>
            <a:r>
              <a:rPr lang="en-US" dirty="0" smtClean="0"/>
              <a:t>Alternate to using ‘Customize’ then ‘Locate’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-1"/>
            <a:ext cx="762000" cy="64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Cards</a:t>
            </a:r>
            <a:endParaRPr lang="en-US" dirty="0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" y="838200"/>
            <a:ext cx="8046720" cy="5029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Cards</a:t>
            </a:r>
            <a:endParaRPr lang="en-US" dirty="0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534400" cy="5334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add color, bold, italics, etc. to lists based on conditions specified when creating the scheme</a:t>
            </a:r>
          </a:p>
          <a:p>
            <a:pPr lvl="1"/>
            <a:r>
              <a:rPr lang="en-US" dirty="0" smtClean="0"/>
              <a:t>Past Due PO’s</a:t>
            </a:r>
          </a:p>
          <a:p>
            <a:pPr lvl="1"/>
            <a:r>
              <a:rPr lang="en-US" dirty="0" smtClean="0"/>
              <a:t>Item Class</a:t>
            </a:r>
          </a:p>
          <a:p>
            <a:r>
              <a:rPr lang="en-US" dirty="0" smtClean="0"/>
              <a:t>Can color a single field or the entire line</a:t>
            </a:r>
          </a:p>
          <a:p>
            <a:r>
              <a:rPr lang="en-US" dirty="0" smtClean="0"/>
              <a:t>Can apply the scheme to the foreground (numbers/letters) or background</a:t>
            </a:r>
            <a:endParaRPr lang="en-US" dirty="0"/>
          </a:p>
        </p:txBody>
      </p:sp>
      <p:pic>
        <p:nvPicPr>
          <p:cNvPr id="4" name="Picture 3" descr="CISTECH 2009 Logo small 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72200"/>
            <a:ext cx="2209800" cy="685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12371</TotalTime>
  <Words>1524</Words>
  <Application>Microsoft Office PowerPoint</Application>
  <PresentationFormat>On-screen Show (4:3)</PresentationFormat>
  <Paragraphs>218</Paragraphs>
  <Slides>46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Default Design</vt:lpstr>
      <vt:lpstr>Infor XA R6 Browser  to  Infor ERP XA Power-Link R7.8   </vt:lpstr>
      <vt:lpstr>Release 7 Overview</vt:lpstr>
      <vt:lpstr>PowerLink Improvements for Information Access</vt:lpstr>
      <vt:lpstr>Quick Change</vt:lpstr>
      <vt:lpstr>Slide 5</vt:lpstr>
      <vt:lpstr>Locate Button</vt:lpstr>
      <vt:lpstr>Graph Cards</vt:lpstr>
      <vt:lpstr>Compound Cards</vt:lpstr>
      <vt:lpstr>Presentation Schemes</vt:lpstr>
      <vt:lpstr>Slide 10</vt:lpstr>
      <vt:lpstr>Column Customization</vt:lpstr>
      <vt:lpstr>Column Statistics</vt:lpstr>
      <vt:lpstr>Subset Improvements</vt:lpstr>
      <vt:lpstr>Slide 14</vt:lpstr>
      <vt:lpstr>Favorites (subsets &amp; views)</vt:lpstr>
      <vt:lpstr>Slide 16</vt:lpstr>
      <vt:lpstr>Workspaces</vt:lpstr>
      <vt:lpstr>E-mail Capabilities</vt:lpstr>
      <vt:lpstr>Slide 19</vt:lpstr>
      <vt:lpstr>Power Expand</vt:lpstr>
      <vt:lpstr>Multiple Open Actions</vt:lpstr>
      <vt:lpstr>Slide 22</vt:lpstr>
      <vt:lpstr>Templates for Change &amp; Copy</vt:lpstr>
      <vt:lpstr>Auto Logoff</vt:lpstr>
      <vt:lpstr>Slide 25</vt:lpstr>
      <vt:lpstr>Now with R7.8 Power-Link!</vt:lpstr>
      <vt:lpstr>Slide 27</vt:lpstr>
      <vt:lpstr>Now with R7.8 Power-Link!</vt:lpstr>
      <vt:lpstr>Slide 29</vt:lpstr>
      <vt:lpstr>Now with R7.8 Power-Link!</vt:lpstr>
      <vt:lpstr>R7.8 Expanded Process Functionality</vt:lpstr>
      <vt:lpstr>New End Order</vt:lpstr>
      <vt:lpstr>Invoicing</vt:lpstr>
      <vt:lpstr>R7.8 Expanded Process Functionality</vt:lpstr>
      <vt:lpstr>R7.8 Expanded Process Functionality</vt:lpstr>
      <vt:lpstr>New Inventory Transactions</vt:lpstr>
      <vt:lpstr>Slide 37</vt:lpstr>
      <vt:lpstr>R7.8 Expanded Process Functionality</vt:lpstr>
      <vt:lpstr>Slide 39</vt:lpstr>
      <vt:lpstr>New IFM Summaries</vt:lpstr>
      <vt:lpstr>R7.8 Expanded Process Functionality</vt:lpstr>
      <vt:lpstr>R7.8 Expanded Process Functionality</vt:lpstr>
      <vt:lpstr>R7.8 Expanded Process Functionality</vt:lpstr>
      <vt:lpstr>Summary</vt:lpstr>
      <vt:lpstr>Summary</vt:lpstr>
      <vt:lpstr>Slide 46</vt:lpstr>
    </vt:vector>
  </TitlesOfParts>
  <Company>CISTECH,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2628DXU78-BAYB3 CISTECH</dc:creator>
  <cp:lastModifiedBy>Brock Miller</cp:lastModifiedBy>
  <cp:revision>171</cp:revision>
  <dcterms:created xsi:type="dcterms:W3CDTF">2003-06-08T20:53:24Z</dcterms:created>
  <dcterms:modified xsi:type="dcterms:W3CDTF">2010-02-23T18:54:05Z</dcterms:modified>
</cp:coreProperties>
</file>