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70" r:id="rId8"/>
    <p:sldId id="261" r:id="rId9"/>
    <p:sldId id="271" r:id="rId10"/>
    <p:sldId id="262" r:id="rId11"/>
    <p:sldId id="272" r:id="rId12"/>
    <p:sldId id="263" r:id="rId13"/>
    <p:sldId id="275" r:id="rId14"/>
    <p:sldId id="288" r:id="rId15"/>
    <p:sldId id="276" r:id="rId16"/>
    <p:sldId id="273" r:id="rId17"/>
    <p:sldId id="296" r:id="rId18"/>
    <p:sldId id="297" r:id="rId19"/>
    <p:sldId id="298" r:id="rId20"/>
    <p:sldId id="303" r:id="rId21"/>
    <p:sldId id="304" r:id="rId22"/>
    <p:sldId id="305" r:id="rId23"/>
    <p:sldId id="306" r:id="rId24"/>
    <p:sldId id="279" r:id="rId25"/>
    <p:sldId id="264" r:id="rId26"/>
    <p:sldId id="265" r:id="rId27"/>
    <p:sldId id="278" r:id="rId28"/>
    <p:sldId id="277" r:id="rId29"/>
    <p:sldId id="280" r:id="rId30"/>
    <p:sldId id="307" r:id="rId31"/>
    <p:sldId id="274" r:id="rId32"/>
    <p:sldId id="281" r:id="rId33"/>
    <p:sldId id="267" r:id="rId34"/>
    <p:sldId id="282" r:id="rId35"/>
    <p:sldId id="268" r:id="rId36"/>
    <p:sldId id="269" r:id="rId37"/>
    <p:sldId id="283" r:id="rId38"/>
    <p:sldId id="286" r:id="rId39"/>
    <p:sldId id="284" r:id="rId40"/>
    <p:sldId id="285" r:id="rId41"/>
    <p:sldId id="289" r:id="rId42"/>
    <p:sldId id="290" r:id="rId43"/>
    <p:sldId id="291" r:id="rId44"/>
    <p:sldId id="292" r:id="rId45"/>
    <p:sldId id="293" r:id="rId46"/>
    <p:sldId id="299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Compound Cards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Jim Simunek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04A12-F1C2-44D6-BD9C-9468EDB69C0E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EF3E0-3D09-4B11-8AF1-44781B481D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5943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simunekj\Desktop\Cistech\CISTECH 2009 Logo small jpeg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73815" y="181708"/>
            <a:ext cx="1676401" cy="588322"/>
          </a:xfrm>
          <a:prstGeom prst="rect">
            <a:avLst/>
          </a:prstGeom>
          <a:noFill/>
        </p:spPr>
      </p:pic>
      <p:sp>
        <p:nvSpPr>
          <p:cNvPr id="16" name="Striped Right Arrow 15"/>
          <p:cNvSpPr/>
          <p:nvPr userDrawn="1"/>
        </p:nvSpPr>
        <p:spPr>
          <a:xfrm>
            <a:off x="3124200" y="6019800"/>
            <a:ext cx="2674959" cy="757451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srgbClr val="002060">
                <a:alpha val="50000"/>
              </a:srgbClr>
            </a:innerShdw>
          </a:effectLst>
          <a:scene3d>
            <a:camera prst="orthographicFront">
              <a:rot lat="0" lon="600000" rev="0"/>
            </a:camera>
            <a:lightRig rig="freezing" dir="t"/>
          </a:scene3d>
          <a:sp3d contourW="31750">
            <a:bevelT w="69850" h="38100" prst="softRound"/>
            <a:bevelB w="95250" h="6350"/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flat"/>
          </a:bodyPr>
          <a:lstStyle/>
          <a:p>
            <a:pPr algn="ctr"/>
            <a:r>
              <a:rPr lang="en-US" sz="1600" b="1" i="1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The New Face of MAPICS</a:t>
            </a:r>
            <a:endParaRPr lang="en-US" sz="1600" b="1" i="1" dirty="0">
              <a:ln w="0">
                <a:noFill/>
              </a:ln>
              <a:solidFill>
                <a:srgbClr val="17375D"/>
              </a:solidFill>
              <a:effectLst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 userDrawn="1"/>
        </p:nvGraphicFramePr>
        <p:xfrm>
          <a:off x="5867400" y="6019800"/>
          <a:ext cx="1379941" cy="764417"/>
        </p:xfrm>
        <a:graphic>
          <a:graphicData uri="http://schemas.openxmlformats.org/presentationml/2006/ole">
            <p:oleObj spid="_x0000_s1027" name="Bitmap Image" r:id="rId15" imgW="6571429" imgH="3638095" progId="PBrush">
              <p:embed/>
            </p:oleObj>
          </a:graphicData>
        </a:graphic>
      </p:graphicFrame>
      <p:grpSp>
        <p:nvGrpSpPr>
          <p:cNvPr id="20" name="Group 19"/>
          <p:cNvGrpSpPr/>
          <p:nvPr userDrawn="1"/>
        </p:nvGrpSpPr>
        <p:grpSpPr>
          <a:xfrm>
            <a:off x="1797050" y="6057900"/>
            <a:ext cx="1237113" cy="742950"/>
            <a:chOff x="1797050" y="6057900"/>
            <a:chExt cx="1237113" cy="742950"/>
          </a:xfrm>
        </p:grpSpPr>
        <p:pic>
          <p:nvPicPr>
            <p:cNvPr id="21" name="Picture 20"/>
            <p:cNvPicPr/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19276" y="6076950"/>
              <a:ext cx="1195838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ounded Rectangle 22"/>
            <p:cNvSpPr/>
            <p:nvPr userDrawn="1"/>
          </p:nvSpPr>
          <p:spPr>
            <a:xfrm>
              <a:off x="1797050" y="6057900"/>
              <a:ext cx="1237113" cy="742950"/>
            </a:xfrm>
            <a:prstGeom prst="roundRect">
              <a:avLst/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 flipV="1">
              <a:off x="1800225" y="6083301"/>
              <a:ext cx="1177925" cy="665162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release MRP planned orders through OBPM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MO/PO create and maintain through OBPM</a:t>
            </a:r>
          </a:p>
          <a:p>
            <a:pPr lvl="6" algn="l"/>
            <a:r>
              <a:rPr lang="en-US" dirty="0" smtClean="0"/>
              <a:t>Jim Simunek</a:t>
            </a:r>
          </a:p>
          <a:p>
            <a:pPr lvl="6" algn="l"/>
            <a:r>
              <a:rPr lang="en-US" dirty="0" smtClean="0"/>
              <a:t>Jim.simunek@cistech.net</a:t>
            </a: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1371600" y="762000"/>
            <a:ext cx="6248400" cy="175260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srgbClr val="002060">
                <a:alpha val="50000"/>
              </a:srgbClr>
            </a:innerShdw>
          </a:effectLst>
          <a:scene3d>
            <a:camera prst="orthographicFront">
              <a:rot lat="0" lon="600000" rev="0"/>
            </a:camera>
            <a:lightRig rig="freezing" dir="t"/>
          </a:scene3d>
          <a:sp3d contourW="31750">
            <a:bevelT w="69850" h="38100" prst="softRound"/>
            <a:bevelB w="95250" h="6350"/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prstMaterial="flat"/>
          </a:bodyPr>
          <a:lstStyle/>
          <a:p>
            <a:pPr algn="ctr"/>
            <a:r>
              <a:rPr lang="en-US" sz="4000" b="1" i="1" dirty="0" smtClean="0">
                <a:ln w="0">
                  <a:noFill/>
                </a:ln>
                <a:solidFill>
                  <a:srgbClr val="17375D"/>
                </a:solidFill>
                <a:effectLst/>
              </a:rPr>
              <a:t>The New Face of MAPICS</a:t>
            </a:r>
            <a:endParaRPr lang="en-US" sz="4000" b="1" i="1" dirty="0">
              <a:ln w="0">
                <a:noFill/>
              </a:ln>
              <a:solidFill>
                <a:srgbClr val="17375D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Card File</a:t>
            </a:r>
          </a:p>
          <a:p>
            <a:pPr lvl="1"/>
            <a:r>
              <a:rPr lang="en-US" dirty="0" smtClean="0"/>
              <a:t>Default card file, active card and tab style</a:t>
            </a:r>
          </a:p>
          <a:p>
            <a:pPr lvl="1"/>
            <a:r>
              <a:rPr lang="en-US" dirty="0" smtClean="0"/>
              <a:t>Notice that there are separate tabs for each type of order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57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5810250" cy="301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Subset to be used when the ‘Find’      button is pressed</a:t>
            </a:r>
          </a:p>
          <a:p>
            <a:pPr lvl="1"/>
            <a:r>
              <a:rPr lang="en-US" dirty="0" smtClean="0"/>
              <a:t>Separate subsets for each field (vendor, order, item, etc.)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71800"/>
            <a:ext cx="5581650" cy="28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4800" cy="3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r>
              <a:rPr lang="en-US" dirty="0" smtClean="0"/>
              <a:t>Broadcast</a:t>
            </a:r>
          </a:p>
          <a:p>
            <a:pPr lvl="1"/>
            <a:r>
              <a:rPr lang="en-US" dirty="0" smtClean="0"/>
              <a:t>What files to broadcast when using a Workbench or Broadcast/Receive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5886450" cy="30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MRP recommendations (all records) shows all orders with MRP exception messages</a:t>
            </a:r>
          </a:p>
          <a:p>
            <a:pPr lvl="1"/>
            <a:r>
              <a:rPr lang="en-US" dirty="0" smtClean="0"/>
              <a:t>Date Lo (Past Due)</a:t>
            </a:r>
          </a:p>
          <a:p>
            <a:pPr lvl="1"/>
            <a:r>
              <a:rPr lang="en-US" dirty="0" smtClean="0"/>
              <a:t>Expedite (move due date up, cuts into lead time)</a:t>
            </a:r>
          </a:p>
          <a:p>
            <a:pPr lvl="1"/>
            <a:r>
              <a:rPr lang="en-US" dirty="0" smtClean="0"/>
              <a:t>Reschedule (move due date up, full lead time)</a:t>
            </a:r>
          </a:p>
          <a:p>
            <a:pPr lvl="1"/>
            <a:r>
              <a:rPr lang="en-US" dirty="0" smtClean="0"/>
              <a:t>Release</a:t>
            </a:r>
          </a:p>
          <a:p>
            <a:pPr lvl="1"/>
            <a:r>
              <a:rPr lang="en-US" dirty="0" smtClean="0"/>
              <a:t>Defer (push due date back)</a:t>
            </a:r>
          </a:p>
          <a:p>
            <a:pPr lvl="1"/>
            <a:r>
              <a:rPr lang="en-US" dirty="0" smtClean="0"/>
              <a:t>Cancel order (no requirements for item)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Orders (No Exception)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Only planned orders with a start date earlier than the ‘Review Horizon’ will be displayed, even if orders were planned further out into the future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619768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3733800"/>
            <a:ext cx="38862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Recommendations in OBPM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Subsets allow for display of all items for a single planner or group of planner numbers</a:t>
            </a:r>
          </a:p>
          <a:p>
            <a:pPr lvl="1"/>
            <a:r>
              <a:rPr lang="en-US" dirty="0" smtClean="0"/>
              <a:t>Can use subsets to filter out recommendations for a low number of days</a:t>
            </a:r>
          </a:p>
          <a:p>
            <a:pPr lvl="1"/>
            <a:r>
              <a:rPr lang="en-US" dirty="0" smtClean="0"/>
              <a:t>Can create a Workbench to broadcast to MO, PO, Schedule or Requisition to see details</a:t>
            </a:r>
          </a:p>
          <a:p>
            <a:pPr lvl="1"/>
            <a:r>
              <a:rPr lang="en-US" dirty="0" smtClean="0"/>
              <a:t>Can create a Workspace to specify card files, cards, subsets, views for a group of recommendations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Recommendations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458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Accept Recommendation</a:t>
            </a:r>
          </a:p>
          <a:p>
            <a:pPr lvl="1"/>
            <a:r>
              <a:rPr lang="en-US" dirty="0" smtClean="0"/>
              <a:t>Works for 33 – Expedite, 41 – Reschedule or 62 – Defer</a:t>
            </a:r>
          </a:p>
          <a:p>
            <a:pPr lvl="1"/>
            <a:r>
              <a:rPr lang="en-US" dirty="0" smtClean="0"/>
              <a:t>Automatically changes order without displaying card</a:t>
            </a:r>
          </a:p>
          <a:p>
            <a:r>
              <a:rPr lang="en-US" dirty="0" smtClean="0"/>
              <a:t>Create Order</a:t>
            </a:r>
          </a:p>
          <a:p>
            <a:pPr lvl="1"/>
            <a:r>
              <a:rPr lang="en-US" dirty="0" smtClean="0"/>
              <a:t>For planned orders, with or without Release recommendation</a:t>
            </a:r>
          </a:p>
          <a:p>
            <a:r>
              <a:rPr lang="en-US" dirty="0" smtClean="0"/>
              <a:t>Change Order</a:t>
            </a:r>
          </a:p>
          <a:p>
            <a:pPr lvl="1"/>
            <a:r>
              <a:rPr lang="en-US" dirty="0" smtClean="0"/>
              <a:t>To change an existing order manually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52800"/>
            <a:ext cx="457200" cy="5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800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Firm</a:t>
            </a:r>
          </a:p>
          <a:p>
            <a:pPr lvl="1"/>
            <a:r>
              <a:rPr lang="en-US" dirty="0" smtClean="0"/>
              <a:t>Firm plan a Planned Order</a:t>
            </a:r>
          </a:p>
          <a:p>
            <a:r>
              <a:rPr lang="en-US" dirty="0" smtClean="0"/>
              <a:t>Cancel</a:t>
            </a:r>
          </a:p>
          <a:p>
            <a:pPr lvl="1"/>
            <a:r>
              <a:rPr lang="en-US" dirty="0" smtClean="0"/>
              <a:t>Cancel an order</a:t>
            </a:r>
          </a:p>
          <a:p>
            <a:r>
              <a:rPr lang="en-US" dirty="0" smtClean="0"/>
              <a:t>Reset</a:t>
            </a:r>
          </a:p>
          <a:p>
            <a:pPr lvl="1"/>
            <a:r>
              <a:rPr lang="en-US" dirty="0" smtClean="0"/>
              <a:t>If Immediate Processing was not selected in Preferences and you have not manually processed the action, this will ‘undo’ the action taken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If Immediate Processing was not selected in preferences, must use process to update orders worked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799"/>
            <a:ext cx="381000" cy="4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4306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19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267200"/>
            <a:ext cx="38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these options have a ‘Mass’ option as well as a single order option</a:t>
            </a:r>
          </a:p>
          <a:p>
            <a:r>
              <a:rPr lang="en-US" dirty="0" smtClean="0"/>
              <a:t>Use a subset to reduce the number of orders on the list then use ‘Mass’ accept, create, firm, etc. to perform the action on all the orders on the list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Order Based Production Management (OBPM) has the ability to release MRP planned orders or maintain existing orders</a:t>
            </a:r>
          </a:p>
          <a:p>
            <a:r>
              <a:rPr lang="en-US" dirty="0" smtClean="0"/>
              <a:t>User preferences will allow orders to be created immediately instead of having to run ‘Order Release’</a:t>
            </a:r>
          </a:p>
          <a:p>
            <a:pPr lvl="1"/>
            <a:r>
              <a:rPr lang="en-US" dirty="0" smtClean="0"/>
              <a:t>New MO/PO numbers will be displayed on ‘Item Requirements Inquiry’ screen immediately</a:t>
            </a:r>
          </a:p>
          <a:p>
            <a:r>
              <a:rPr lang="en-US" dirty="0" smtClean="0"/>
              <a:t>Right click on order recommendation will allow planner/buyer to retrieve information about item/order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Demand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694266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top level requirements for the item</a:t>
            </a:r>
          </a:p>
          <a:p>
            <a:r>
              <a:rPr lang="en-US" dirty="0" smtClean="0"/>
              <a:t>Is not an ‘Item Requirements Inquiry’ but does ‘Peg To’ the top level item that prompted the planned order</a:t>
            </a:r>
          </a:p>
          <a:p>
            <a:r>
              <a:rPr lang="en-US" dirty="0" smtClean="0"/>
              <a:t>Only shows information if the ‘MRP Execution Options’ (green screen) was set to collect source of demand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Execution Option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72400" cy="484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33400" y="3505200"/>
            <a:ext cx="49530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Demand List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052513"/>
            <a:ext cx="8658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Recommendations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61" y="1066800"/>
            <a:ext cx="76936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Recommendations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23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733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To Release the planned order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Single click on the line item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Click on the ‘Create Order’       button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Your Preference settings will determine what card/card file is displayed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267200"/>
            <a:ext cx="31865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67000" y="1371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PO from a P-Plan Order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66800"/>
            <a:ext cx="6019801" cy="49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Create a new, single delivery PO</a:t>
            </a:r>
          </a:p>
          <a:p>
            <a:pPr lvl="1"/>
            <a:r>
              <a:rPr lang="en-US" dirty="0" smtClean="0"/>
              <a:t>Attach the item, single deliver to an existing PO</a:t>
            </a:r>
          </a:p>
          <a:p>
            <a:pPr lvl="1"/>
            <a:r>
              <a:rPr lang="en-US" dirty="0" smtClean="0"/>
              <a:t>Add the planned order as a release to a blanket PO</a:t>
            </a:r>
          </a:p>
          <a:p>
            <a:pPr lvl="2"/>
            <a:r>
              <a:rPr lang="en-US" dirty="0" smtClean="0"/>
              <a:t>Attaching to existing or blanket will require entry of PO number in ‘Order’ field</a:t>
            </a:r>
          </a:p>
          <a:p>
            <a:r>
              <a:rPr lang="en-US" dirty="0" smtClean="0"/>
              <a:t>Cannot input purchase price</a:t>
            </a:r>
          </a:p>
          <a:p>
            <a:pPr lvl="1"/>
            <a:r>
              <a:rPr lang="en-US" dirty="0" smtClean="0"/>
              <a:t>Can customize the card to display field holding default PO Price (from Purchasing Control File)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Status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10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the Stock Status card to display on hand/on order information about the item</a:t>
            </a:r>
          </a:p>
          <a:p>
            <a:r>
              <a:rPr lang="en-US" dirty="0" smtClean="0"/>
              <a:t>Use ‘Customize’ then ‘Cards’ to change the fields being displayed</a:t>
            </a:r>
          </a:p>
          <a:p>
            <a:r>
              <a:rPr lang="en-US" dirty="0" smtClean="0"/>
              <a:t>If R7.8 or higher, can create compound cards with field information (attribute section) and list sections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906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OBPM allows for selection of multiple planned orders to test for component availability</a:t>
            </a:r>
          </a:p>
          <a:p>
            <a:pPr lvl="1"/>
            <a:r>
              <a:rPr lang="en-US" dirty="0" smtClean="0"/>
              <a:t>All planned orders selected for component availability test can be converted to MO’s as a group (as opposed to individually releasing each MO)</a:t>
            </a:r>
          </a:p>
          <a:p>
            <a:r>
              <a:rPr lang="en-US" dirty="0" smtClean="0"/>
              <a:t>Can create the following order types: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Purchase</a:t>
            </a:r>
          </a:p>
          <a:p>
            <a:pPr lvl="1"/>
            <a:r>
              <a:rPr lang="en-US" dirty="0" smtClean="0"/>
              <a:t>ISL</a:t>
            </a:r>
          </a:p>
          <a:p>
            <a:pPr lvl="1"/>
            <a:r>
              <a:rPr lang="en-US" dirty="0" smtClean="0"/>
              <a:t>Requisition</a:t>
            </a:r>
          </a:p>
          <a:p>
            <a:pPr lvl="1"/>
            <a:r>
              <a:rPr lang="en-US" dirty="0" smtClean="0"/>
              <a:t>Cannot create Repetitive Schedules through OBPM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 Card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77" y="1066800"/>
            <a:ext cx="726076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 Exceptions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010400" cy="437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Expedite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r>
              <a:rPr lang="en-US" dirty="0" smtClean="0"/>
              <a:t>Use ‘Exception Days’ field to display number of days to expedite, reschedule or defer</a:t>
            </a:r>
          </a:p>
          <a:p>
            <a:r>
              <a:rPr lang="en-US" dirty="0" smtClean="0"/>
              <a:t>If accepting the recommendation, use the ‘New vs. Planned’ card to see old/new dates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8229600" cy="23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048000" y="3962400"/>
            <a:ext cx="609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vs.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581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Single click on the PO to be changed</a:t>
            </a:r>
          </a:p>
          <a:p>
            <a:r>
              <a:rPr lang="en-US" dirty="0" smtClean="0"/>
              <a:t>Click on the Pencil to change</a:t>
            </a:r>
          </a:p>
          <a:p>
            <a:r>
              <a:rPr lang="en-US" dirty="0" smtClean="0"/>
              <a:t>‘New’ shows recommended new date; Planned is existing info</a:t>
            </a:r>
          </a:p>
          <a:p>
            <a:r>
              <a:rPr lang="en-US" dirty="0" smtClean="0"/>
              <a:t>Clicking on ‘Update’ button will change order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Orders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Availability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MRP Recommendations allows you to select multiple planned orders and perform a component availability check</a:t>
            </a:r>
          </a:p>
          <a:p>
            <a:r>
              <a:rPr lang="en-US" dirty="0" smtClean="0"/>
              <a:t>Use ‘Control’ + click to select individual orders</a:t>
            </a:r>
          </a:p>
          <a:p>
            <a:r>
              <a:rPr lang="en-US" dirty="0" smtClean="0"/>
              <a:t>If all orders to be tested are in a range:</a:t>
            </a:r>
          </a:p>
          <a:p>
            <a:pPr lvl="1"/>
            <a:r>
              <a:rPr lang="en-US" dirty="0" smtClean="0"/>
              <a:t>Click on the first order</a:t>
            </a:r>
          </a:p>
          <a:p>
            <a:pPr lvl="1"/>
            <a:r>
              <a:rPr lang="en-US" dirty="0" smtClean="0"/>
              <a:t>Hold ‘Shift’ and click on the last order</a:t>
            </a:r>
          </a:p>
          <a:p>
            <a:pPr lvl="1"/>
            <a:r>
              <a:rPr lang="en-US" dirty="0" smtClean="0"/>
              <a:t>All orders in the range will be selected</a:t>
            </a:r>
          </a:p>
          <a:p>
            <a:r>
              <a:rPr lang="en-US" dirty="0" smtClean="0"/>
              <a:t>Select as many orders as desired then test for availability; Preference settings will determine if you get a warning about the number of orders selected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76400"/>
          </a:xfrm>
        </p:spPr>
        <p:txBody>
          <a:bodyPr/>
          <a:lstStyle/>
          <a:p>
            <a:r>
              <a:rPr lang="en-US" dirty="0" smtClean="0"/>
              <a:t>Selected Orders (below)</a:t>
            </a:r>
          </a:p>
          <a:p>
            <a:r>
              <a:rPr lang="en-US" dirty="0" smtClean="0"/>
              <a:t>Then click on ‘Maintain’/’Check Component Availability’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763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Component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4800600"/>
          </a:xfrm>
        </p:spPr>
        <p:txBody>
          <a:bodyPr/>
          <a:lstStyle/>
          <a:p>
            <a:r>
              <a:rPr lang="en-US" dirty="0" smtClean="0"/>
              <a:t>Subset would be ‘selected records’</a:t>
            </a:r>
          </a:p>
          <a:p>
            <a:r>
              <a:rPr lang="en-US" dirty="0" smtClean="0"/>
              <a:t>Consider future allocations as available means the current inventory will be used</a:t>
            </a:r>
          </a:p>
          <a:p>
            <a:r>
              <a:rPr lang="en-US" dirty="0" smtClean="0"/>
              <a:t>Click ‘Create’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‘Short’ card only shows components that will be short</a:t>
            </a:r>
          </a:p>
          <a:p>
            <a:r>
              <a:rPr lang="en-US" dirty="0" smtClean="0"/>
              <a:t>‘All’ card shows all components</a:t>
            </a:r>
          </a:p>
          <a:p>
            <a:pPr lvl="1"/>
            <a:r>
              <a:rPr lang="en-US" dirty="0" smtClean="0"/>
              <a:t>If you click on the plus (+) button to the right of the component card will display all of the MO’s that use this item</a:t>
            </a:r>
          </a:p>
          <a:p>
            <a:r>
              <a:rPr lang="en-US" dirty="0" smtClean="0"/>
              <a:t>If you click the ‘Create’ button, all potential MO’s selected for test will be converted to MO’s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Availability - Shortages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038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467600" y="20574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43434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46482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Exception Preferences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Availability – All Components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96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85800" y="47244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on the ‘Create’ button from the ‘Component Availability’ card and an MO will be created for each planned order selected for component availability test</a:t>
            </a:r>
          </a:p>
          <a:p>
            <a:r>
              <a:rPr lang="en-US" dirty="0" smtClean="0"/>
              <a:t>To view the orders first, click on the ‘Potential Orders’ tab</a:t>
            </a:r>
          </a:p>
          <a:p>
            <a:r>
              <a:rPr lang="en-US" dirty="0" smtClean="0"/>
              <a:t>MRP recommendations and green screen ‘Item Requirements Inquiry’ will display MO number if ‘Immediate Processing’ (Preferences) was checked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Individual 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Single click on the M-Plan order then click on the ‘Create Order’        button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381000" cy="3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6619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 Order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assign MO number (without the leading ‘M’)</a:t>
            </a:r>
          </a:p>
          <a:p>
            <a:r>
              <a:rPr lang="en-US" dirty="0" smtClean="0"/>
              <a:t>Change quantity, start and due dates</a:t>
            </a:r>
          </a:p>
          <a:p>
            <a:r>
              <a:rPr lang="en-US" dirty="0" smtClean="0"/>
              <a:t>Select an alternate process (EPDM only)</a:t>
            </a:r>
          </a:p>
          <a:p>
            <a:pPr lvl="1"/>
            <a:r>
              <a:rPr lang="en-US" dirty="0" smtClean="0"/>
              <a:t>Different bill or routing or both</a:t>
            </a:r>
          </a:p>
          <a:p>
            <a:r>
              <a:rPr lang="en-US" dirty="0" smtClean="0"/>
              <a:t>After order is created, MRP list will show MO number assigned (may have to use ‘File’/’Refresh’ or F5 key)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vs. Planned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MRP is recommending Expedite, Reschedule or Defer, New vs. Planned card will display existing order dates (Planned) and MRP recommended dates (New)</a:t>
            </a:r>
          </a:p>
          <a:p>
            <a:r>
              <a:rPr lang="en-US" dirty="0" smtClean="0"/>
              <a:t>If new dates are to be used, click the ‘Update’ button</a:t>
            </a:r>
          </a:p>
          <a:p>
            <a:r>
              <a:rPr lang="en-US" dirty="0" smtClean="0"/>
              <a:t>If new dates are not to be used but you want to assign different dates, key the dates to change to and then ‘Update’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 an Order (PO or 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r>
              <a:rPr lang="en-US" dirty="0" smtClean="0"/>
              <a:t>Single click on the order then click on the ‘Cancel’ button 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7630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19400" y="25908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OBPM MRP Execution options present a real improvement over the green screen ‘Order Release and Review’ screens</a:t>
            </a:r>
          </a:p>
          <a:p>
            <a:r>
              <a:rPr lang="en-US" dirty="0" smtClean="0"/>
              <a:t>Unfortunately, there is no ‘Item Requirements Inquiry’ card in PowerLink.  However, you can right click and view ‘Source of Demand’ which will display top level requirements for the item</a:t>
            </a:r>
          </a:p>
          <a:p>
            <a:pPr lvl="1"/>
            <a:r>
              <a:rPr lang="en-US" dirty="0" smtClean="0"/>
              <a:t>MRP Execution Options must be set to collect ‘Source of Demand’ information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multiple M-Plan orders to see component availability prior to creating the MO’s</a:t>
            </a:r>
          </a:p>
          <a:p>
            <a:r>
              <a:rPr lang="en-US" dirty="0" smtClean="0"/>
              <a:t>Creative use of compound cards, subsets and views will provide much more information to the planner in a quicker </a:t>
            </a:r>
            <a:r>
              <a:rPr lang="en-US" smtClean="0"/>
              <a:t>time frame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109253"/>
            <a:ext cx="7696200" cy="46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Right Click on the ‘MRP Recommendations’ object and left click on ‘Preferences’</a:t>
            </a:r>
          </a:p>
          <a:p>
            <a:r>
              <a:rPr lang="en-US" dirty="0" smtClean="0"/>
              <a:t>General Tab</a:t>
            </a:r>
          </a:p>
          <a:p>
            <a:pPr lvl="1"/>
            <a:r>
              <a:rPr lang="en-US" dirty="0" smtClean="0"/>
              <a:t>Immediate Processing of Transactions</a:t>
            </a:r>
          </a:p>
          <a:p>
            <a:pPr lvl="2"/>
            <a:r>
              <a:rPr lang="en-US" dirty="0" smtClean="0"/>
              <a:t>If changing to ‘Yes’ need to sign off and back on to take effect</a:t>
            </a:r>
          </a:p>
          <a:p>
            <a:pPr lvl="2"/>
            <a:r>
              <a:rPr lang="en-US" dirty="0" smtClean="0"/>
              <a:t>If Immediate not selected, will have to ‘Process’ orders after action is applied</a:t>
            </a:r>
          </a:p>
          <a:p>
            <a:pPr lvl="1"/>
            <a:r>
              <a:rPr lang="en-US" dirty="0" smtClean="0"/>
              <a:t>Auto print shop packets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4210050" cy="21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Component Availability</a:t>
            </a:r>
          </a:p>
          <a:p>
            <a:pPr lvl="1"/>
            <a:r>
              <a:rPr lang="en-US" dirty="0" smtClean="0"/>
              <a:t>Set number of orders to test without getting warning message (default is 10; if you receive warning that the ‘threshold has been exceeded’ when testing component availability, change this setting)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52800"/>
            <a:ext cx="58826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Workspace</a:t>
            </a:r>
          </a:p>
          <a:p>
            <a:pPr lvl="1"/>
            <a:r>
              <a:rPr lang="en-US" dirty="0" smtClean="0"/>
              <a:t>Workspace can define subset, card file, etc. being used for the ‘MRP Recommendations’ object</a:t>
            </a:r>
          </a:p>
          <a:p>
            <a:pPr lvl="1"/>
            <a:r>
              <a:rPr lang="en-US" dirty="0" smtClean="0"/>
              <a:t>For example, could create separate objects for make and purchased items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4667250" cy="241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14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Default view, subset and sort for items on list</a:t>
            </a:r>
          </a:p>
          <a:p>
            <a:pPr lvl="1"/>
            <a:r>
              <a:rPr lang="en-US" dirty="0" smtClean="0"/>
              <a:t>Open Actions</a:t>
            </a:r>
          </a:p>
          <a:p>
            <a:pPr lvl="2"/>
            <a:r>
              <a:rPr lang="en-US" dirty="0" smtClean="0"/>
              <a:t>R7 and higher only</a:t>
            </a:r>
          </a:p>
          <a:p>
            <a:pPr lvl="2"/>
            <a:r>
              <a:rPr lang="en-US" dirty="0" smtClean="0"/>
              <a:t>Defines what happens when you double click on an order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4895850" cy="25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1564</Words>
  <Application>Microsoft Office PowerPoint</Application>
  <PresentationFormat>On-screen Show (4:3)</PresentationFormat>
  <Paragraphs>175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Bitmap Image</vt:lpstr>
      <vt:lpstr>How to release MRP planned orders through OBPM</vt:lpstr>
      <vt:lpstr>Introduction</vt:lpstr>
      <vt:lpstr>Introduction</vt:lpstr>
      <vt:lpstr>MRP Exception Preferences</vt:lpstr>
      <vt:lpstr>MRP Preferences</vt:lpstr>
      <vt:lpstr>MRP Preferences</vt:lpstr>
      <vt:lpstr>MRP Preferences</vt:lpstr>
      <vt:lpstr>MRP Preferences</vt:lpstr>
      <vt:lpstr>MRP Preferences</vt:lpstr>
      <vt:lpstr>MRP Preferences</vt:lpstr>
      <vt:lpstr>MRP Preferences</vt:lpstr>
      <vt:lpstr>MRP Preferences</vt:lpstr>
      <vt:lpstr>MRP Recommendations</vt:lpstr>
      <vt:lpstr>Planned Orders (No Exception)</vt:lpstr>
      <vt:lpstr>MRP Recommendations in OBPM</vt:lpstr>
      <vt:lpstr>MRP Recommendations</vt:lpstr>
      <vt:lpstr>Maintenance Options</vt:lpstr>
      <vt:lpstr>Maintenance Options</vt:lpstr>
      <vt:lpstr>Mass Maintenance</vt:lpstr>
      <vt:lpstr>Source of Demand</vt:lpstr>
      <vt:lpstr>Source of Demand</vt:lpstr>
      <vt:lpstr>MRP Execution Option</vt:lpstr>
      <vt:lpstr>Source of Demand List</vt:lpstr>
      <vt:lpstr>Purchase Orders</vt:lpstr>
      <vt:lpstr>MRP Recommendations</vt:lpstr>
      <vt:lpstr>MRP Recommendations</vt:lpstr>
      <vt:lpstr>Create a PO from a P-Plan Order</vt:lpstr>
      <vt:lpstr>PO Create</vt:lpstr>
      <vt:lpstr>Stock Status Card</vt:lpstr>
      <vt:lpstr>Compound Card</vt:lpstr>
      <vt:lpstr>Expedite Exceptions</vt:lpstr>
      <vt:lpstr>Expedite Exceptions</vt:lpstr>
      <vt:lpstr>New vs. Planned</vt:lpstr>
      <vt:lpstr>Manufacturing Orders</vt:lpstr>
      <vt:lpstr>Component Availability Check</vt:lpstr>
      <vt:lpstr>Component Availability</vt:lpstr>
      <vt:lpstr>Create Component Availability</vt:lpstr>
      <vt:lpstr>Component Availability</vt:lpstr>
      <vt:lpstr>Component Availability - Shortages</vt:lpstr>
      <vt:lpstr>Component Availability – All Components</vt:lpstr>
      <vt:lpstr>Create MO’s</vt:lpstr>
      <vt:lpstr>Create an Individual MO</vt:lpstr>
      <vt:lpstr>Manufacture Order Card</vt:lpstr>
      <vt:lpstr>New vs. Planned Card</vt:lpstr>
      <vt:lpstr>Cancel an Order (PO or MO)</vt:lpstr>
      <vt:lpstr>Summary</vt:lpstr>
      <vt:lpstr>Summary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&amp; Operation Planning</dc:title>
  <dc:creator> </dc:creator>
  <cp:lastModifiedBy>Brock Miller</cp:lastModifiedBy>
  <cp:revision>127</cp:revision>
  <dcterms:created xsi:type="dcterms:W3CDTF">2009-05-04T19:43:45Z</dcterms:created>
  <dcterms:modified xsi:type="dcterms:W3CDTF">2011-03-01T18:38:49Z</dcterms:modified>
</cp:coreProperties>
</file>