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899" r:id="rId2"/>
  </p:sldMasterIdLst>
  <p:notesMasterIdLst>
    <p:notesMasterId r:id="rId49"/>
  </p:notesMasterIdLst>
  <p:handoutMasterIdLst>
    <p:handoutMasterId r:id="rId50"/>
  </p:handoutMasterIdLst>
  <p:sldIdLst>
    <p:sldId id="459" r:id="rId3"/>
    <p:sldId id="606" r:id="rId4"/>
    <p:sldId id="677" r:id="rId5"/>
    <p:sldId id="679" r:id="rId6"/>
    <p:sldId id="680" r:id="rId7"/>
    <p:sldId id="723" r:id="rId8"/>
    <p:sldId id="681" r:id="rId9"/>
    <p:sldId id="682" r:id="rId10"/>
    <p:sldId id="684" r:id="rId11"/>
    <p:sldId id="685" r:id="rId12"/>
    <p:sldId id="686" r:id="rId13"/>
    <p:sldId id="687" r:id="rId14"/>
    <p:sldId id="688" r:id="rId15"/>
    <p:sldId id="689" r:id="rId16"/>
    <p:sldId id="691" r:id="rId17"/>
    <p:sldId id="690" r:id="rId18"/>
    <p:sldId id="695" r:id="rId19"/>
    <p:sldId id="693" r:id="rId20"/>
    <p:sldId id="694" r:id="rId21"/>
    <p:sldId id="696" r:id="rId22"/>
    <p:sldId id="697" r:id="rId23"/>
    <p:sldId id="698" r:id="rId24"/>
    <p:sldId id="699" r:id="rId25"/>
    <p:sldId id="701" r:id="rId26"/>
    <p:sldId id="702" r:id="rId27"/>
    <p:sldId id="704" r:id="rId28"/>
    <p:sldId id="705" r:id="rId29"/>
    <p:sldId id="703" r:id="rId30"/>
    <p:sldId id="706" r:id="rId31"/>
    <p:sldId id="707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20" r:id="rId44"/>
    <p:sldId id="721" r:id="rId45"/>
    <p:sldId id="722" r:id="rId46"/>
    <p:sldId id="719" r:id="rId47"/>
    <p:sldId id="676" r:id="rId4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131"/>
    <a:srgbClr val="6B7D43"/>
    <a:srgbClr val="9DB5A7"/>
    <a:srgbClr val="9F8E65"/>
    <a:srgbClr val="818B7B"/>
    <a:srgbClr val="98989B"/>
    <a:srgbClr val="64828C"/>
    <a:srgbClr val="6464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8806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384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88"/>
    </p:cViewPr>
  </p:sorterViewPr>
  <p:notesViewPr>
    <p:cSldViewPr>
      <p:cViewPr varScale="1">
        <p:scale>
          <a:sx n="69" d="100"/>
          <a:sy n="69" d="100"/>
        </p:scale>
        <p:origin x="-328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 dirty="0"/>
              <a:t>Copyright © 2001-2007 </a:t>
            </a:r>
            <a:r>
              <a:rPr lang="en-US" dirty="0" err="1"/>
              <a:t>Infor</a:t>
            </a:r>
            <a:r>
              <a:rPr lang="en-US" dirty="0"/>
              <a:t> Global Solutions</a:t>
            </a:r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643437-B3E2-4AF3-8571-3F5D640C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06" name="Picture 12" descr="INFOR_logo_Tag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413" y="457200"/>
            <a:ext cx="917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14CA0C83-CF5B-4952-B8DB-917763538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4760" name="Picture 9" descr="INFOR_logo_Tag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269875"/>
            <a:ext cx="917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400" y="8610600"/>
            <a:ext cx="3048000" cy="4651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Copyright © 2001-2007 Infor Global Solutions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7293D-CAA1-4143-A93E-22E9A31151C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10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11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13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14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15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16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17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18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19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20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21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23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24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25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26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27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28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29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30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31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33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34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35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36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37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38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39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40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41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43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44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45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5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6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7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8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953000" y="86106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/>
          <a:lstStyle/>
          <a:p>
            <a:pPr algn="r" defTabSz="931863"/>
            <a:fld id="{095BA548-5147-4425-AC91-9B50BC1A1F31}" type="slidenum">
              <a:rPr lang="en-US" sz="1200"/>
              <a:pPr algn="r" defTabSz="931863"/>
              <a:t>9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5875" y="63500"/>
            <a:ext cx="2092325" cy="450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63500"/>
            <a:ext cx="6124575" cy="450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838200"/>
            <a:ext cx="40386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2781300"/>
            <a:ext cx="40386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 userDrawn="1"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B2C6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63500"/>
            <a:ext cx="890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7015" name="Rectangle 7"/>
          <p:cNvSpPr>
            <a:spLocks noChangeArrowheads="1"/>
          </p:cNvSpPr>
          <p:nvPr userDrawn="1"/>
        </p:nvSpPr>
        <p:spPr bwMode="auto">
          <a:xfrm>
            <a:off x="0" y="6019800"/>
            <a:ext cx="9144000" cy="76200"/>
          </a:xfrm>
          <a:prstGeom prst="rect">
            <a:avLst/>
          </a:prstGeom>
          <a:solidFill>
            <a:srgbClr val="B2C6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6" descr="Cistech 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0" y="6132000"/>
            <a:ext cx="2069966" cy="72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75A3-831E-4F39-9E27-24263377A816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495F-A676-44F8-9CA1-0A42593EC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838200"/>
            <a:ext cx="5584825" cy="34290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XA Advanced Development with Extender and Enterprise Integrator: RPG is so 1980s…</a:t>
            </a:r>
            <a:endParaRPr lang="en-US" sz="4000" dirty="0" smtClean="0"/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white">
          <a:xfrm>
            <a:off x="2819400" y="4724400"/>
            <a:ext cx="32004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741363" algn="l"/>
              </a:tabLst>
            </a:pPr>
            <a:r>
              <a:rPr lang="en-US" sz="1800" dirty="0"/>
              <a:t>Denise Luther</a:t>
            </a:r>
            <a:br>
              <a:rPr lang="en-US" sz="1800" dirty="0"/>
            </a:br>
            <a:r>
              <a:rPr lang="en-US" sz="1800" dirty="0"/>
              <a:t>Senior Technical </a:t>
            </a:r>
            <a:r>
              <a:rPr lang="en-US" sz="1800" dirty="0" smtClean="0"/>
              <a:t>Consultant</a:t>
            </a:r>
          </a:p>
          <a:p>
            <a:pPr eaLnBrk="1" hangingPunct="1"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741363" algn="l"/>
              </a:tabLst>
            </a:pPr>
            <a:r>
              <a:rPr lang="en-US" sz="1800" dirty="0" smtClean="0"/>
              <a:t>denise.luther@cistech.net</a:t>
            </a:r>
            <a:endParaRPr lang="en-US" sz="1800" dirty="0"/>
          </a:p>
          <a:p>
            <a:pPr eaLnBrk="1" hangingPunct="1"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741363" algn="l"/>
              </a:tabLst>
            </a:pPr>
            <a:r>
              <a:rPr lang="en-US" sz="1800" dirty="0" smtClean="0"/>
              <a:t>704 814 0017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10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Create ECN Approval – Multi Key Code Files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800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76400"/>
            <a:ext cx="4762500" cy="3524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4038600" y="2514600"/>
            <a:ext cx="4495800" cy="685800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257800"/>
            <a:ext cx="10287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Limits entry based on Department Selection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11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Create the ECN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153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Actions, Comments or Attachments ?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12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Approval Completion and Notification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257800"/>
            <a:ext cx="10287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Comments, Attachments or Create the ECN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621" y="685800"/>
            <a:ext cx="9160621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13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Approval Completion and Notification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5257800"/>
            <a:ext cx="10287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Presentation Scheme - Red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1153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14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Publish Subscribe Notification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6200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15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EI Business Objects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562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518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 Broker Maintenance Method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16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System assigned key setup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1219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17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System assigned key setup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53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Cancelling the transaction will not lose the assigned key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18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Automatic Date, Time User Stamps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038225"/>
            <a:ext cx="90392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19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Detail relationship type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038225"/>
            <a:ext cx="90392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533400" y="762000"/>
            <a:ext cx="7620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Engineering Change Control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 and Notification</a:t>
            </a: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endParaRPr lang="en-US" dirty="0" smtClean="0"/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dirty="0" smtClean="0"/>
              <a:t>	Enterprise Integrator tools for IDF </a:t>
            </a:r>
          </a:p>
          <a:p>
            <a:pPr marL="571500" lvl="1" indent="-114300" algn="l" eaLnBrk="1" hangingPunct="1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95000"/>
              <a:tabLst>
                <a:tab pos="741363" algn="l"/>
              </a:tabLst>
            </a:pPr>
            <a:endParaRPr lang="en-US" dirty="0" smtClean="0"/>
          </a:p>
          <a:p>
            <a:pPr marL="571500" lvl="1" indent="-114300" algn="l" eaLnBrk="1" hangingPunct="1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95000"/>
              <a:tabLst>
                <a:tab pos="741363" algn="l"/>
              </a:tabLst>
            </a:pPr>
            <a:r>
              <a:rPr lang="en-US" dirty="0" smtClean="0"/>
              <a:t>    </a:t>
            </a:r>
            <a:r>
              <a:rPr lang="en-US" dirty="0" err="1" smtClean="0"/>
              <a:t>Catavolt</a:t>
            </a:r>
            <a:r>
              <a:rPr lang="en-US" dirty="0" smtClean="0"/>
              <a:t> XA Extender for web portal</a:t>
            </a:r>
            <a:endParaRPr lang="en-US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077607"/>
            <a:ext cx="2514600" cy="7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20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Detail relationship type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371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Assigned key fields populates in details</a:t>
            </a:r>
          </a:p>
          <a:p>
            <a:endParaRPr lang="en-US" dirty="0" smtClean="0"/>
          </a:p>
          <a:p>
            <a:r>
              <a:rPr lang="en-US" dirty="0" smtClean="0"/>
              <a:t>Deleting Header deletes all related details</a:t>
            </a:r>
          </a:p>
          <a:p>
            <a:endParaRPr lang="en-US" dirty="0" smtClean="0"/>
          </a:p>
          <a:p>
            <a:r>
              <a:rPr lang="en-US" dirty="0" smtClean="0"/>
              <a:t>Access data in header buffer before commit to database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21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Referential check – edit class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038225"/>
            <a:ext cx="7829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22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Referential check – edit class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41243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4400" y="4724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Referential check Template</a:t>
            </a:r>
          </a:p>
          <a:p>
            <a:r>
              <a:rPr lang="en-US" dirty="0" smtClean="0"/>
              <a:t>Then select the relationship in the drop down</a:t>
            </a:r>
          </a:p>
          <a:p>
            <a:r>
              <a:rPr lang="en-US" dirty="0" smtClean="0"/>
              <a:t>User exit code is auto generated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23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Publish/Subscribe for notifications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724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Referential check Template</a:t>
            </a:r>
          </a:p>
          <a:p>
            <a:r>
              <a:rPr lang="en-US" dirty="0" smtClean="0"/>
              <a:t>Then select the relationship in the drop down</a:t>
            </a:r>
          </a:p>
          <a:p>
            <a:r>
              <a:rPr lang="en-US" dirty="0" smtClean="0"/>
              <a:t>User exit code is auto generated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667625" cy="53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24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Publish/Subscribe for notifications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5181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Maintenance history must be on for the business object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25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838200"/>
            <a:ext cx="8439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26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9144000" cy="53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27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 – only the open ones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8124825" cy="51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28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 -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82424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5562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Extender has presentation schemes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29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 – do it here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8486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533400" y="762000"/>
            <a:ext cx="7620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ECN Requirements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 </a:t>
            </a: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ü"/>
              <a:tabLst>
                <a:tab pos="741363" algn="l"/>
              </a:tabLst>
            </a:pPr>
            <a:r>
              <a:rPr lang="en-US" sz="3200" dirty="0" smtClean="0"/>
              <a:t>Entry of Engineering change information  and approval hierarchy</a:t>
            </a: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ü"/>
              <a:tabLst>
                <a:tab pos="741363" algn="l"/>
              </a:tabLst>
            </a:pPr>
            <a:r>
              <a:rPr lang="en-US" sz="3200" dirty="0" smtClean="0"/>
              <a:t>As each level is approved, notify the responsible engineer for the next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30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Approve from the web – all done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20000" cy="504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31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Sees EI objects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220075" cy="49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32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Also sees Views (queries)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439150" cy="524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33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Customize the query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267700" cy="51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34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Define the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267700" cy="51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35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1 Detail – 2 Sections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505700" cy="4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36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Section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562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it by the EI relationship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7350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37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Object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772400" cy="49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38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Object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410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approve from here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1"/>
            <a:ext cx="7162800" cy="45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39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Object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25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Maintainable Property Section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0341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609600" y="0"/>
            <a:ext cx="7620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ECN - IDF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1476375"/>
            <a:ext cx="4962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40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Object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25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only want to update approval switch and date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0180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41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Approval Object details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25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XAX lets you search for the attributes – name contains…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1999"/>
            <a:ext cx="6858000" cy="44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42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ECN gadgets and mobile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239000" cy="47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5410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the mobile queries and details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934200" y="37338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19600" y="3200400"/>
            <a:ext cx="7620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6858000" y="35814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6248400" y="3276600"/>
            <a:ext cx="484632" cy="18928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43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ECN gadgets and mobile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10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the gadget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934200" y="37338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19600" y="3200400"/>
            <a:ext cx="7620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6858000" y="35814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6248400" y="3276600"/>
            <a:ext cx="484632" cy="18928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762000"/>
            <a:ext cx="70180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44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XAX – ECN gadgets and mobile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10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the gadget and install 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934200" y="37338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19600" y="3200400"/>
            <a:ext cx="7620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6858000" y="35814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6248400" y="3276600"/>
            <a:ext cx="484632" cy="18928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101013" cy="33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45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EI and XAX	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52578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2286000"/>
            <a:ext cx="4648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590800"/>
            <a:ext cx="4572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362200"/>
            <a:ext cx="45719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3810000"/>
            <a:ext cx="4191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876800"/>
            <a:ext cx="9906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192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RPG programming – used for custom logic in the business object user exits: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 	Edits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 	Data default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 	During Update database – this application      	updates the  ECN status after all actions have 	been completed.</a:t>
            </a:r>
          </a:p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/>
            <a:r>
              <a:rPr lang="en-US" dirty="0" smtClean="0"/>
              <a:t>   No Display or Report File design and programming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   XAX – no system-link in example shown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7400" y="2362200"/>
            <a:ext cx="5584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5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609600" y="0"/>
            <a:ext cx="7620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ECN - IDF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6051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5410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Header 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6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609600" y="0"/>
            <a:ext cx="7620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ECN - IDF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676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410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 File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7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609600" y="0"/>
            <a:ext cx="7620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Create  ECN - System-Assigned Keys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1585913"/>
            <a:ext cx="40862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8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Create ECN Item – Referential Check Edit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5086350" cy="42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7200" y="51816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Can be Hard or Warning error type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8675688" y="658495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E50D5-13D1-4997-9849-FE219DDC1EC8}" type="slidenum">
              <a:rPr lang="en-US" sz="900">
                <a:solidFill>
                  <a:srgbClr val="B2B2B2"/>
                </a:solidFill>
              </a:rPr>
              <a:pPr algn="r"/>
              <a:t>9</a:t>
            </a:fld>
            <a:endParaRPr lang="en-US" sz="900" dirty="0">
              <a:solidFill>
                <a:srgbClr val="B2B2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Create ECN Approval Step - Detail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4724400"/>
            <a:ext cx="8915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marL="114300" indent="-11430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b="1" u="sng" dirty="0" smtClean="0">
                <a:solidFill>
                  <a:srgbClr val="646468"/>
                </a:solidFill>
              </a:rPr>
              <a:t> </a:t>
            </a:r>
            <a:endParaRPr lang="en-US" sz="3200" b="1" u="sng" dirty="0">
              <a:solidFill>
                <a:srgbClr val="646468"/>
              </a:solidFill>
            </a:endParaRPr>
          </a:p>
          <a:p>
            <a:pPr marL="742950" lvl="1" indent="-285750" algn="l" eaLnBrk="1" hangingPunct="1">
              <a:lnSpc>
                <a:spcPct val="85000"/>
              </a:lnSpc>
              <a:spcBef>
                <a:spcPct val="40000"/>
              </a:spcBef>
              <a:tabLst>
                <a:tab pos="741363" algn="l"/>
              </a:tabLst>
            </a:pPr>
            <a:r>
              <a:rPr lang="en-US" sz="3200" dirty="0" smtClean="0"/>
              <a:t>Detail Relationship auto-sequence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3810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10177</TotalTime>
  <Words>626</Words>
  <Application>Microsoft Office PowerPoint</Application>
  <PresentationFormat>On-screen Show (4:3)</PresentationFormat>
  <Paragraphs>308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Custom Design</vt:lpstr>
      <vt:lpstr>XA Advanced Development with Extender and Enterprise Integrator: RPG is so 1980s…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Infor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Inforum on-site presentation template</dc:title>
  <dc:creator>Infor</dc:creator>
  <cp:lastModifiedBy>Brock Miller</cp:lastModifiedBy>
  <cp:revision>480</cp:revision>
  <cp:lastPrinted>2007-02-06T22:11:20Z</cp:lastPrinted>
  <dcterms:created xsi:type="dcterms:W3CDTF">2006-05-18T19:48:12Z</dcterms:created>
  <dcterms:modified xsi:type="dcterms:W3CDTF">2011-03-15T19:05:58Z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;#Americas;#EMEA;#APAC;#Support;#Employee;#User Group;#Channel;#</vt:lpwstr>
  </property>
  <property fmtid="{D5CDD505-2E9C-101B-9397-08002B2CF9AE}" pid="3" name="Document Title">
    <vt:lpwstr>Inforum on-site presentation template</vt:lpwstr>
  </property>
  <property fmtid="{D5CDD505-2E9C-101B-9397-08002B2CF9AE}" pid="4" name="ContentType">
    <vt:lpwstr>Document</vt:lpwstr>
  </property>
  <property fmtid="{D5CDD505-2E9C-101B-9397-08002B2CF9AE}" pid="5" name="Description0">
    <vt:lpwstr>All on-site	presentations (main-stage, breakout sessions, etc.) for all Inforum events should follow this template.</vt:lpwstr>
  </property>
  <property fmtid="{D5CDD505-2E9C-101B-9397-08002B2CF9AE}" pid="6" name="Document Type">
    <vt:lpwstr>PowerPoint</vt:lpwstr>
  </property>
  <property fmtid="{D5CDD505-2E9C-101B-9397-08002B2CF9AE}" pid="7" name="Owner/creator">
    <vt:lpwstr/>
  </property>
</Properties>
</file>