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1"/>
  </p:notesMasterIdLst>
  <p:handoutMasterIdLst>
    <p:handoutMasterId r:id="rId32"/>
  </p:handoutMasterIdLst>
  <p:sldIdLst>
    <p:sldId id="529" r:id="rId2"/>
    <p:sldId id="540" r:id="rId3"/>
    <p:sldId id="600" r:id="rId4"/>
    <p:sldId id="601" r:id="rId5"/>
    <p:sldId id="559" r:id="rId6"/>
    <p:sldId id="560" r:id="rId7"/>
    <p:sldId id="563" r:id="rId8"/>
    <p:sldId id="545" r:id="rId9"/>
    <p:sldId id="562" r:id="rId10"/>
    <p:sldId id="566" r:id="rId11"/>
    <p:sldId id="565" r:id="rId12"/>
    <p:sldId id="595" r:id="rId13"/>
    <p:sldId id="596" r:id="rId14"/>
    <p:sldId id="599" r:id="rId15"/>
    <p:sldId id="567" r:id="rId16"/>
    <p:sldId id="597" r:id="rId17"/>
    <p:sldId id="591" r:id="rId18"/>
    <p:sldId id="592" r:id="rId19"/>
    <p:sldId id="575" r:id="rId20"/>
    <p:sldId id="598" r:id="rId21"/>
    <p:sldId id="576" r:id="rId22"/>
    <p:sldId id="593" r:id="rId23"/>
    <p:sldId id="582" r:id="rId24"/>
    <p:sldId id="586" r:id="rId25"/>
    <p:sldId id="588" r:id="rId26"/>
    <p:sldId id="589" r:id="rId27"/>
    <p:sldId id="564" r:id="rId28"/>
    <p:sldId id="594" r:id="rId29"/>
    <p:sldId id="542" r:id="rId30"/>
  </p:sldIdLst>
  <p:sldSz cx="9144000" cy="6858000" type="screen4x3"/>
  <p:notesSz cx="6985000" cy="9283700"/>
  <p:defaultTextStyle>
    <a:defPPr>
      <a:defRPr lang="en-US"/>
    </a:defPPr>
    <a:lvl1pPr algn="l" rtl="0" fontAlgn="base">
      <a:spcBef>
        <a:spcPct val="0"/>
      </a:spcBef>
      <a:spcAft>
        <a:spcPct val="0"/>
      </a:spcAft>
      <a:defRPr sz="1000" kern="1200">
        <a:solidFill>
          <a:schemeClr val="tx1"/>
        </a:solidFill>
        <a:latin typeface="Tahoma" pitchFamily="34" charset="0"/>
        <a:ea typeface="+mn-ea"/>
        <a:cs typeface="+mn-cs"/>
      </a:defRPr>
    </a:lvl1pPr>
    <a:lvl2pPr marL="457200" algn="l" rtl="0" fontAlgn="base">
      <a:spcBef>
        <a:spcPct val="0"/>
      </a:spcBef>
      <a:spcAft>
        <a:spcPct val="0"/>
      </a:spcAft>
      <a:defRPr sz="1000" kern="1200">
        <a:solidFill>
          <a:schemeClr val="tx1"/>
        </a:solidFill>
        <a:latin typeface="Tahoma" pitchFamily="34" charset="0"/>
        <a:ea typeface="+mn-ea"/>
        <a:cs typeface="+mn-cs"/>
      </a:defRPr>
    </a:lvl2pPr>
    <a:lvl3pPr marL="914400" algn="l" rtl="0" fontAlgn="base">
      <a:spcBef>
        <a:spcPct val="0"/>
      </a:spcBef>
      <a:spcAft>
        <a:spcPct val="0"/>
      </a:spcAft>
      <a:defRPr sz="1000" kern="1200">
        <a:solidFill>
          <a:schemeClr val="tx1"/>
        </a:solidFill>
        <a:latin typeface="Tahoma" pitchFamily="34" charset="0"/>
        <a:ea typeface="+mn-ea"/>
        <a:cs typeface="+mn-cs"/>
      </a:defRPr>
    </a:lvl3pPr>
    <a:lvl4pPr marL="1371600" algn="l" rtl="0" fontAlgn="base">
      <a:spcBef>
        <a:spcPct val="0"/>
      </a:spcBef>
      <a:spcAft>
        <a:spcPct val="0"/>
      </a:spcAft>
      <a:defRPr sz="1000" kern="1200">
        <a:solidFill>
          <a:schemeClr val="tx1"/>
        </a:solidFill>
        <a:latin typeface="Tahoma" pitchFamily="34" charset="0"/>
        <a:ea typeface="+mn-ea"/>
        <a:cs typeface="+mn-cs"/>
      </a:defRPr>
    </a:lvl4pPr>
    <a:lvl5pPr marL="1828800" algn="l" rtl="0" fontAlgn="base">
      <a:spcBef>
        <a:spcPct val="0"/>
      </a:spcBef>
      <a:spcAft>
        <a:spcPct val="0"/>
      </a:spcAft>
      <a:defRPr sz="1000" kern="1200">
        <a:solidFill>
          <a:schemeClr val="tx1"/>
        </a:solidFill>
        <a:latin typeface="Tahoma" pitchFamily="34" charset="0"/>
        <a:ea typeface="+mn-ea"/>
        <a:cs typeface="+mn-cs"/>
      </a:defRPr>
    </a:lvl5pPr>
    <a:lvl6pPr marL="2286000" algn="l" defTabSz="914400" rtl="0" eaLnBrk="1" latinLnBrk="0" hangingPunct="1">
      <a:defRPr sz="1000" kern="1200">
        <a:solidFill>
          <a:schemeClr val="tx1"/>
        </a:solidFill>
        <a:latin typeface="Tahoma" pitchFamily="34" charset="0"/>
        <a:ea typeface="+mn-ea"/>
        <a:cs typeface="+mn-cs"/>
      </a:defRPr>
    </a:lvl6pPr>
    <a:lvl7pPr marL="2743200" algn="l" defTabSz="914400" rtl="0" eaLnBrk="1" latinLnBrk="0" hangingPunct="1">
      <a:defRPr sz="1000" kern="1200">
        <a:solidFill>
          <a:schemeClr val="tx1"/>
        </a:solidFill>
        <a:latin typeface="Tahoma" pitchFamily="34" charset="0"/>
        <a:ea typeface="+mn-ea"/>
        <a:cs typeface="+mn-cs"/>
      </a:defRPr>
    </a:lvl7pPr>
    <a:lvl8pPr marL="3200400" algn="l" defTabSz="914400" rtl="0" eaLnBrk="1" latinLnBrk="0" hangingPunct="1">
      <a:defRPr sz="1000" kern="1200">
        <a:solidFill>
          <a:schemeClr val="tx1"/>
        </a:solidFill>
        <a:latin typeface="Tahoma" pitchFamily="34" charset="0"/>
        <a:ea typeface="+mn-ea"/>
        <a:cs typeface="+mn-cs"/>
      </a:defRPr>
    </a:lvl8pPr>
    <a:lvl9pPr marL="3657600" algn="l" defTabSz="914400" rtl="0" eaLnBrk="1" latinLnBrk="0" hangingPunct="1">
      <a:defRPr sz="1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A5A0D6"/>
    <a:srgbClr val="0033CC"/>
    <a:srgbClr val="996633"/>
    <a:srgbClr val="4E5739"/>
    <a:srgbClr val="605677"/>
    <a:srgbClr val="493D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0973" autoAdjust="0"/>
  </p:normalViewPr>
  <p:slideViewPr>
    <p:cSldViewPr>
      <p:cViewPr varScale="1">
        <p:scale>
          <a:sx n="51" d="100"/>
          <a:sy n="51"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74" y="-72"/>
      </p:cViewPr>
      <p:guideLst>
        <p:guide orient="horz" pos="2924"/>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592" tIns="46296" rIns="92592" bIns="46296" numCol="1" anchor="t" anchorCtr="0" compatLnSpc="1">
            <a:prstTxWarp prst="textNoShape">
              <a:avLst/>
            </a:prstTxWarp>
          </a:bodyPr>
          <a:lstStyle>
            <a:lvl1pPr defTabSz="925513">
              <a:defRPr sz="1200">
                <a:effectLst/>
              </a:defRPr>
            </a:lvl1pPr>
          </a:lstStyle>
          <a:p>
            <a:pPr>
              <a:defRPr/>
            </a:pPr>
            <a:endParaRPr lang="en-US"/>
          </a:p>
        </p:txBody>
      </p:sp>
      <p:sp>
        <p:nvSpPr>
          <p:cNvPr id="4099" name="Rectangle 3"/>
          <p:cNvSpPr>
            <a:spLocks noGrp="1" noChangeArrowheads="1"/>
          </p:cNvSpPr>
          <p:nvPr>
            <p:ph type="dt" sz="quarter" idx="1"/>
          </p:nvPr>
        </p:nvSpPr>
        <p:spPr bwMode="auto">
          <a:xfrm>
            <a:off x="3957638" y="0"/>
            <a:ext cx="3027362" cy="463550"/>
          </a:xfrm>
          <a:prstGeom prst="rect">
            <a:avLst/>
          </a:prstGeom>
          <a:noFill/>
          <a:ln w="9525">
            <a:noFill/>
            <a:miter lim="800000"/>
            <a:headEnd/>
            <a:tailEnd/>
          </a:ln>
          <a:effectLst/>
        </p:spPr>
        <p:txBody>
          <a:bodyPr vert="horz" wrap="square" lIns="92592" tIns="46296" rIns="92592" bIns="46296" numCol="1" anchor="t" anchorCtr="0" compatLnSpc="1">
            <a:prstTxWarp prst="textNoShape">
              <a:avLst/>
            </a:prstTxWarp>
          </a:bodyPr>
          <a:lstStyle>
            <a:lvl1pPr algn="r" defTabSz="925513">
              <a:defRPr sz="1200">
                <a:effectLst/>
              </a:defRPr>
            </a:lvl1pPr>
          </a:lstStyle>
          <a:p>
            <a:pPr>
              <a:defRPr/>
            </a:pPr>
            <a:endParaRPr lang="en-US"/>
          </a:p>
        </p:txBody>
      </p:sp>
      <p:sp>
        <p:nvSpPr>
          <p:cNvPr id="4100" name="Rectangle 4"/>
          <p:cNvSpPr>
            <a:spLocks noGrp="1" noChangeArrowheads="1"/>
          </p:cNvSpPr>
          <p:nvPr>
            <p:ph type="ftr" sz="quarter" idx="2"/>
          </p:nvPr>
        </p:nvSpPr>
        <p:spPr bwMode="auto">
          <a:xfrm>
            <a:off x="0" y="8820150"/>
            <a:ext cx="3027363" cy="463550"/>
          </a:xfrm>
          <a:prstGeom prst="rect">
            <a:avLst/>
          </a:prstGeom>
          <a:noFill/>
          <a:ln w="9525">
            <a:noFill/>
            <a:miter lim="800000"/>
            <a:headEnd/>
            <a:tailEnd/>
          </a:ln>
          <a:effectLst/>
        </p:spPr>
        <p:txBody>
          <a:bodyPr vert="horz" wrap="square" lIns="92592" tIns="46296" rIns="92592" bIns="46296" numCol="1" anchor="b" anchorCtr="0" compatLnSpc="1">
            <a:prstTxWarp prst="textNoShape">
              <a:avLst/>
            </a:prstTxWarp>
          </a:bodyPr>
          <a:lstStyle>
            <a:lvl1pPr defTabSz="925513">
              <a:defRPr sz="1200">
                <a:effectLst/>
              </a:defRPr>
            </a:lvl1pPr>
          </a:lstStyle>
          <a:p>
            <a:pPr>
              <a:defRPr/>
            </a:pPr>
            <a:endParaRPr lang="en-US"/>
          </a:p>
        </p:txBody>
      </p:sp>
      <p:sp>
        <p:nvSpPr>
          <p:cNvPr id="4101" name="Rectangle 5"/>
          <p:cNvSpPr>
            <a:spLocks noGrp="1" noChangeArrowheads="1"/>
          </p:cNvSpPr>
          <p:nvPr>
            <p:ph type="sldNum" sz="quarter" idx="3"/>
          </p:nvPr>
        </p:nvSpPr>
        <p:spPr bwMode="auto">
          <a:xfrm>
            <a:off x="3957638" y="8820150"/>
            <a:ext cx="3027362" cy="463550"/>
          </a:xfrm>
          <a:prstGeom prst="rect">
            <a:avLst/>
          </a:prstGeom>
          <a:noFill/>
          <a:ln w="9525">
            <a:noFill/>
            <a:miter lim="800000"/>
            <a:headEnd/>
            <a:tailEnd/>
          </a:ln>
          <a:effectLst/>
        </p:spPr>
        <p:txBody>
          <a:bodyPr vert="horz" wrap="square" lIns="92592" tIns="46296" rIns="92592" bIns="46296" numCol="1" anchor="b" anchorCtr="0" compatLnSpc="1">
            <a:prstTxWarp prst="textNoShape">
              <a:avLst/>
            </a:prstTxWarp>
          </a:bodyPr>
          <a:lstStyle>
            <a:lvl1pPr algn="r" defTabSz="925513">
              <a:defRPr sz="1200">
                <a:effectLst/>
              </a:defRPr>
            </a:lvl1pPr>
          </a:lstStyle>
          <a:p>
            <a:pPr>
              <a:defRPr/>
            </a:pPr>
            <a:fld id="{5ACFDCA5-C302-4CAB-8438-D57542AB764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592" tIns="46296" rIns="92592" bIns="46296" numCol="1" anchor="t" anchorCtr="0" compatLnSpc="1">
            <a:prstTxWarp prst="textNoShape">
              <a:avLst/>
            </a:prstTxWarp>
          </a:bodyPr>
          <a:lstStyle>
            <a:lvl1pPr defTabSz="925513">
              <a:defRPr sz="1200">
                <a:effectLst/>
              </a:defRPr>
            </a:lvl1pPr>
          </a:lstStyle>
          <a:p>
            <a:pPr>
              <a:defRPr/>
            </a:pPr>
            <a:endParaRPr lang="en-US"/>
          </a:p>
        </p:txBody>
      </p:sp>
      <p:sp>
        <p:nvSpPr>
          <p:cNvPr id="19459" name="Rectangle 3"/>
          <p:cNvSpPr>
            <a:spLocks noGrp="1" noChangeArrowheads="1"/>
          </p:cNvSpPr>
          <p:nvPr>
            <p:ph type="dt" idx="1"/>
          </p:nvPr>
        </p:nvSpPr>
        <p:spPr bwMode="auto">
          <a:xfrm>
            <a:off x="3957638" y="0"/>
            <a:ext cx="3027362" cy="463550"/>
          </a:xfrm>
          <a:prstGeom prst="rect">
            <a:avLst/>
          </a:prstGeom>
          <a:noFill/>
          <a:ln w="9525">
            <a:noFill/>
            <a:miter lim="800000"/>
            <a:headEnd/>
            <a:tailEnd/>
          </a:ln>
          <a:effectLst/>
        </p:spPr>
        <p:txBody>
          <a:bodyPr vert="horz" wrap="square" lIns="92592" tIns="46296" rIns="92592" bIns="46296" numCol="1" anchor="t" anchorCtr="0" compatLnSpc="1">
            <a:prstTxWarp prst="textNoShape">
              <a:avLst/>
            </a:prstTxWarp>
          </a:bodyPr>
          <a:lstStyle>
            <a:lvl1pPr algn="r" defTabSz="925513">
              <a:defRPr sz="1200">
                <a:effectLst/>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931863" y="4410075"/>
            <a:ext cx="5121275" cy="4176713"/>
          </a:xfrm>
          <a:prstGeom prst="rect">
            <a:avLst/>
          </a:prstGeom>
          <a:noFill/>
          <a:ln w="9525">
            <a:noFill/>
            <a:miter lim="800000"/>
            <a:headEnd/>
            <a:tailEnd/>
          </a:ln>
          <a:effectLst/>
        </p:spPr>
        <p:txBody>
          <a:bodyPr vert="horz" wrap="square" lIns="92592" tIns="46296" rIns="92592"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8820150"/>
            <a:ext cx="3027363" cy="463550"/>
          </a:xfrm>
          <a:prstGeom prst="rect">
            <a:avLst/>
          </a:prstGeom>
          <a:noFill/>
          <a:ln w="9525">
            <a:noFill/>
            <a:miter lim="800000"/>
            <a:headEnd/>
            <a:tailEnd/>
          </a:ln>
          <a:effectLst/>
        </p:spPr>
        <p:txBody>
          <a:bodyPr vert="horz" wrap="square" lIns="92592" tIns="46296" rIns="92592" bIns="46296" numCol="1" anchor="b" anchorCtr="0" compatLnSpc="1">
            <a:prstTxWarp prst="textNoShape">
              <a:avLst/>
            </a:prstTxWarp>
          </a:bodyPr>
          <a:lstStyle>
            <a:lvl1pPr defTabSz="925513">
              <a:defRPr sz="1200">
                <a:effectLst/>
              </a:defRPr>
            </a:lvl1pPr>
          </a:lstStyle>
          <a:p>
            <a:pPr>
              <a:defRPr/>
            </a:pPr>
            <a:endParaRPr lang="en-US"/>
          </a:p>
        </p:txBody>
      </p:sp>
      <p:sp>
        <p:nvSpPr>
          <p:cNvPr id="19463" name="Rectangle 7"/>
          <p:cNvSpPr>
            <a:spLocks noGrp="1" noChangeArrowheads="1"/>
          </p:cNvSpPr>
          <p:nvPr>
            <p:ph type="sldNum" sz="quarter" idx="5"/>
          </p:nvPr>
        </p:nvSpPr>
        <p:spPr bwMode="auto">
          <a:xfrm>
            <a:off x="3957638" y="8820150"/>
            <a:ext cx="3027362" cy="463550"/>
          </a:xfrm>
          <a:prstGeom prst="rect">
            <a:avLst/>
          </a:prstGeom>
          <a:noFill/>
          <a:ln w="9525">
            <a:noFill/>
            <a:miter lim="800000"/>
            <a:headEnd/>
            <a:tailEnd/>
          </a:ln>
          <a:effectLst/>
        </p:spPr>
        <p:txBody>
          <a:bodyPr vert="horz" wrap="square" lIns="92592" tIns="46296" rIns="92592" bIns="46296" numCol="1" anchor="b" anchorCtr="0" compatLnSpc="1">
            <a:prstTxWarp prst="textNoShape">
              <a:avLst/>
            </a:prstTxWarp>
          </a:bodyPr>
          <a:lstStyle>
            <a:lvl1pPr algn="r" defTabSz="925513">
              <a:defRPr sz="1200">
                <a:effectLst/>
              </a:defRPr>
            </a:lvl1pPr>
          </a:lstStyle>
          <a:p>
            <a:pPr>
              <a:defRPr/>
            </a:pPr>
            <a:fld id="{EA16C8B7-52D9-426E-95EA-28F17CDBA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a:p>
            <a:endParaRPr lang="en-US" smtClean="0"/>
          </a:p>
        </p:txBody>
      </p:sp>
      <p:sp>
        <p:nvSpPr>
          <p:cNvPr id="30724" name="Slide Number Placeholder 3"/>
          <p:cNvSpPr>
            <a:spLocks noGrp="1"/>
          </p:cNvSpPr>
          <p:nvPr>
            <p:ph type="sldNum" sz="quarter" idx="5"/>
          </p:nvPr>
        </p:nvSpPr>
        <p:spPr>
          <a:noFill/>
        </p:spPr>
        <p:txBody>
          <a:bodyPr/>
          <a:lstStyle/>
          <a:p>
            <a:fld id="{9BE383DE-BE50-4707-AB18-53A2C69BDF0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AAFF54CF-9796-4989-825D-D0C6FB9BEA03}"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F17613F3-8EC3-42A6-B668-F0EA848BF0B2}"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AAFF54CF-9796-4989-825D-D0C6FB9BEA03}"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0963" name="Rectangle 7"/>
          <p:cNvSpPr>
            <a:spLocks noGrp="1" noChangeArrowheads="1"/>
          </p:cNvSpPr>
          <p:nvPr>
            <p:ph type="sldNum" sz="quarter" idx="5"/>
          </p:nvPr>
        </p:nvSpPr>
        <p:spPr>
          <a:noFill/>
        </p:spPr>
        <p:txBody>
          <a:bodyPr/>
          <a:lstStyle/>
          <a:p>
            <a:fld id="{6E663E8B-2E69-4482-B6ED-98CB5BC1C9C7}" type="slidenum">
              <a:rPr lang="en-US" smtClean="0"/>
              <a:pPr/>
              <a:t>15</a:t>
            </a:fld>
            <a:endParaRPr lang="en-US" smtClean="0"/>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1987" name="Rectangle 7"/>
          <p:cNvSpPr>
            <a:spLocks noGrp="1" noChangeArrowheads="1"/>
          </p:cNvSpPr>
          <p:nvPr>
            <p:ph type="sldNum" sz="quarter" idx="5"/>
          </p:nvPr>
        </p:nvSpPr>
        <p:spPr>
          <a:noFill/>
        </p:spPr>
        <p:txBody>
          <a:bodyPr/>
          <a:lstStyle/>
          <a:p>
            <a:fld id="{E04550B7-8012-411C-909A-52EACA6A8275}" type="slidenum">
              <a:rPr lang="en-US" smtClean="0"/>
              <a:pPr/>
              <a:t>16</a:t>
            </a:fld>
            <a:endParaRPr lang="en-US" smtClean="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FD94F-D2DC-4341-8B77-35B7CC9085E7}" type="slidenum">
              <a:rPr lang="en-US" smtClean="0"/>
              <a:pPr/>
              <a:t>17</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sz="2400" smtClean="0"/>
              <a:t>CPYDTA5 copies IFM data base, one file at a time, from production to the work library.</a:t>
            </a:r>
          </a:p>
          <a:p>
            <a:r>
              <a:rPr lang="en-US" sz="2400" smtClean="0"/>
              <a:t>Can run 10 hours or more depending on your system resources and the size of the files. </a:t>
            </a:r>
          </a:p>
          <a:p>
            <a:r>
              <a:rPr lang="en-US" sz="2400" smtClean="0"/>
              <a:t>Just a preparatory step – you get nothing for this time…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866AF70E-0B14-4E9D-991D-FB086EF94511}" type="slidenum">
              <a:rPr lang="en-US" smtClean="0"/>
              <a:pPr/>
              <a:t>18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sz="2400" smtClean="0"/>
              <a:t>Don’t use the live environment to create your archive image.</a:t>
            </a:r>
          </a:p>
          <a:p>
            <a:r>
              <a:rPr lang="en-US" sz="2400" smtClean="0"/>
              <a:t>Since all current data will be removed from it anyway, use a recent backup. It has everything you need, and with our enhancements, you can cut the time from 10 hours or more to less than 1. And the users never have to get off the system.</a:t>
            </a:r>
          </a:p>
          <a:p>
            <a:endParaRPr lang="en-US" sz="2400" smtClean="0"/>
          </a:p>
          <a:p>
            <a:r>
              <a:rPr lang="en-US" sz="2400" smtClean="0"/>
              <a:t>IMPORTANT: make sure you are not already at capacity for disk arm utilization. If so, you should run during hours when there is less disk activity.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5059" name="Rectangle 7"/>
          <p:cNvSpPr>
            <a:spLocks noGrp="1" noChangeArrowheads="1"/>
          </p:cNvSpPr>
          <p:nvPr>
            <p:ph type="sldNum" sz="quarter" idx="5"/>
          </p:nvPr>
        </p:nvSpPr>
        <p:spPr>
          <a:noFill/>
        </p:spPr>
        <p:txBody>
          <a:bodyPr/>
          <a:lstStyle/>
          <a:p>
            <a:fld id="{C594558B-3C3D-4BF2-B475-333755A07810}" type="slidenum">
              <a:rPr lang="en-US" smtClean="0"/>
              <a:pPr/>
              <a:t>19</a:t>
            </a:fld>
            <a:endParaRPr lang="en-US" smtClean="0"/>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6083" name="Rectangle 7"/>
          <p:cNvSpPr>
            <a:spLocks noGrp="1" noChangeArrowheads="1"/>
          </p:cNvSpPr>
          <p:nvPr>
            <p:ph type="sldNum" sz="quarter" idx="5"/>
          </p:nvPr>
        </p:nvSpPr>
        <p:spPr>
          <a:noFill/>
        </p:spPr>
        <p:txBody>
          <a:bodyPr/>
          <a:lstStyle/>
          <a:p>
            <a:fld id="{01AE1AE0-25AC-4BD1-9FC7-FF8A7D78D1F2}" type="slidenum">
              <a:rPr lang="en-US" smtClean="0"/>
              <a:pPr/>
              <a:t>20</a:t>
            </a:fld>
            <a:endParaRPr lang="en-US" smtClean="0"/>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7107" name="Rectangle 7"/>
          <p:cNvSpPr>
            <a:spLocks noGrp="1" noChangeArrowheads="1"/>
          </p:cNvSpPr>
          <p:nvPr>
            <p:ph type="sldNum" sz="quarter" idx="5"/>
          </p:nvPr>
        </p:nvSpPr>
        <p:spPr>
          <a:noFill/>
        </p:spPr>
        <p:txBody>
          <a:bodyPr/>
          <a:lstStyle/>
          <a:p>
            <a:fld id="{41F100E9-1F9A-4602-AA36-3809B258C748}" type="slidenum">
              <a:rPr lang="en-US" smtClean="0"/>
              <a:pPr/>
              <a:t>21</a:t>
            </a:fld>
            <a:endParaRPr lang="en-US" smtClean="0"/>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smtClean="0"/>
              <a:t>IMHIST logical access paths can grow significantly larger than the file itself. You should watch these and if you are getting close to the maximum default of *MAX4GB, consider purging the file or increase the logical file to *MAX1TB </a:t>
            </a:r>
          </a:p>
        </p:txBody>
      </p:sp>
      <p:sp>
        <p:nvSpPr>
          <p:cNvPr id="58372" name="Slide Number Placeholder 3"/>
          <p:cNvSpPr>
            <a:spLocks noGrp="1"/>
          </p:cNvSpPr>
          <p:nvPr>
            <p:ph type="sldNum" sz="quarter" idx="5"/>
          </p:nvPr>
        </p:nvSpPr>
        <p:spPr>
          <a:noFill/>
        </p:spPr>
        <p:txBody>
          <a:bodyPr/>
          <a:lstStyle/>
          <a:p>
            <a:fld id="{3F0C96A3-4507-420C-9AE8-D21AFECF46D0}" type="slidenum">
              <a:rPr lang="en-US" smtClean="0"/>
              <a:pPr/>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8131" name="Rectangle 7"/>
          <p:cNvSpPr>
            <a:spLocks noGrp="1" noChangeArrowheads="1"/>
          </p:cNvSpPr>
          <p:nvPr>
            <p:ph type="sldNum" sz="quarter" idx="5"/>
          </p:nvPr>
        </p:nvSpPr>
        <p:spPr>
          <a:noFill/>
        </p:spPr>
        <p:txBody>
          <a:bodyPr/>
          <a:lstStyle/>
          <a:p>
            <a:fld id="{A6A3C0D3-B436-4165-9FB8-9E87D36A92C2}" type="slidenum">
              <a:rPr lang="en-US" smtClean="0"/>
              <a:pPr/>
              <a:t>22</a:t>
            </a:fld>
            <a:endParaRPr lang="en-US" smtClean="0"/>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49155" name="Rectangle 7"/>
          <p:cNvSpPr>
            <a:spLocks noGrp="1" noChangeArrowheads="1"/>
          </p:cNvSpPr>
          <p:nvPr>
            <p:ph type="sldNum" sz="quarter" idx="5"/>
          </p:nvPr>
        </p:nvSpPr>
        <p:spPr>
          <a:noFill/>
        </p:spPr>
        <p:txBody>
          <a:bodyPr/>
          <a:lstStyle/>
          <a:p>
            <a:fld id="{D246CB72-6DFB-4DEE-B78D-E43E27BCF2AB}" type="slidenum">
              <a:rPr lang="en-US" smtClean="0"/>
              <a:pPr/>
              <a:t>23</a:t>
            </a:fld>
            <a:endParaRPr lang="en-US" smtClean="0"/>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50179" name="Rectangle 7"/>
          <p:cNvSpPr>
            <a:spLocks noGrp="1" noChangeArrowheads="1"/>
          </p:cNvSpPr>
          <p:nvPr>
            <p:ph type="sldNum" sz="quarter" idx="5"/>
          </p:nvPr>
        </p:nvSpPr>
        <p:spPr>
          <a:noFill/>
        </p:spPr>
        <p:txBody>
          <a:bodyPr/>
          <a:lstStyle/>
          <a:p>
            <a:fld id="{A73E2666-8643-4F2B-A840-69EB57BDE223}" type="slidenum">
              <a:rPr lang="en-US" smtClean="0"/>
              <a:pPr/>
              <a:t>24</a:t>
            </a:fld>
            <a:endParaRPr lang="en-US" smtClean="0"/>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51203" name="Rectangle 7"/>
          <p:cNvSpPr>
            <a:spLocks noGrp="1" noChangeArrowheads="1"/>
          </p:cNvSpPr>
          <p:nvPr>
            <p:ph type="sldNum" sz="quarter" idx="5"/>
          </p:nvPr>
        </p:nvSpPr>
        <p:spPr>
          <a:noFill/>
        </p:spPr>
        <p:txBody>
          <a:bodyPr/>
          <a:lstStyle/>
          <a:p>
            <a:fld id="{D527ADE5-BC1A-487A-84CD-61E3745D8FC8}" type="slidenum">
              <a:rPr lang="en-US" smtClean="0"/>
              <a:pPr/>
              <a:t>25</a:t>
            </a:fld>
            <a:endParaRPr lang="en-US" smtClean="0"/>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p>
            <a:r>
              <a:rPr lang="en-US" smtClean="0"/>
              <a:t>Copyright © 2001-2007 Infor Global Solutions</a:t>
            </a:r>
          </a:p>
        </p:txBody>
      </p:sp>
      <p:sp>
        <p:nvSpPr>
          <p:cNvPr id="52227" name="Rectangle 7"/>
          <p:cNvSpPr>
            <a:spLocks noGrp="1" noChangeArrowheads="1"/>
          </p:cNvSpPr>
          <p:nvPr>
            <p:ph type="sldNum" sz="quarter" idx="5"/>
          </p:nvPr>
        </p:nvSpPr>
        <p:spPr>
          <a:noFill/>
        </p:spPr>
        <p:txBody>
          <a:bodyPr/>
          <a:lstStyle/>
          <a:p>
            <a:fld id="{90A64BCF-9A74-4DE0-B436-BA83828E0B04}" type="slidenum">
              <a:rPr lang="en-US" smtClean="0"/>
              <a:pPr/>
              <a:t>26</a:t>
            </a:fld>
            <a:endParaRPr lang="en-US" smtClean="0"/>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F9ABBDEC-C24B-4199-B6D4-3B4982709C7C}" type="slidenum">
              <a:rPr lang="en-US" smtClean="0"/>
              <a:pPr/>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F974718E-739F-430C-9F8E-D844DF5092C3}" type="slidenum">
              <a:rPr lang="en-US" smtClean="0"/>
              <a:pPr/>
              <a:t>28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25C736C4-F02C-4936-875F-F3F9A35A3D50}"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61210AB8-00F8-4C88-B463-40EF23F04A20}"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smtClean="0"/>
              <a:t>A note regarding tapes – MAPICS archive and restore procedures often require the media be initialized to a specific volume id in order to be recognized by the application. You will need to use more than a single tape to use the archive capabilities.</a:t>
            </a:r>
          </a:p>
        </p:txBody>
      </p:sp>
      <p:sp>
        <p:nvSpPr>
          <p:cNvPr id="34820" name="Slide Number Placeholder 3"/>
          <p:cNvSpPr>
            <a:spLocks noGrp="1"/>
          </p:cNvSpPr>
          <p:nvPr>
            <p:ph type="sldNum" sz="quarter" idx="5"/>
          </p:nvPr>
        </p:nvSpPr>
        <p:spPr>
          <a:noFill/>
        </p:spPr>
        <p:txBody>
          <a:bodyPr/>
          <a:lstStyle/>
          <a:p>
            <a:fld id="{0AAB5443-F1D0-466E-A3C3-01349725AF1F}"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a:noFill/>
        </p:spPr>
        <p:txBody>
          <a:bodyPr/>
          <a:lstStyle/>
          <a:p>
            <a:fld id="{071C1DB5-0F68-49B3-B48E-6543834DABFA}"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smtClean="0"/>
              <a:t>Most cleanup routines have prerequisites or criteria that must be met before data can be available for purge. Be sure to check the user guides or request information from Infor Support prior to working with an application archive.</a:t>
            </a:r>
          </a:p>
        </p:txBody>
      </p:sp>
      <p:sp>
        <p:nvSpPr>
          <p:cNvPr id="36868" name="Slide Number Placeholder 3"/>
          <p:cNvSpPr>
            <a:spLocks noGrp="1"/>
          </p:cNvSpPr>
          <p:nvPr>
            <p:ph type="sldNum" sz="quarter" idx="5"/>
          </p:nvPr>
        </p:nvSpPr>
        <p:spPr>
          <a:noFill/>
        </p:spPr>
        <p:txBody>
          <a:bodyPr/>
          <a:lstStyle/>
          <a:p>
            <a:fld id="{A6D9AAEA-CB58-4981-8BF0-0D49C9904FA7}"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lvl="3"/>
            <a:endParaRPr lang="en-US" smtClean="0"/>
          </a:p>
          <a:p>
            <a:endParaRPr lang="en-US" smtClean="0"/>
          </a:p>
        </p:txBody>
      </p:sp>
      <p:sp>
        <p:nvSpPr>
          <p:cNvPr id="37892" name="Slide Number Placeholder 3"/>
          <p:cNvSpPr>
            <a:spLocks noGrp="1"/>
          </p:cNvSpPr>
          <p:nvPr>
            <p:ph type="sldNum" sz="quarter" idx="5"/>
          </p:nvPr>
        </p:nvSpPr>
        <p:spPr>
          <a:noFill/>
        </p:spPr>
        <p:txBody>
          <a:bodyPr/>
          <a:lstStyle/>
          <a:p>
            <a:fld id="{671496E7-C27A-48C8-97DC-1472072A143B}"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505F9A42-F4D9-4342-A979-0CDEAEF626A2}"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46125"/>
            <a:ext cx="2057400" cy="496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46125"/>
            <a:ext cx="6019800" cy="496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746125"/>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81200"/>
            <a:ext cx="4038600" cy="1790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790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24300"/>
            <a:ext cx="4038600" cy="17907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8200" y="3924300"/>
            <a:ext cx="4038600" cy="1790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7010" name="Rectangle 2"/>
          <p:cNvSpPr>
            <a:spLocks noChangeArrowheads="1"/>
          </p:cNvSpPr>
          <p:nvPr userDrawn="1"/>
        </p:nvSpPr>
        <p:spPr bwMode="auto">
          <a:xfrm>
            <a:off x="0" y="609600"/>
            <a:ext cx="9144000" cy="76200"/>
          </a:xfrm>
          <a:prstGeom prst="rect">
            <a:avLst/>
          </a:prstGeom>
          <a:solidFill>
            <a:srgbClr val="B2C6DC"/>
          </a:solidFill>
          <a:ln w="9525">
            <a:no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1027" name="Rectangle 5"/>
          <p:cNvSpPr>
            <a:spLocks noGrp="1" noChangeArrowheads="1"/>
          </p:cNvSpPr>
          <p:nvPr>
            <p:ph type="title"/>
          </p:nvPr>
        </p:nvSpPr>
        <p:spPr bwMode="auto">
          <a:xfrm>
            <a:off x="457200" y="74612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6"/>
          <p:cNvSpPr>
            <a:spLocks noGrp="1" noChangeArrowheads="1"/>
          </p:cNvSpPr>
          <p:nvPr>
            <p:ph type="body" idx="1"/>
          </p:nvPr>
        </p:nvSpPr>
        <p:spPr bwMode="auto">
          <a:xfrm>
            <a:off x="457200" y="1981200"/>
            <a:ext cx="82296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7015" name="Rectangle 7"/>
          <p:cNvSpPr>
            <a:spLocks noChangeArrowheads="1"/>
          </p:cNvSpPr>
          <p:nvPr userDrawn="1"/>
        </p:nvSpPr>
        <p:spPr bwMode="auto">
          <a:xfrm>
            <a:off x="0" y="6096000"/>
            <a:ext cx="9144000" cy="76200"/>
          </a:xfrm>
          <a:prstGeom prst="rect">
            <a:avLst/>
          </a:prstGeom>
          <a:solidFill>
            <a:srgbClr val="B2C6DC"/>
          </a:solidFill>
          <a:ln w="9525">
            <a:no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pic>
        <p:nvPicPr>
          <p:cNvPr id="1030" name="Picture 6"/>
          <p:cNvPicPr>
            <a:picLocks noChangeAspect="1" noChangeArrowheads="1"/>
          </p:cNvPicPr>
          <p:nvPr userDrawn="1"/>
        </p:nvPicPr>
        <p:blipFill>
          <a:blip r:embed="rId14" cstate="print"/>
          <a:srcRect/>
          <a:stretch>
            <a:fillRect/>
          </a:stretch>
        </p:blipFill>
        <p:spPr bwMode="auto">
          <a:xfrm>
            <a:off x="7162800" y="6248400"/>
            <a:ext cx="1323975"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PICS%20Data%20Archiving.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Sample%20IFM%20Archive%20Process%20flow.vsd"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hyperlink" Target="Sample%20Annual%20IFM%20Archive%20Plan.docx" TargetMode="Externa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828800"/>
            <a:ext cx="6477000" cy="1470025"/>
          </a:xfrm>
        </p:spPr>
        <p:txBody>
          <a:bodyPr/>
          <a:lstStyle/>
          <a:p>
            <a:pPr eaLnBrk="1" hangingPunct="1"/>
            <a:r>
              <a:rPr lang="en-US" smtClean="0"/>
              <a:t>XA Environment</a:t>
            </a:r>
            <a:br>
              <a:rPr lang="en-US" smtClean="0"/>
            </a:br>
            <a:r>
              <a:rPr lang="en-US" smtClean="0"/>
              <a:t>Archive and Purge Strategy</a:t>
            </a:r>
          </a:p>
        </p:txBody>
      </p:sp>
      <p:sp>
        <p:nvSpPr>
          <p:cNvPr id="2051" name="Subtitle 2"/>
          <p:cNvSpPr>
            <a:spLocks noGrp="1"/>
          </p:cNvSpPr>
          <p:nvPr>
            <p:ph type="subTitle" idx="1"/>
          </p:nvPr>
        </p:nvSpPr>
        <p:spPr>
          <a:xfrm>
            <a:off x="1524000" y="3733800"/>
            <a:ext cx="6400800" cy="838200"/>
          </a:xfrm>
        </p:spPr>
        <p:txBody>
          <a:bodyPr/>
          <a:lstStyle/>
          <a:p>
            <a:pPr eaLnBrk="1" hangingPunct="1"/>
            <a:r>
              <a:rPr lang="en-US" b="1" i="1" smtClean="0"/>
              <a:t>Optimize your XA environment!</a:t>
            </a:r>
            <a:endParaRPr lang="en-US" i="1" smtClean="0"/>
          </a:p>
        </p:txBody>
      </p:sp>
      <p:sp>
        <p:nvSpPr>
          <p:cNvPr id="2052" name="TextBox 4"/>
          <p:cNvSpPr txBox="1">
            <a:spLocks noChangeArrowheads="1"/>
          </p:cNvSpPr>
          <p:nvPr/>
        </p:nvSpPr>
        <p:spPr bwMode="auto">
          <a:xfrm>
            <a:off x="533400" y="5029200"/>
            <a:ext cx="3195638" cy="830263"/>
          </a:xfrm>
          <a:prstGeom prst="rect">
            <a:avLst/>
          </a:prstGeom>
          <a:noFill/>
          <a:ln w="9525">
            <a:noFill/>
            <a:miter lim="800000"/>
            <a:headEnd/>
            <a:tailEnd/>
          </a:ln>
        </p:spPr>
        <p:txBody>
          <a:bodyPr wrap="none">
            <a:spAutoFit/>
          </a:bodyPr>
          <a:lstStyle/>
          <a:p>
            <a:r>
              <a:rPr lang="en-US" sz="1600" dirty="0"/>
              <a:t>Belinda Daub</a:t>
            </a:r>
          </a:p>
          <a:p>
            <a:r>
              <a:rPr lang="en-US" sz="1600" dirty="0"/>
              <a:t>CISTECH Sr. Technical Consultant</a:t>
            </a:r>
          </a:p>
          <a:p>
            <a:r>
              <a:rPr lang="en-US" sz="1600" dirty="0"/>
              <a:t>belinda.daub@cistech.net</a:t>
            </a:r>
          </a:p>
        </p:txBody>
      </p:sp>
      <p:sp>
        <p:nvSpPr>
          <p:cNvPr id="2053" name="TextBox 4"/>
          <p:cNvSpPr txBox="1">
            <a:spLocks noChangeArrowheads="1"/>
          </p:cNvSpPr>
          <p:nvPr/>
        </p:nvSpPr>
        <p:spPr bwMode="auto">
          <a:xfrm>
            <a:off x="5486400" y="5029200"/>
            <a:ext cx="2709863" cy="830263"/>
          </a:xfrm>
          <a:prstGeom prst="rect">
            <a:avLst/>
          </a:prstGeom>
          <a:noFill/>
          <a:ln w="9525">
            <a:noFill/>
            <a:miter lim="800000"/>
            <a:headEnd/>
            <a:tailEnd/>
          </a:ln>
        </p:spPr>
        <p:txBody>
          <a:bodyPr wrap="none">
            <a:spAutoFit/>
          </a:bodyPr>
          <a:lstStyle/>
          <a:p>
            <a:r>
              <a:rPr lang="en-US" sz="1600" dirty="0"/>
              <a:t>Ben McCormick</a:t>
            </a:r>
          </a:p>
          <a:p>
            <a:r>
              <a:rPr lang="en-US" sz="1600" dirty="0"/>
              <a:t>CISTECH General Manager</a:t>
            </a:r>
          </a:p>
          <a:p>
            <a:r>
              <a:rPr lang="en-US" sz="1600" dirty="0"/>
              <a:t>ben.mccormick@cistech.net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0"/>
            <a:ext cx="8229600" cy="685800"/>
          </a:xfrm>
        </p:spPr>
        <p:txBody>
          <a:bodyPr/>
          <a:lstStyle/>
          <a:p>
            <a:r>
              <a:rPr lang="en-US" sz="3800" smtClean="0"/>
              <a:t>Cleanup for Common Applications</a:t>
            </a:r>
          </a:p>
        </p:txBody>
      </p:sp>
      <p:sp>
        <p:nvSpPr>
          <p:cNvPr id="3" name="Content Placeholder 2"/>
          <p:cNvSpPr>
            <a:spLocks noGrp="1"/>
          </p:cNvSpPr>
          <p:nvPr>
            <p:ph idx="1"/>
          </p:nvPr>
        </p:nvSpPr>
        <p:spPr>
          <a:xfrm>
            <a:off x="457200" y="914400"/>
            <a:ext cx="8229600" cy="3962400"/>
          </a:xfrm>
        </p:spPr>
        <p:txBody>
          <a:bodyPr>
            <a:normAutofit fontScale="92500" lnSpcReduction="20000"/>
          </a:bodyPr>
          <a:lstStyle/>
          <a:p>
            <a:pPr>
              <a:defRPr/>
            </a:pPr>
            <a:r>
              <a:rPr lang="en-US" dirty="0" smtClean="0"/>
              <a:t>Inventory Transaction History - Purge</a:t>
            </a:r>
          </a:p>
          <a:p>
            <a:pPr lvl="1">
              <a:defRPr/>
            </a:pPr>
            <a:r>
              <a:rPr lang="en-US" dirty="0" smtClean="0"/>
              <a:t>Purge</a:t>
            </a:r>
          </a:p>
          <a:p>
            <a:pPr lvl="2">
              <a:defRPr/>
            </a:pPr>
            <a:r>
              <a:rPr lang="en-US" dirty="0" smtClean="0"/>
              <a:t>Options to save purged transactions and </a:t>
            </a:r>
            <a:r>
              <a:rPr lang="en-US" dirty="0" err="1" smtClean="0"/>
              <a:t>reorg</a:t>
            </a:r>
            <a:r>
              <a:rPr lang="en-US" dirty="0" smtClean="0"/>
              <a:t> files after purge</a:t>
            </a:r>
          </a:p>
          <a:p>
            <a:pPr lvl="2">
              <a:defRPr/>
            </a:pPr>
            <a:r>
              <a:rPr lang="en-US" dirty="0" smtClean="0"/>
              <a:t>Dedicated mode recommended (required for </a:t>
            </a:r>
            <a:r>
              <a:rPr lang="en-US" dirty="0" err="1" smtClean="0"/>
              <a:t>reorg</a:t>
            </a:r>
            <a:r>
              <a:rPr lang="en-US" dirty="0" smtClean="0"/>
              <a:t>)</a:t>
            </a:r>
          </a:p>
          <a:p>
            <a:pPr lvl="2">
              <a:defRPr/>
            </a:pPr>
            <a:r>
              <a:rPr lang="en-US" dirty="0" smtClean="0"/>
              <a:t>Interactive Job</a:t>
            </a:r>
          </a:p>
          <a:p>
            <a:pPr lvl="1">
              <a:defRPr/>
            </a:pPr>
            <a:r>
              <a:rPr lang="en-US" dirty="0" smtClean="0"/>
              <a:t>Restore Transaction History</a:t>
            </a:r>
          </a:p>
          <a:p>
            <a:pPr lvl="2">
              <a:defRPr/>
            </a:pPr>
            <a:r>
              <a:rPr lang="en-US" dirty="0" smtClean="0"/>
              <a:t>Restored to separate history file  (add or replace)</a:t>
            </a:r>
          </a:p>
          <a:p>
            <a:pPr lvl="2">
              <a:defRPr/>
            </a:pPr>
            <a:r>
              <a:rPr lang="en-US" dirty="0" smtClean="0"/>
              <a:t>Select from save image from control file</a:t>
            </a:r>
          </a:p>
          <a:p>
            <a:pPr lvl="2">
              <a:defRPr/>
            </a:pPr>
            <a:r>
              <a:rPr lang="en-US" dirty="0" smtClean="0"/>
              <a:t>Transactions will appear in inquiries and reports</a:t>
            </a:r>
          </a:p>
          <a:p>
            <a:pPr lvl="1">
              <a:defRPr/>
            </a:pPr>
            <a:r>
              <a:rPr lang="en-US" dirty="0" smtClean="0"/>
              <a:t>Delete Restored Transaction History</a:t>
            </a:r>
          </a:p>
          <a:p>
            <a:pPr lvl="1">
              <a:buFontTx/>
              <a:buNone/>
              <a:defRPr/>
            </a:pPr>
            <a:endParaRPr lang="en-US" sz="2400" dirty="0" smtClean="0">
              <a:solidFill>
                <a:srgbClr val="0033CC"/>
              </a:solidFill>
            </a:endParaRPr>
          </a:p>
          <a:p>
            <a:pPr lvl="3">
              <a:defRPr/>
            </a:pPr>
            <a:endParaRPr lang="en-US" dirty="0" smtClean="0"/>
          </a:p>
        </p:txBody>
      </p:sp>
      <p:sp>
        <p:nvSpPr>
          <p:cNvPr id="10244" name="TextBox 3"/>
          <p:cNvSpPr txBox="1">
            <a:spLocks noChangeArrowheads="1"/>
          </p:cNvSpPr>
          <p:nvPr/>
        </p:nvSpPr>
        <p:spPr bwMode="auto">
          <a:xfrm>
            <a:off x="381000" y="5715000"/>
            <a:ext cx="8382000" cy="646113"/>
          </a:xfrm>
          <a:prstGeom prst="rect">
            <a:avLst/>
          </a:prstGeom>
          <a:noFill/>
          <a:ln w="9525">
            <a:noFill/>
            <a:miter lim="800000"/>
            <a:headEnd/>
            <a:tailEnd/>
          </a:ln>
        </p:spPr>
        <p:txBody>
          <a:bodyPr>
            <a:spAutoFit/>
          </a:bodyPr>
          <a:lstStyle/>
          <a:p>
            <a:r>
              <a:rPr lang="en-US" sz="1800" b="1">
                <a:solidFill>
                  <a:srgbClr val="C00000"/>
                </a:solidFill>
              </a:rPr>
              <a:t>Make sure you have sufficient disk space or your system will crash!!!</a:t>
            </a:r>
          </a:p>
          <a:p>
            <a:endParaRPr lang="en-US" sz="1800" b="1"/>
          </a:p>
        </p:txBody>
      </p:sp>
      <p:sp>
        <p:nvSpPr>
          <p:cNvPr id="10245" name="TextBox 4"/>
          <p:cNvSpPr txBox="1">
            <a:spLocks noChangeArrowheads="1"/>
          </p:cNvSpPr>
          <p:nvPr/>
        </p:nvSpPr>
        <p:spPr bwMode="auto">
          <a:xfrm>
            <a:off x="381000" y="5068888"/>
            <a:ext cx="8382000" cy="646112"/>
          </a:xfrm>
          <a:prstGeom prst="rect">
            <a:avLst/>
          </a:prstGeom>
          <a:noFill/>
          <a:ln w="9525">
            <a:noFill/>
            <a:miter lim="800000"/>
            <a:headEnd/>
            <a:tailEnd/>
          </a:ln>
        </p:spPr>
        <p:txBody>
          <a:bodyPr>
            <a:spAutoFit/>
          </a:bodyPr>
          <a:lstStyle/>
          <a:p>
            <a:r>
              <a:rPr lang="en-US" sz="1800" b="1">
                <a:solidFill>
                  <a:srgbClr val="002060"/>
                </a:solidFill>
              </a:rPr>
              <a:t>Wait to specify tape drive before leaving the job to run.</a:t>
            </a:r>
          </a:p>
          <a:p>
            <a:endParaRPr lang="en-US" sz="1800" b="1">
              <a:solidFill>
                <a:srgbClr val="002060"/>
              </a:solidFill>
            </a:endParaRPr>
          </a:p>
        </p:txBody>
      </p:sp>
      <p:sp>
        <p:nvSpPr>
          <p:cNvPr id="10246" name="TextBox 5"/>
          <p:cNvSpPr txBox="1">
            <a:spLocks noChangeArrowheads="1"/>
          </p:cNvSpPr>
          <p:nvPr/>
        </p:nvSpPr>
        <p:spPr bwMode="auto">
          <a:xfrm>
            <a:off x="381000" y="5410200"/>
            <a:ext cx="8382000" cy="646113"/>
          </a:xfrm>
          <a:prstGeom prst="rect">
            <a:avLst/>
          </a:prstGeom>
          <a:noFill/>
          <a:ln w="9525">
            <a:noFill/>
            <a:miter lim="800000"/>
            <a:headEnd/>
            <a:tailEnd/>
          </a:ln>
        </p:spPr>
        <p:txBody>
          <a:bodyPr>
            <a:spAutoFit/>
          </a:bodyPr>
          <a:lstStyle/>
          <a:p>
            <a:r>
              <a:rPr lang="en-US" sz="1800" b="1">
                <a:solidFill>
                  <a:srgbClr val="002060"/>
                </a:solidFill>
              </a:rPr>
              <a:t>Purge in increments rather than one large selection</a:t>
            </a:r>
          </a:p>
          <a:p>
            <a:endParaRPr lang="en-US" sz="1800" b="1">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685800"/>
          </a:xfrm>
        </p:spPr>
        <p:txBody>
          <a:bodyPr/>
          <a:lstStyle/>
          <a:p>
            <a:r>
              <a:rPr lang="en-US" sz="3800" smtClean="0"/>
              <a:t>Cleanup for Common Applications</a:t>
            </a:r>
          </a:p>
        </p:txBody>
      </p:sp>
      <p:sp>
        <p:nvSpPr>
          <p:cNvPr id="11267" name="Content Placeholder 2"/>
          <p:cNvSpPr>
            <a:spLocks noGrp="1"/>
          </p:cNvSpPr>
          <p:nvPr>
            <p:ph idx="1"/>
          </p:nvPr>
        </p:nvSpPr>
        <p:spPr>
          <a:xfrm>
            <a:off x="457200" y="990600"/>
            <a:ext cx="8229600" cy="3962400"/>
          </a:xfrm>
        </p:spPr>
        <p:txBody>
          <a:bodyPr/>
          <a:lstStyle/>
          <a:p>
            <a:r>
              <a:rPr lang="en-US" smtClean="0"/>
              <a:t>Client (Browser / Power Link)</a:t>
            </a:r>
          </a:p>
          <a:p>
            <a:pPr lvl="1"/>
            <a:r>
              <a:rPr lang="en-US" smtClean="0"/>
              <a:t>Maintenance Header and Detail </a:t>
            </a:r>
          </a:p>
          <a:p>
            <a:pPr lvl="2"/>
            <a:r>
              <a:rPr lang="en-US" smtClean="0"/>
              <a:t>On the MAPICS or SYSTEMS tab</a:t>
            </a:r>
          </a:p>
          <a:p>
            <a:pPr lvl="2"/>
            <a:r>
              <a:rPr lang="en-US" smtClean="0"/>
              <a:t>Select Subset and delete</a:t>
            </a:r>
          </a:p>
          <a:p>
            <a:pPr lvl="1"/>
            <a:r>
              <a:rPr lang="en-US" smtClean="0"/>
              <a:t>Transaction Status, Data, and Task Message </a:t>
            </a:r>
          </a:p>
          <a:p>
            <a:pPr lvl="2"/>
            <a:r>
              <a:rPr lang="en-US" smtClean="0"/>
              <a:t>Set transaction purge days in Application Settings for CAS</a:t>
            </a:r>
          </a:p>
          <a:p>
            <a:pPr lvl="2"/>
            <a:r>
              <a:rPr lang="en-US" smtClean="0"/>
              <a:t>Start the PDMPlus Ujob PSVTUP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8229600" cy="685800"/>
          </a:xfrm>
        </p:spPr>
        <p:txBody>
          <a:bodyPr/>
          <a:lstStyle/>
          <a:p>
            <a:r>
              <a:rPr lang="en-US" sz="3800" smtClean="0"/>
              <a:t>Cleanup for Common Applications</a:t>
            </a:r>
          </a:p>
        </p:txBody>
      </p:sp>
      <p:sp>
        <p:nvSpPr>
          <p:cNvPr id="12291" name="Content Placeholder 2"/>
          <p:cNvSpPr>
            <a:spLocks noGrp="1"/>
          </p:cNvSpPr>
          <p:nvPr>
            <p:ph idx="1"/>
          </p:nvPr>
        </p:nvSpPr>
        <p:spPr>
          <a:xfrm>
            <a:off x="457200" y="990600"/>
            <a:ext cx="8229600" cy="4953000"/>
          </a:xfrm>
        </p:spPr>
        <p:txBody>
          <a:bodyPr/>
          <a:lstStyle/>
          <a:p>
            <a:r>
              <a:rPr lang="en-US" smtClean="0"/>
              <a:t>Where to begin?</a:t>
            </a:r>
          </a:p>
          <a:p>
            <a:pPr lvl="1"/>
            <a:r>
              <a:rPr lang="en-US" smtClean="0"/>
              <a:t>Review user guides for installed applications</a:t>
            </a:r>
          </a:p>
          <a:p>
            <a:pPr lvl="1"/>
            <a:r>
              <a:rPr lang="en-US" smtClean="0"/>
              <a:t>Request and apply latest fixes for each application</a:t>
            </a:r>
          </a:p>
          <a:p>
            <a:pPr lvl="1"/>
            <a:r>
              <a:rPr lang="en-US" smtClean="0"/>
              <a:t>Define a strategy </a:t>
            </a:r>
          </a:p>
          <a:p>
            <a:pPr lvl="2"/>
            <a:r>
              <a:rPr lang="en-US" smtClean="0"/>
              <a:t>What will be archived</a:t>
            </a:r>
          </a:p>
          <a:p>
            <a:pPr lvl="2"/>
            <a:r>
              <a:rPr lang="en-US" smtClean="0"/>
              <a:t>When</a:t>
            </a:r>
          </a:p>
          <a:p>
            <a:pPr lvl="2"/>
            <a:r>
              <a:rPr lang="en-US" smtClean="0"/>
              <a:t>How often</a:t>
            </a:r>
          </a:p>
          <a:p>
            <a:pPr lvl="2"/>
            <a:r>
              <a:rPr lang="en-US" smtClean="0"/>
              <a:t>How much will be available in archive history </a:t>
            </a:r>
          </a:p>
          <a:p>
            <a:pPr lvl="2"/>
            <a:r>
              <a:rPr lang="en-US" smtClean="0"/>
              <a:t>How long will it be retained</a:t>
            </a:r>
          </a:p>
          <a:p>
            <a:pPr lvl="1"/>
            <a:r>
              <a:rPr lang="en-US" smtClean="0"/>
              <a:t>Document  Procedures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9144000" cy="685800"/>
          </a:xfrm>
        </p:spPr>
        <p:txBody>
          <a:bodyPr/>
          <a:lstStyle/>
          <a:p>
            <a:r>
              <a:rPr lang="en-US" sz="3800" dirty="0" smtClean="0"/>
              <a:t>Cleanup for Common Applications</a:t>
            </a:r>
          </a:p>
        </p:txBody>
      </p:sp>
      <p:sp>
        <p:nvSpPr>
          <p:cNvPr id="3" name="Content Placeholder 2"/>
          <p:cNvSpPr>
            <a:spLocks noGrp="1"/>
          </p:cNvSpPr>
          <p:nvPr>
            <p:ph idx="1"/>
          </p:nvPr>
        </p:nvSpPr>
        <p:spPr>
          <a:xfrm>
            <a:off x="457200" y="990600"/>
            <a:ext cx="8229600" cy="4953000"/>
          </a:xfrm>
        </p:spPr>
        <p:txBody>
          <a:bodyPr>
            <a:normAutofit fontScale="92500" lnSpcReduction="10000"/>
          </a:bodyPr>
          <a:lstStyle/>
          <a:p>
            <a:pPr>
              <a:buFontTx/>
              <a:buNone/>
              <a:defRPr/>
            </a:pPr>
            <a:r>
              <a:rPr lang="en-US" dirty="0" smtClean="0"/>
              <a:t>Get help if you are short-staffed</a:t>
            </a:r>
          </a:p>
          <a:p>
            <a:pPr>
              <a:defRPr/>
            </a:pPr>
            <a:r>
              <a:rPr lang="en-US" dirty="0" smtClean="0"/>
              <a:t>Archive Planning Assistance</a:t>
            </a:r>
          </a:p>
          <a:p>
            <a:pPr lvl="1">
              <a:defRPr/>
            </a:pPr>
            <a:r>
              <a:rPr lang="en-US" dirty="0" smtClean="0"/>
              <a:t>to help to get your annual strategy moving</a:t>
            </a:r>
          </a:p>
          <a:p>
            <a:pPr lvl="1">
              <a:defRPr/>
            </a:pPr>
            <a:r>
              <a:rPr lang="en-US" dirty="0" smtClean="0"/>
              <a:t>Identify cleanup activities for each installed application</a:t>
            </a:r>
          </a:p>
          <a:p>
            <a:pPr lvl="1">
              <a:defRPr/>
            </a:pPr>
            <a:r>
              <a:rPr lang="en-US" dirty="0" smtClean="0"/>
              <a:t>Basic training for IT personnel</a:t>
            </a:r>
          </a:p>
          <a:p>
            <a:pPr lvl="1">
              <a:defRPr/>
            </a:pPr>
            <a:r>
              <a:rPr lang="en-US" dirty="0" smtClean="0"/>
              <a:t>Sample documents you can customize</a:t>
            </a:r>
          </a:p>
          <a:p>
            <a:pPr lvl="2">
              <a:defRPr/>
            </a:pPr>
            <a:r>
              <a:rPr lang="en-US" dirty="0" smtClean="0"/>
              <a:t>Annual Archive Plan document</a:t>
            </a:r>
          </a:p>
          <a:p>
            <a:pPr lvl="2">
              <a:defRPr/>
            </a:pPr>
            <a:r>
              <a:rPr lang="en-US" dirty="0" smtClean="0"/>
              <a:t>Archive/purge procedures</a:t>
            </a:r>
          </a:p>
          <a:p>
            <a:pPr>
              <a:defRPr/>
            </a:pPr>
            <a:r>
              <a:rPr lang="en-US" dirty="0" smtClean="0"/>
              <a:t>Archive assistance</a:t>
            </a:r>
          </a:p>
          <a:p>
            <a:pPr lvl="1">
              <a:defRPr/>
            </a:pPr>
            <a:r>
              <a:rPr lang="en-US" dirty="0" smtClean="0"/>
              <a:t>to help you get it all done</a:t>
            </a:r>
          </a:p>
        </p:txBody>
      </p:sp>
      <p:pic>
        <p:nvPicPr>
          <p:cNvPr id="27652" name="Picture 4" descr="C:\Documents and Settings\daubb\Local Settings\Temporary Internet Files\Content.IE5\G9I3SXMF\MPj04438390000[1].jpg">
            <a:hlinkClick r:id="rId3" action="ppaction://hlinkfile"/>
          </p:cNvPr>
          <p:cNvPicPr>
            <a:picLocks noChangeAspect="1" noChangeArrowheads="1"/>
          </p:cNvPicPr>
          <p:nvPr/>
        </p:nvPicPr>
        <p:blipFill>
          <a:blip r:embed="rId4" cstate="print"/>
          <a:srcRect/>
          <a:stretch>
            <a:fillRect/>
          </a:stretch>
        </p:blipFill>
        <p:spPr bwMode="auto">
          <a:xfrm>
            <a:off x="8077200" y="3962400"/>
            <a:ext cx="674688" cy="887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2590800"/>
            <a:ext cx="8229600" cy="685800"/>
          </a:xfrm>
        </p:spPr>
        <p:txBody>
          <a:bodyPr/>
          <a:lstStyle/>
          <a:p>
            <a:r>
              <a:rPr lang="en-US" sz="3800" dirty="0" smtClean="0"/>
              <a:t>IFM Archive Concepts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669925"/>
          </a:xfrm>
        </p:spPr>
        <p:txBody>
          <a:bodyPr/>
          <a:lstStyle/>
          <a:p>
            <a:r>
              <a:rPr lang="en-US" sz="4000" smtClean="0"/>
              <a:t>IFM Archive Concepts</a:t>
            </a:r>
          </a:p>
        </p:txBody>
      </p:sp>
      <p:sp>
        <p:nvSpPr>
          <p:cNvPr id="14339" name="Rectangle 3"/>
          <p:cNvSpPr>
            <a:spLocks noGrp="1" noChangeArrowheads="1"/>
          </p:cNvSpPr>
          <p:nvPr>
            <p:ph type="body" idx="1"/>
          </p:nvPr>
        </p:nvSpPr>
        <p:spPr>
          <a:xfrm>
            <a:off x="457200" y="838200"/>
            <a:ext cx="4495800" cy="1600200"/>
          </a:xfrm>
          <a:solidFill>
            <a:srgbClr val="FFFF66"/>
          </a:solidFill>
          <a:ln>
            <a:solidFill>
              <a:schemeClr val="accent1">
                <a:lumMod val="50000"/>
              </a:schemeClr>
            </a:solidFill>
          </a:ln>
        </p:spPr>
        <p:txBody>
          <a:bodyPr>
            <a:normAutofit fontScale="70000" lnSpcReduction="20000"/>
          </a:bodyPr>
          <a:lstStyle/>
          <a:p>
            <a:pPr>
              <a:buFontTx/>
              <a:buNone/>
              <a:defRPr/>
            </a:pPr>
            <a:r>
              <a:rPr lang="en-US" sz="4000" dirty="0" smtClean="0"/>
              <a:t>Archive Procedures </a:t>
            </a:r>
          </a:p>
          <a:p>
            <a:pPr marL="628650">
              <a:defRPr/>
            </a:pPr>
            <a:r>
              <a:rPr lang="en-US" sz="3400" dirty="0" smtClean="0"/>
              <a:t>10 shipped with IFM</a:t>
            </a:r>
          </a:p>
          <a:p>
            <a:pPr marL="628650">
              <a:defRPr/>
            </a:pPr>
            <a:r>
              <a:rPr lang="en-US" sz="3400" dirty="0" smtClean="0"/>
              <a:t>Perform specific functions</a:t>
            </a:r>
          </a:p>
          <a:p>
            <a:pPr marL="628650">
              <a:defRPr/>
            </a:pPr>
            <a:r>
              <a:rPr lang="en-US" sz="3400" dirty="0" smtClean="0"/>
              <a:t>Made of one or more </a:t>
            </a:r>
            <a:r>
              <a:rPr lang="en-US" sz="3400" u="sng" dirty="0" smtClean="0"/>
              <a:t>phases</a:t>
            </a:r>
          </a:p>
        </p:txBody>
      </p:sp>
      <p:sp>
        <p:nvSpPr>
          <p:cNvPr id="4" name="Rectangle 3"/>
          <p:cNvSpPr txBox="1">
            <a:spLocks noChangeArrowheads="1"/>
          </p:cNvSpPr>
          <p:nvPr/>
        </p:nvSpPr>
        <p:spPr bwMode="auto">
          <a:xfrm>
            <a:off x="1676400" y="2667000"/>
            <a:ext cx="5562600" cy="1295400"/>
          </a:xfrm>
          <a:prstGeom prst="rect">
            <a:avLst/>
          </a:prstGeom>
          <a:solidFill>
            <a:srgbClr val="FFC000"/>
          </a:solidFill>
          <a:ln w="9525">
            <a:solidFill>
              <a:schemeClr val="accent1">
                <a:lumMod val="50000"/>
              </a:schemeClr>
            </a:solidFill>
            <a:miter lim="800000"/>
            <a:headEnd/>
            <a:tailEnd/>
          </a:ln>
        </p:spPr>
        <p:txBody>
          <a:bodyPr>
            <a:normAutofit lnSpcReduction="10000"/>
          </a:bodyPr>
          <a:lstStyle/>
          <a:p>
            <a:pPr marL="228600" indent="-228600" eaLnBrk="0" hangingPunct="0">
              <a:spcBef>
                <a:spcPct val="20000"/>
              </a:spcBef>
              <a:buFontTx/>
              <a:buChar char="•"/>
              <a:defRPr/>
            </a:pPr>
            <a:r>
              <a:rPr lang="en-US" sz="2400" kern="0" dirty="0">
                <a:latin typeface="+mn-lt"/>
              </a:rPr>
              <a:t>Submit to batch w/option to delay or hold</a:t>
            </a:r>
          </a:p>
          <a:p>
            <a:pPr marL="228600" indent="-228600" eaLnBrk="0" hangingPunct="0">
              <a:spcBef>
                <a:spcPct val="20000"/>
              </a:spcBef>
              <a:buFontTx/>
              <a:buChar char="•"/>
              <a:defRPr/>
            </a:pPr>
            <a:r>
              <a:rPr lang="en-US" sz="2400" kern="0" dirty="0">
                <a:latin typeface="+mn-lt"/>
              </a:rPr>
              <a:t>Must be run in sequence</a:t>
            </a:r>
          </a:p>
          <a:p>
            <a:pPr marL="228600" indent="-228600" eaLnBrk="0" hangingPunct="0">
              <a:spcBef>
                <a:spcPct val="20000"/>
              </a:spcBef>
              <a:buFontTx/>
              <a:buChar char="•"/>
              <a:defRPr/>
            </a:pPr>
            <a:r>
              <a:rPr lang="en-US" sz="2400" kern="0" dirty="0">
                <a:latin typeface="+mn-lt"/>
              </a:rPr>
              <a:t>Made up of one or more </a:t>
            </a:r>
            <a:r>
              <a:rPr lang="en-US" sz="2400" u="sng" kern="0" dirty="0">
                <a:latin typeface="+mn-lt"/>
              </a:rPr>
              <a:t>actions</a:t>
            </a:r>
          </a:p>
        </p:txBody>
      </p:sp>
      <p:sp>
        <p:nvSpPr>
          <p:cNvPr id="5" name="Rectangle 3"/>
          <p:cNvSpPr txBox="1">
            <a:spLocks noChangeArrowheads="1"/>
          </p:cNvSpPr>
          <p:nvPr/>
        </p:nvSpPr>
        <p:spPr bwMode="auto">
          <a:xfrm>
            <a:off x="3429000" y="4191000"/>
            <a:ext cx="5334000" cy="1676400"/>
          </a:xfrm>
          <a:prstGeom prst="rect">
            <a:avLst/>
          </a:prstGeom>
          <a:solidFill>
            <a:srgbClr val="92D050"/>
          </a:solidFill>
          <a:ln w="9525">
            <a:solidFill>
              <a:schemeClr val="accent1">
                <a:lumMod val="50000"/>
              </a:schemeClr>
            </a:solidFill>
            <a:miter lim="800000"/>
            <a:headEnd/>
            <a:tailEnd/>
          </a:ln>
        </p:spPr>
        <p:txBody>
          <a:bodyPr>
            <a:normAutofit/>
          </a:bodyPr>
          <a:lstStyle/>
          <a:p>
            <a:pPr marL="228600" indent="-228600" eaLnBrk="0" hangingPunct="0">
              <a:spcBef>
                <a:spcPct val="20000"/>
              </a:spcBef>
              <a:buFont typeface="Arial" pitchFamily="34" charset="0"/>
              <a:buChar char="•"/>
              <a:defRPr/>
            </a:pPr>
            <a:r>
              <a:rPr lang="en-US" sz="2400" kern="0" dirty="0">
                <a:latin typeface="+mn-lt"/>
              </a:rPr>
              <a:t>Call programs to remove data, print lists and reorganize files</a:t>
            </a:r>
          </a:p>
          <a:p>
            <a:pPr marL="228600" indent="-228600" eaLnBrk="0" hangingPunct="0">
              <a:spcBef>
                <a:spcPct val="20000"/>
              </a:spcBef>
              <a:buFont typeface="Arial" pitchFamily="34" charset="0"/>
              <a:buChar char="•"/>
              <a:defRPr/>
            </a:pPr>
            <a:r>
              <a:rPr lang="en-US" sz="2400" kern="0" dirty="0">
                <a:latin typeface="+mn-lt"/>
              </a:rPr>
              <a:t>Configure parameters needed to run each phase</a:t>
            </a:r>
          </a:p>
        </p:txBody>
      </p:sp>
      <p:sp>
        <p:nvSpPr>
          <p:cNvPr id="6" name="Down Arrow 5"/>
          <p:cNvSpPr/>
          <p:nvPr/>
        </p:nvSpPr>
        <p:spPr bwMode="auto">
          <a:xfrm>
            <a:off x="3962400" y="2286000"/>
            <a:ext cx="533400" cy="457200"/>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a:lstStyle/>
          <a:p>
            <a:pPr>
              <a:defRPr/>
            </a:pPr>
            <a:endParaRPr lang="en-US">
              <a:effectLst>
                <a:outerShdw blurRad="38100" dist="38100" dir="2700000" algn="tl">
                  <a:srgbClr val="000000">
                    <a:alpha val="43137"/>
                  </a:srgbClr>
                </a:outerShdw>
              </a:effectLst>
            </a:endParaRPr>
          </a:p>
        </p:txBody>
      </p:sp>
      <p:sp>
        <p:nvSpPr>
          <p:cNvPr id="7" name="Down Arrow 6"/>
          <p:cNvSpPr/>
          <p:nvPr/>
        </p:nvSpPr>
        <p:spPr bwMode="auto">
          <a:xfrm>
            <a:off x="5257800" y="3810000"/>
            <a:ext cx="533400" cy="457200"/>
          </a:xfrm>
          <a:prstGeom prst="downArrow">
            <a:avLst/>
          </a:prstGeom>
          <a:solidFill>
            <a:srgbClr val="92D050"/>
          </a:solidFill>
          <a:ln w="9525" cap="flat" cmpd="sng" algn="ctr">
            <a:solidFill>
              <a:schemeClr val="tx1"/>
            </a:solidFill>
            <a:prstDash val="solid"/>
            <a:round/>
            <a:headEnd type="none" w="med" len="med"/>
            <a:tailEnd type="none" w="med" len="med"/>
          </a:ln>
          <a:effectLst/>
        </p:spPr>
        <p:txBody>
          <a:bodyPr/>
          <a:lstStyle/>
          <a:p>
            <a:pPr>
              <a:defRPr/>
            </a:pPr>
            <a:endParaRPr lang="en-US">
              <a:effectLst>
                <a:outerShdw blurRad="38100" dist="38100" dir="2700000" algn="tl">
                  <a:srgbClr val="000000">
                    <a:alpha val="43137"/>
                  </a:srgbClr>
                </a:outerShdw>
              </a:effectLst>
            </a:endParaRPr>
          </a:p>
        </p:txBody>
      </p:sp>
      <p:sp>
        <p:nvSpPr>
          <p:cNvPr id="10" name="Rectangle 9"/>
          <p:cNvSpPr/>
          <p:nvPr/>
        </p:nvSpPr>
        <p:spPr>
          <a:xfrm>
            <a:off x="5410201" y="9906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CPYDTA</a:t>
            </a:r>
          </a:p>
        </p:txBody>
      </p:sp>
      <p:sp>
        <p:nvSpPr>
          <p:cNvPr id="11" name="Rectangle 10"/>
          <p:cNvSpPr/>
          <p:nvPr/>
        </p:nvSpPr>
        <p:spPr>
          <a:xfrm>
            <a:off x="6858000" y="11430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TRNARC</a:t>
            </a:r>
          </a:p>
        </p:txBody>
      </p:sp>
      <p:sp>
        <p:nvSpPr>
          <p:cNvPr id="12" name="Rectangle 11"/>
          <p:cNvSpPr/>
          <p:nvPr/>
        </p:nvSpPr>
        <p:spPr>
          <a:xfrm>
            <a:off x="6019800" y="16764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TRNCUR</a:t>
            </a:r>
          </a:p>
        </p:txBody>
      </p:sp>
      <p:sp>
        <p:nvSpPr>
          <p:cNvPr id="13" name="Rectangle 12"/>
          <p:cNvSpPr/>
          <p:nvPr/>
        </p:nvSpPr>
        <p:spPr>
          <a:xfrm>
            <a:off x="6172200" y="6858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ENTDTA</a:t>
            </a:r>
          </a:p>
        </p:txBody>
      </p:sp>
      <p:sp>
        <p:nvSpPr>
          <p:cNvPr id="14" name="Rectangle 13"/>
          <p:cNvSpPr/>
          <p:nvPr/>
        </p:nvSpPr>
        <p:spPr>
          <a:xfrm>
            <a:off x="7467600" y="15240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PRSACC</a:t>
            </a:r>
          </a:p>
        </p:txBody>
      </p:sp>
      <p:sp>
        <p:nvSpPr>
          <p:cNvPr id="15" name="Rectangle 14"/>
          <p:cNvSpPr/>
          <p:nvPr/>
        </p:nvSpPr>
        <p:spPr>
          <a:xfrm>
            <a:off x="6781800" y="21336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AUDSTM</a:t>
            </a:r>
          </a:p>
        </p:txBody>
      </p:sp>
      <p:sp>
        <p:nvSpPr>
          <p:cNvPr id="16" name="Rectangle 15"/>
          <p:cNvSpPr/>
          <p:nvPr/>
        </p:nvSpPr>
        <p:spPr>
          <a:xfrm>
            <a:off x="5181600" y="20574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RPTGEN</a:t>
            </a:r>
          </a:p>
        </p:txBody>
      </p:sp>
      <p:sp>
        <p:nvSpPr>
          <p:cNvPr id="17" name="Rectangle 16"/>
          <p:cNvSpPr/>
          <p:nvPr/>
        </p:nvSpPr>
        <p:spPr>
          <a:xfrm>
            <a:off x="5181600" y="135249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FLDHDG</a:t>
            </a:r>
          </a:p>
        </p:txBody>
      </p:sp>
      <p:sp>
        <p:nvSpPr>
          <p:cNvPr id="18" name="Rectangle 17"/>
          <p:cNvSpPr/>
          <p:nvPr/>
        </p:nvSpPr>
        <p:spPr>
          <a:xfrm>
            <a:off x="7543800" y="7620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NARDTL</a:t>
            </a:r>
          </a:p>
        </p:txBody>
      </p:sp>
      <p:sp>
        <p:nvSpPr>
          <p:cNvPr id="19" name="Rectangle 18"/>
          <p:cNvSpPr/>
          <p:nvPr/>
        </p:nvSpPr>
        <p:spPr>
          <a:xfrm>
            <a:off x="7543800" y="26670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PAYLST</a:t>
            </a:r>
          </a:p>
        </p:txBody>
      </p:sp>
      <p:sp>
        <p:nvSpPr>
          <p:cNvPr id="21" name="Rectangle 20"/>
          <p:cNvSpPr/>
          <p:nvPr/>
        </p:nvSpPr>
        <p:spPr>
          <a:xfrm>
            <a:off x="381000" y="36576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PRTLST</a:t>
            </a:r>
          </a:p>
        </p:txBody>
      </p:sp>
      <p:sp>
        <p:nvSpPr>
          <p:cNvPr id="22" name="Rectangle 21"/>
          <p:cNvSpPr/>
          <p:nvPr/>
        </p:nvSpPr>
        <p:spPr>
          <a:xfrm>
            <a:off x="304800" y="25908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FLGTRN</a:t>
            </a:r>
          </a:p>
        </p:txBody>
      </p:sp>
      <p:sp>
        <p:nvSpPr>
          <p:cNvPr id="23" name="Rectangle 22"/>
          <p:cNvSpPr/>
          <p:nvPr/>
        </p:nvSpPr>
        <p:spPr>
          <a:xfrm>
            <a:off x="228600" y="31242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DLTOBS</a:t>
            </a:r>
          </a:p>
        </p:txBody>
      </p:sp>
      <p:sp>
        <p:nvSpPr>
          <p:cNvPr id="24" name="Rectangle 23"/>
          <p:cNvSpPr/>
          <p:nvPr/>
        </p:nvSpPr>
        <p:spPr>
          <a:xfrm>
            <a:off x="7391400" y="32004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RGZDTA</a:t>
            </a:r>
          </a:p>
        </p:txBody>
      </p:sp>
      <p:sp>
        <p:nvSpPr>
          <p:cNvPr id="25" name="Rectangle 24"/>
          <p:cNvSpPr/>
          <p:nvPr/>
        </p:nvSpPr>
        <p:spPr>
          <a:xfrm>
            <a:off x="7315200" y="3581400"/>
            <a:ext cx="17526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CPYDTA1-5</a:t>
            </a:r>
          </a:p>
        </p:txBody>
      </p:sp>
      <p:sp>
        <p:nvSpPr>
          <p:cNvPr id="26" name="Rectangle 25"/>
          <p:cNvSpPr/>
          <p:nvPr/>
        </p:nvSpPr>
        <p:spPr>
          <a:xfrm>
            <a:off x="381000" y="45720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Library</a:t>
            </a:r>
          </a:p>
        </p:txBody>
      </p:sp>
      <p:sp>
        <p:nvSpPr>
          <p:cNvPr id="27" name="Rectangle 26"/>
          <p:cNvSpPr/>
          <p:nvPr/>
        </p:nvSpPr>
        <p:spPr>
          <a:xfrm>
            <a:off x="1752600" y="48006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Division</a:t>
            </a:r>
          </a:p>
        </p:txBody>
      </p:sp>
      <p:sp>
        <p:nvSpPr>
          <p:cNvPr id="28" name="Rectangle 27"/>
          <p:cNvSpPr/>
          <p:nvPr/>
        </p:nvSpPr>
        <p:spPr>
          <a:xfrm>
            <a:off x="914400" y="5257800"/>
            <a:ext cx="1295400" cy="400110"/>
          </a:xfrm>
          <a:prstGeom prst="rect">
            <a:avLst/>
          </a:prstGeom>
          <a:noFill/>
        </p:spPr>
        <p:txBody>
          <a:bodyPr>
            <a:spAutoFit/>
          </a:bodyPr>
          <a:lstStyle/>
          <a:p>
            <a:pPr algn="ctr">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Period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par>
                          <p:cTn id="31" fill="hold">
                            <p:stCondLst>
                              <p:cond delay="0"/>
                            </p:stCondLst>
                            <p:childTnLst>
                              <p:par>
                                <p:cTn id="32" presetID="1" presetClass="exit" presetSubtype="0" fill="hold" nodeType="afterEffect">
                                  <p:stCondLst>
                                    <p:cond delay="0"/>
                                  </p:stCondLst>
                                  <p:childTnLst>
                                    <p:set>
                                      <p:cBhvr>
                                        <p:cTn id="33" dur="1" fill="hold">
                                          <p:stCondLst>
                                            <p:cond delay="0"/>
                                          </p:stCondLst>
                                        </p:cTn>
                                        <p:tgtEl>
                                          <p:spTgt spid="10"/>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1"/>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12"/>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13"/>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14"/>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15"/>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16"/>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17"/>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8"/>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9"/>
                                        </p:tgtEl>
                                        <p:attrNameLst>
                                          <p:attrName>style.visibility</p:attrName>
                                        </p:attrNameLst>
                                      </p:cBhvr>
                                      <p:to>
                                        <p:strVal val="hidden"/>
                                      </p:to>
                                    </p:set>
                                  </p:childTnLst>
                                </p:cTn>
                              </p:par>
                            </p:childTnLst>
                          </p:cTn>
                        </p:par>
                        <p:par>
                          <p:cTn id="52" fill="hold">
                            <p:stCondLst>
                              <p:cond delay="0"/>
                            </p:stCondLst>
                            <p:childTnLst>
                              <p:par>
                                <p:cTn id="53" presetID="1" presetClass="entr" presetSubtype="0" fill="hold" nodeType="after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
                                        </p:tgtEl>
                                        <p:attrNameLst>
                                          <p:attrName>style.visibility</p:attrName>
                                        </p:attrNameLst>
                                      </p:cBhvr>
                                      <p:to>
                                        <p:strVal val="visible"/>
                                      </p:to>
                                    </p:set>
                                  </p:childTnLst>
                                </p:cTn>
                              </p:par>
                              <p:par>
                                <p:cTn id="69" presetID="1" presetClass="exit" presetSubtype="0" fill="hold" nodeType="withEffect">
                                  <p:stCondLst>
                                    <p:cond delay="0"/>
                                  </p:stCondLst>
                                  <p:childTnLst>
                                    <p:set>
                                      <p:cBhvr>
                                        <p:cTn id="70" dur="1" fill="hold">
                                          <p:stCondLst>
                                            <p:cond delay="0"/>
                                          </p:stCondLst>
                                        </p:cTn>
                                        <p:tgtEl>
                                          <p:spTgt spid="21"/>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22"/>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23"/>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4"/>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25"/>
                                        </p:tgtEl>
                                        <p:attrNameLst>
                                          <p:attrName>style.visibility</p:attrName>
                                        </p:attrNameLst>
                                      </p:cBhvr>
                                      <p:to>
                                        <p:strVal val="hidden"/>
                                      </p:to>
                                    </p:set>
                                  </p:childTnLst>
                                </p:cTn>
                              </p:par>
                            </p:childTnLst>
                          </p:cTn>
                        </p:par>
                        <p:par>
                          <p:cTn id="79" fill="hold">
                            <p:stCondLst>
                              <p:cond delay="0"/>
                            </p:stCondLst>
                            <p:childTnLst>
                              <p:par>
                                <p:cTn id="80" presetID="1" presetClass="entr" presetSubtype="0" fill="hold" nodeType="afterEffect">
                                  <p:stCondLst>
                                    <p:cond delay="0"/>
                                  </p:stCondLst>
                                  <p:childTnLst>
                                    <p:set>
                                      <p:cBhvr>
                                        <p:cTn id="81" dur="1" fill="hold">
                                          <p:stCondLst>
                                            <p:cond delay="0"/>
                                          </p:stCondLst>
                                        </p:cTn>
                                        <p:tgtEl>
                                          <p:spTgt spid="26"/>
                                        </p:tgtEl>
                                        <p:attrNameLst>
                                          <p:attrName>style.visibility</p:attrName>
                                        </p:attrNameLst>
                                      </p:cBhvr>
                                      <p:to>
                                        <p:strVal val="visible"/>
                                      </p:to>
                                    </p:set>
                                  </p:childTnLst>
                                </p:cTn>
                              </p:par>
                            </p:childTnLst>
                          </p:cTn>
                        </p:par>
                        <p:par>
                          <p:cTn id="82" fill="hold">
                            <p:stCondLst>
                              <p:cond delay="0"/>
                            </p:stCondLst>
                            <p:childTnLst>
                              <p:par>
                                <p:cTn id="83" presetID="1" presetClass="entr" presetSubtype="0" fill="hold" nodeType="afterEffect">
                                  <p:stCondLst>
                                    <p:cond delay="0"/>
                                  </p:stCondLst>
                                  <p:childTnLst>
                                    <p:set>
                                      <p:cBhvr>
                                        <p:cTn id="84" dur="1" fill="hold">
                                          <p:stCondLst>
                                            <p:cond delay="0"/>
                                          </p:stCondLst>
                                        </p:cTn>
                                        <p:tgtEl>
                                          <p:spTgt spid="27"/>
                                        </p:tgtEl>
                                        <p:attrNameLst>
                                          <p:attrName>style.visibility</p:attrName>
                                        </p:attrNameLst>
                                      </p:cBhvr>
                                      <p:to>
                                        <p:strVal val="visible"/>
                                      </p:to>
                                    </p:set>
                                  </p:childTnLst>
                                </p:cTn>
                              </p:par>
                            </p:childTnLst>
                          </p:cTn>
                        </p:par>
                        <p:par>
                          <p:cTn id="85" fill="hold">
                            <p:stCondLst>
                              <p:cond delay="0"/>
                            </p:stCondLst>
                            <p:childTnLst>
                              <p:par>
                                <p:cTn id="86" presetID="1" presetClass="entr" presetSubtype="0" fill="hold" nodeType="afterEffect">
                                  <p:stCondLst>
                                    <p:cond delay="0"/>
                                  </p:stCondLst>
                                  <p:childTnLst>
                                    <p:set>
                                      <p:cBhvr>
                                        <p:cTn id="87"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746125"/>
          </a:xfrm>
        </p:spPr>
        <p:txBody>
          <a:bodyPr/>
          <a:lstStyle/>
          <a:p>
            <a:r>
              <a:rPr lang="en-US" sz="4000" smtClean="0"/>
              <a:t>IFM Archive Concepts</a:t>
            </a:r>
          </a:p>
        </p:txBody>
      </p:sp>
      <p:sp>
        <p:nvSpPr>
          <p:cNvPr id="588803" name="Rectangle 3"/>
          <p:cNvSpPr>
            <a:spLocks noGrp="1" noChangeArrowheads="1"/>
          </p:cNvSpPr>
          <p:nvPr>
            <p:ph type="body" idx="1"/>
          </p:nvPr>
        </p:nvSpPr>
        <p:spPr>
          <a:xfrm>
            <a:off x="457200" y="838200"/>
            <a:ext cx="8229600" cy="4495800"/>
          </a:xfrm>
        </p:spPr>
        <p:txBody>
          <a:bodyPr>
            <a:normAutofit lnSpcReduction="10000"/>
          </a:bodyPr>
          <a:lstStyle/>
          <a:p>
            <a:pPr>
              <a:defRPr/>
            </a:pPr>
            <a:r>
              <a:rPr lang="en-US" dirty="0" smtClean="0"/>
              <a:t>Archive procedures carry out 3 core activities:</a:t>
            </a:r>
            <a:endParaRPr lang="en-US" dirty="0"/>
          </a:p>
          <a:p>
            <a:pPr marL="971550" lvl="1" indent="-514350">
              <a:buFont typeface="+mj-lt"/>
              <a:buAutoNum type="arabicPeriod"/>
              <a:defRPr/>
            </a:pPr>
            <a:r>
              <a:rPr lang="en-US" dirty="0" smtClean="0"/>
              <a:t>Create an image of IFM data from the live environment</a:t>
            </a:r>
          </a:p>
          <a:p>
            <a:pPr marL="971550" lvl="1" indent="-514350">
              <a:buFont typeface="+mj-lt"/>
              <a:buAutoNum type="arabicPeriod"/>
              <a:defRPr/>
            </a:pPr>
            <a:r>
              <a:rPr lang="en-US" dirty="0" smtClean="0"/>
              <a:t>Purge all but oldest year from the image and save it to tape</a:t>
            </a:r>
          </a:p>
          <a:p>
            <a:pPr marL="971550" lvl="1" indent="-514350">
              <a:buFont typeface="+mj-lt"/>
              <a:buAutoNum type="arabicPeriod"/>
              <a:defRPr/>
            </a:pPr>
            <a:r>
              <a:rPr lang="en-US" dirty="0" smtClean="0"/>
              <a:t>Purge oldest information from live environment</a:t>
            </a:r>
            <a:endParaRPr lang="en-US" dirty="0"/>
          </a:p>
          <a:p>
            <a:pPr>
              <a:defRPr/>
            </a:pPr>
            <a:r>
              <a:rPr lang="en-US" dirty="0" smtClean="0"/>
              <a:t>Very time-consuming, especially for large companies with many environments</a:t>
            </a:r>
          </a:p>
          <a:p>
            <a:pPr>
              <a:defRPr/>
            </a:pPr>
            <a:r>
              <a:rPr lang="en-US" dirty="0" smtClean="0"/>
              <a:t>No restore or inquiry capabilities after removal</a:t>
            </a:r>
            <a:endParaRPr lang="en-US" dirty="0"/>
          </a:p>
          <a:p>
            <a:pPr lvl="4">
              <a:defRPr/>
            </a:pP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4800600" y="1600200"/>
            <a:ext cx="3886200" cy="4401205"/>
          </a:xfrm>
          <a:prstGeom prst="rect">
            <a:avLst/>
          </a:prstGeom>
          <a:solidFill>
            <a:srgbClr val="FFFF66"/>
          </a:solidFill>
          <a:ln>
            <a:solidFill>
              <a:schemeClr val="tx2">
                <a:lumMod val="50000"/>
                <a:lumOff val="50000"/>
              </a:schemeClr>
            </a:solidFill>
          </a:ln>
          <a:scene3d>
            <a:camera prst="orthographicFront"/>
            <a:lightRig rig="threePt" dir="t"/>
          </a:scene3d>
          <a:sp3d>
            <a:bevelT/>
          </a:sp3d>
        </p:spPr>
        <p:txBody>
          <a:bodyPr>
            <a:spAutoFit/>
          </a:bodyPr>
          <a:lstStyle/>
          <a:p>
            <a:pPr>
              <a:defRPr/>
            </a:pPr>
            <a:r>
              <a:rPr lang="en-US" sz="2000" b="1" dirty="0">
                <a:effectLst>
                  <a:outerShdw blurRad="38100" dist="38100" dir="2700000" sx="1000" sy="1000" algn="tl">
                    <a:srgbClr val="000000"/>
                  </a:outerShdw>
                </a:effectLst>
              </a:rPr>
              <a:t>                                  5 Phases</a:t>
            </a: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p:txBody>
      </p:sp>
      <p:sp>
        <p:nvSpPr>
          <p:cNvPr id="15365" name="Rectangle 5"/>
          <p:cNvSpPr>
            <a:spLocks noGrp="1" noChangeArrowheads="1"/>
          </p:cNvSpPr>
          <p:nvPr>
            <p:ph type="title"/>
          </p:nvPr>
        </p:nvSpPr>
        <p:spPr>
          <a:xfrm>
            <a:off x="228600" y="0"/>
            <a:ext cx="8610600" cy="609600"/>
          </a:xfrm>
        </p:spPr>
        <p:txBody>
          <a:bodyPr/>
          <a:lstStyle/>
          <a:p>
            <a:pPr algn="l" eaLnBrk="1" hangingPunct="1"/>
            <a:r>
              <a:rPr lang="en-US" sz="4000" smtClean="0"/>
              <a:t>IFM Archive Concepts</a:t>
            </a:r>
            <a:endParaRPr lang="en-US" sz="4000" b="1" smtClean="0">
              <a:latin typeface="Tahoma" pitchFamily="34" charset="0"/>
            </a:endParaRPr>
          </a:p>
        </p:txBody>
      </p:sp>
      <p:sp>
        <p:nvSpPr>
          <p:cNvPr id="25" name="AutoShape 4"/>
          <p:cNvSpPr>
            <a:spLocks noChangeArrowheads="1"/>
          </p:cNvSpPr>
          <p:nvPr/>
        </p:nvSpPr>
        <p:spPr bwMode="auto">
          <a:xfrm>
            <a:off x="5486400" y="3200400"/>
            <a:ext cx="1608138" cy="579438"/>
          </a:xfrm>
          <a:prstGeom prst="flowChartAlternateProcess">
            <a:avLst/>
          </a:prstGeom>
          <a:solidFill>
            <a:schemeClr val="accent5">
              <a:lumMod val="50000"/>
            </a:schemeClr>
          </a:solidFill>
          <a:ln w="9525" algn="ctr">
            <a:solidFill>
              <a:schemeClr val="tx1"/>
            </a:solidFill>
            <a:miter lim="800000"/>
            <a:headEnd/>
            <a:tailEnd/>
          </a:ln>
          <a:effectLst/>
        </p:spPr>
        <p:txBody>
          <a:bodyPr anchor="ctr">
            <a:spAutoFit/>
          </a:bodyPr>
          <a:lstStyle/>
          <a:p>
            <a:pPr>
              <a:defRPr/>
            </a:pPr>
            <a:r>
              <a:rPr lang="en-US" sz="1400" b="1" dirty="0"/>
              <a:t>Father</a:t>
            </a:r>
          </a:p>
          <a:p>
            <a:pPr>
              <a:defRPr/>
            </a:pPr>
            <a:r>
              <a:rPr lang="en-US" sz="1400" i="1" dirty="0"/>
              <a:t>3 yrs ago</a:t>
            </a:r>
          </a:p>
        </p:txBody>
      </p:sp>
      <p:sp>
        <p:nvSpPr>
          <p:cNvPr id="15367" name="AutoShape 7"/>
          <p:cNvSpPr>
            <a:spLocks noChangeArrowheads="1"/>
          </p:cNvSpPr>
          <p:nvPr/>
        </p:nvSpPr>
        <p:spPr bwMode="auto">
          <a:xfrm>
            <a:off x="5486400" y="1828800"/>
            <a:ext cx="1608138" cy="579438"/>
          </a:xfrm>
          <a:prstGeom prst="flowChartAlternateProcess">
            <a:avLst/>
          </a:prstGeom>
          <a:solidFill>
            <a:srgbClr val="00B050"/>
          </a:solidFill>
          <a:ln w="9525" algn="ctr">
            <a:solidFill>
              <a:schemeClr val="tx1"/>
            </a:solidFill>
            <a:miter lim="800000"/>
            <a:headEnd/>
            <a:tailEnd/>
          </a:ln>
        </p:spPr>
        <p:txBody>
          <a:bodyPr anchor="ctr">
            <a:spAutoFit/>
          </a:bodyPr>
          <a:lstStyle/>
          <a:p>
            <a:r>
              <a:rPr lang="en-US" sz="1400" b="1"/>
              <a:t>Live data</a:t>
            </a:r>
          </a:p>
          <a:p>
            <a:r>
              <a:rPr lang="en-US" sz="1400" i="1"/>
              <a:t>AMFLIBy</a:t>
            </a:r>
          </a:p>
        </p:txBody>
      </p:sp>
      <p:sp>
        <p:nvSpPr>
          <p:cNvPr id="15368" name="AutoShape 8"/>
          <p:cNvSpPr>
            <a:spLocks noChangeArrowheads="1"/>
          </p:cNvSpPr>
          <p:nvPr/>
        </p:nvSpPr>
        <p:spPr bwMode="auto">
          <a:xfrm>
            <a:off x="5486400" y="2514600"/>
            <a:ext cx="1608138" cy="579438"/>
          </a:xfrm>
          <a:prstGeom prst="flowChartAlternateProcess">
            <a:avLst/>
          </a:prstGeom>
          <a:solidFill>
            <a:srgbClr val="92D050"/>
          </a:solidFill>
          <a:ln w="9525" algn="ctr">
            <a:solidFill>
              <a:schemeClr val="tx1"/>
            </a:solidFill>
            <a:miter lim="800000"/>
            <a:headEnd/>
            <a:tailEnd/>
          </a:ln>
        </p:spPr>
        <p:txBody>
          <a:bodyPr anchor="ctr">
            <a:spAutoFit/>
          </a:bodyPr>
          <a:lstStyle/>
          <a:p>
            <a:r>
              <a:rPr lang="en-US" sz="1400" b="1"/>
              <a:t>Son</a:t>
            </a:r>
          </a:p>
          <a:p>
            <a:r>
              <a:rPr lang="en-US" sz="1400" i="1"/>
              <a:t>2yrs ago</a:t>
            </a:r>
          </a:p>
        </p:txBody>
      </p:sp>
      <p:sp>
        <p:nvSpPr>
          <p:cNvPr id="28" name="AutoShape 13"/>
          <p:cNvSpPr>
            <a:spLocks noChangeArrowheads="1"/>
          </p:cNvSpPr>
          <p:nvPr/>
        </p:nvSpPr>
        <p:spPr bwMode="auto">
          <a:xfrm>
            <a:off x="5486400" y="3886200"/>
            <a:ext cx="1608138" cy="579438"/>
          </a:xfrm>
          <a:prstGeom prst="flowChartAlternateProcess">
            <a:avLst/>
          </a:prstGeom>
          <a:solidFill>
            <a:schemeClr val="accent5">
              <a:lumMod val="75000"/>
            </a:schemeClr>
          </a:solidFill>
          <a:ln w="9525" algn="ctr">
            <a:solidFill>
              <a:schemeClr val="tx1"/>
            </a:solidFill>
            <a:miter lim="800000"/>
            <a:headEnd/>
            <a:tailEnd/>
          </a:ln>
          <a:effectLst/>
        </p:spPr>
        <p:txBody>
          <a:bodyPr anchor="ctr">
            <a:spAutoFit/>
          </a:bodyPr>
          <a:lstStyle/>
          <a:p>
            <a:pPr>
              <a:defRPr/>
            </a:pPr>
            <a:r>
              <a:rPr lang="en-US" sz="1400" b="1" dirty="0"/>
              <a:t>Grandfather</a:t>
            </a:r>
          </a:p>
          <a:p>
            <a:pPr>
              <a:defRPr/>
            </a:pPr>
            <a:r>
              <a:rPr lang="en-US" sz="1400" i="1" dirty="0"/>
              <a:t>4 yrs ago</a:t>
            </a:r>
          </a:p>
        </p:txBody>
      </p:sp>
      <p:sp>
        <p:nvSpPr>
          <p:cNvPr id="29" name="AutoShape 14"/>
          <p:cNvSpPr>
            <a:spLocks noChangeArrowheads="1"/>
          </p:cNvSpPr>
          <p:nvPr/>
        </p:nvSpPr>
        <p:spPr bwMode="auto">
          <a:xfrm>
            <a:off x="5486400" y="4572000"/>
            <a:ext cx="1608138" cy="579438"/>
          </a:xfrm>
          <a:prstGeom prst="flowChartAlternateProcess">
            <a:avLst/>
          </a:prstGeom>
          <a:solidFill>
            <a:schemeClr val="accent5">
              <a:lumMod val="60000"/>
              <a:lumOff val="40000"/>
            </a:schemeClr>
          </a:solidFill>
          <a:ln w="9525" algn="ctr">
            <a:solidFill>
              <a:schemeClr val="tx1"/>
            </a:solidFill>
            <a:miter lim="800000"/>
            <a:headEnd/>
            <a:tailEnd/>
          </a:ln>
          <a:effectLst/>
        </p:spPr>
        <p:txBody>
          <a:bodyPr anchor="ctr">
            <a:spAutoFit/>
          </a:bodyPr>
          <a:lstStyle/>
          <a:p>
            <a:pPr>
              <a:defRPr/>
            </a:pPr>
            <a:r>
              <a:rPr lang="en-US" sz="1400" b="1" dirty="0" err="1"/>
              <a:t>GrtGrdfather</a:t>
            </a:r>
            <a:endParaRPr lang="en-US" sz="1400" b="1" dirty="0"/>
          </a:p>
          <a:p>
            <a:pPr>
              <a:defRPr/>
            </a:pPr>
            <a:r>
              <a:rPr lang="en-US" sz="1400" i="1" dirty="0"/>
              <a:t>5 yrs ago</a:t>
            </a:r>
          </a:p>
        </p:txBody>
      </p:sp>
      <p:sp>
        <p:nvSpPr>
          <p:cNvPr id="34" name="Arc 33"/>
          <p:cNvSpPr/>
          <p:nvPr/>
        </p:nvSpPr>
        <p:spPr bwMode="auto">
          <a:xfrm>
            <a:off x="6781800" y="41910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5375" name="TextBox 34"/>
          <p:cNvSpPr txBox="1">
            <a:spLocks noChangeArrowheads="1"/>
          </p:cNvSpPr>
          <p:nvPr/>
        </p:nvSpPr>
        <p:spPr bwMode="auto">
          <a:xfrm>
            <a:off x="7620000" y="4343400"/>
            <a:ext cx="1219200" cy="276225"/>
          </a:xfrm>
          <a:prstGeom prst="rect">
            <a:avLst/>
          </a:prstGeom>
          <a:noFill/>
          <a:ln w="9525">
            <a:noFill/>
            <a:miter lim="800000"/>
            <a:headEnd/>
            <a:tailEnd/>
          </a:ln>
        </p:spPr>
        <p:txBody>
          <a:bodyPr>
            <a:spAutoFit/>
          </a:bodyPr>
          <a:lstStyle/>
          <a:p>
            <a:r>
              <a:rPr lang="en-US" sz="1200" b="1"/>
              <a:t>CYPDTA2</a:t>
            </a:r>
          </a:p>
        </p:txBody>
      </p:sp>
      <p:sp>
        <p:nvSpPr>
          <p:cNvPr id="36" name="Arc 35"/>
          <p:cNvSpPr/>
          <p:nvPr/>
        </p:nvSpPr>
        <p:spPr bwMode="auto">
          <a:xfrm>
            <a:off x="6781800" y="35052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5377" name="TextBox 36"/>
          <p:cNvSpPr txBox="1">
            <a:spLocks noChangeArrowheads="1"/>
          </p:cNvSpPr>
          <p:nvPr/>
        </p:nvSpPr>
        <p:spPr bwMode="auto">
          <a:xfrm>
            <a:off x="7620000" y="3657600"/>
            <a:ext cx="1219200" cy="276225"/>
          </a:xfrm>
          <a:prstGeom prst="rect">
            <a:avLst/>
          </a:prstGeom>
          <a:noFill/>
          <a:ln w="9525">
            <a:noFill/>
            <a:miter lim="800000"/>
            <a:headEnd/>
            <a:tailEnd/>
          </a:ln>
        </p:spPr>
        <p:txBody>
          <a:bodyPr>
            <a:spAutoFit/>
          </a:bodyPr>
          <a:lstStyle/>
          <a:p>
            <a:r>
              <a:rPr lang="en-US" sz="1200" b="1"/>
              <a:t>CPYDTA3</a:t>
            </a:r>
          </a:p>
        </p:txBody>
      </p:sp>
      <p:sp>
        <p:nvSpPr>
          <p:cNvPr id="38" name="Arc 37"/>
          <p:cNvSpPr/>
          <p:nvPr/>
        </p:nvSpPr>
        <p:spPr bwMode="auto">
          <a:xfrm>
            <a:off x="6781800" y="28194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5379" name="TextBox 38"/>
          <p:cNvSpPr txBox="1">
            <a:spLocks noChangeArrowheads="1"/>
          </p:cNvSpPr>
          <p:nvPr/>
        </p:nvSpPr>
        <p:spPr bwMode="auto">
          <a:xfrm>
            <a:off x="7620000" y="2971800"/>
            <a:ext cx="1219200" cy="276225"/>
          </a:xfrm>
          <a:prstGeom prst="rect">
            <a:avLst/>
          </a:prstGeom>
          <a:noFill/>
          <a:ln w="9525">
            <a:noFill/>
            <a:miter lim="800000"/>
            <a:headEnd/>
            <a:tailEnd/>
          </a:ln>
        </p:spPr>
        <p:txBody>
          <a:bodyPr>
            <a:spAutoFit/>
          </a:bodyPr>
          <a:lstStyle/>
          <a:p>
            <a:r>
              <a:rPr lang="en-US" sz="1200" b="1"/>
              <a:t>CPYDTA4</a:t>
            </a:r>
          </a:p>
        </p:txBody>
      </p:sp>
      <p:sp>
        <p:nvSpPr>
          <p:cNvPr id="40" name="Arc 39"/>
          <p:cNvSpPr/>
          <p:nvPr/>
        </p:nvSpPr>
        <p:spPr bwMode="auto">
          <a:xfrm>
            <a:off x="6781800" y="21336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5381" name="TextBox 40"/>
          <p:cNvSpPr txBox="1">
            <a:spLocks noChangeArrowheads="1"/>
          </p:cNvSpPr>
          <p:nvPr/>
        </p:nvSpPr>
        <p:spPr bwMode="auto">
          <a:xfrm>
            <a:off x="7620000" y="2238375"/>
            <a:ext cx="1219200" cy="276225"/>
          </a:xfrm>
          <a:prstGeom prst="rect">
            <a:avLst/>
          </a:prstGeom>
          <a:noFill/>
          <a:ln w="9525">
            <a:noFill/>
            <a:miter lim="800000"/>
            <a:headEnd/>
            <a:tailEnd/>
          </a:ln>
        </p:spPr>
        <p:txBody>
          <a:bodyPr>
            <a:spAutoFit/>
          </a:bodyPr>
          <a:lstStyle/>
          <a:p>
            <a:r>
              <a:rPr lang="en-US" sz="1200" b="1"/>
              <a:t>CPYDTA5</a:t>
            </a:r>
          </a:p>
        </p:txBody>
      </p:sp>
      <p:sp>
        <p:nvSpPr>
          <p:cNvPr id="42" name="Arc 41"/>
          <p:cNvSpPr/>
          <p:nvPr/>
        </p:nvSpPr>
        <p:spPr bwMode="auto">
          <a:xfrm>
            <a:off x="6781800" y="48768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5383" name="TextBox 42"/>
          <p:cNvSpPr txBox="1">
            <a:spLocks noChangeArrowheads="1"/>
          </p:cNvSpPr>
          <p:nvPr/>
        </p:nvSpPr>
        <p:spPr bwMode="auto">
          <a:xfrm>
            <a:off x="7620000" y="5029200"/>
            <a:ext cx="1219200" cy="276225"/>
          </a:xfrm>
          <a:prstGeom prst="rect">
            <a:avLst/>
          </a:prstGeom>
          <a:noFill/>
          <a:ln w="9525">
            <a:noFill/>
            <a:miter lim="800000"/>
            <a:headEnd/>
            <a:tailEnd/>
          </a:ln>
        </p:spPr>
        <p:txBody>
          <a:bodyPr>
            <a:spAutoFit/>
          </a:bodyPr>
          <a:lstStyle/>
          <a:p>
            <a:r>
              <a:rPr lang="en-US" sz="1200" b="1"/>
              <a:t>CPYDTA1</a:t>
            </a:r>
          </a:p>
        </p:txBody>
      </p:sp>
      <p:sp>
        <p:nvSpPr>
          <p:cNvPr id="44" name="AutoShape 14"/>
          <p:cNvSpPr>
            <a:spLocks noChangeArrowheads="1"/>
          </p:cNvSpPr>
          <p:nvPr/>
        </p:nvSpPr>
        <p:spPr bwMode="auto">
          <a:xfrm>
            <a:off x="5486400" y="5257800"/>
            <a:ext cx="1608138" cy="579438"/>
          </a:xfrm>
          <a:prstGeom prst="flowChartAlternateProcess">
            <a:avLst/>
          </a:prstGeom>
          <a:solidFill>
            <a:schemeClr val="accent5">
              <a:lumMod val="20000"/>
              <a:lumOff val="80000"/>
            </a:schemeClr>
          </a:solidFill>
          <a:ln w="9525" algn="ctr">
            <a:solidFill>
              <a:schemeClr val="tx1"/>
            </a:solidFill>
            <a:miter lim="800000"/>
            <a:headEnd/>
            <a:tailEnd/>
          </a:ln>
          <a:effectLst/>
        </p:spPr>
        <p:txBody>
          <a:bodyPr anchor="ctr">
            <a:spAutoFit/>
          </a:bodyPr>
          <a:lstStyle/>
          <a:p>
            <a:pPr>
              <a:defRPr/>
            </a:pPr>
            <a:r>
              <a:rPr lang="en-US" sz="1400" b="1" dirty="0" err="1"/>
              <a:t>GrtGrtGrdfthr</a:t>
            </a:r>
            <a:endParaRPr lang="en-US" sz="1400" b="1" dirty="0"/>
          </a:p>
          <a:p>
            <a:pPr>
              <a:defRPr/>
            </a:pPr>
            <a:r>
              <a:rPr lang="en-US" sz="1400" i="1" dirty="0"/>
              <a:t>6 yrs ago</a:t>
            </a:r>
          </a:p>
        </p:txBody>
      </p:sp>
      <p:sp>
        <p:nvSpPr>
          <p:cNvPr id="15382" name="TextBox 29"/>
          <p:cNvSpPr txBox="1">
            <a:spLocks noChangeArrowheads="1"/>
          </p:cNvSpPr>
          <p:nvPr/>
        </p:nvSpPr>
        <p:spPr bwMode="auto">
          <a:xfrm>
            <a:off x="914400" y="1981200"/>
            <a:ext cx="3581400" cy="1200150"/>
          </a:xfrm>
          <a:prstGeom prst="rect">
            <a:avLst/>
          </a:prstGeom>
          <a:noFill/>
          <a:ln w="9525">
            <a:noFill/>
            <a:miter lim="800000"/>
            <a:headEnd/>
            <a:tailEnd/>
          </a:ln>
        </p:spPr>
        <p:txBody>
          <a:bodyPr>
            <a:spAutoFit/>
          </a:bodyPr>
          <a:lstStyle/>
          <a:p>
            <a:pPr>
              <a:buFont typeface="Arial" charset="0"/>
              <a:buChar char="•"/>
            </a:pPr>
            <a:r>
              <a:rPr lang="en-US" sz="2400"/>
              <a:t>Dedicated IFM required</a:t>
            </a:r>
          </a:p>
          <a:p>
            <a:pPr>
              <a:buFont typeface="Arial" charset="0"/>
              <a:buChar char="•"/>
            </a:pPr>
            <a:r>
              <a:rPr lang="en-US" sz="2400"/>
              <a:t>Runs a long time</a:t>
            </a:r>
          </a:p>
          <a:p>
            <a:pPr>
              <a:buFont typeface="Arial" charset="0"/>
              <a:buChar char="•"/>
            </a:pPr>
            <a:r>
              <a:rPr lang="en-US" sz="2400"/>
              <a:t>Nothing is changed</a:t>
            </a:r>
          </a:p>
        </p:txBody>
      </p:sp>
      <p:sp>
        <p:nvSpPr>
          <p:cNvPr id="2" name="TextBox 30"/>
          <p:cNvSpPr txBox="1">
            <a:spLocks noChangeArrowheads="1"/>
          </p:cNvSpPr>
          <p:nvPr/>
        </p:nvSpPr>
        <p:spPr bwMode="auto">
          <a:xfrm>
            <a:off x="1066800" y="4038600"/>
            <a:ext cx="2743200" cy="584200"/>
          </a:xfrm>
          <a:prstGeom prst="rect">
            <a:avLst/>
          </a:prstGeom>
          <a:noFill/>
          <a:ln w="9525">
            <a:noFill/>
            <a:miter lim="800000"/>
            <a:headEnd/>
            <a:tailEnd/>
          </a:ln>
        </p:spPr>
        <p:txBody>
          <a:bodyPr>
            <a:spAutoFit/>
          </a:bodyPr>
          <a:lstStyle/>
          <a:p>
            <a:r>
              <a:rPr lang="en-US" sz="3200" b="1">
                <a:solidFill>
                  <a:srgbClr val="4E5739"/>
                </a:solidFill>
              </a:rPr>
              <a:t>By the book</a:t>
            </a:r>
          </a:p>
        </p:txBody>
      </p:sp>
      <p:sp>
        <p:nvSpPr>
          <p:cNvPr id="15384" name="TextBox 31"/>
          <p:cNvSpPr txBox="1">
            <a:spLocks noChangeArrowheads="1"/>
          </p:cNvSpPr>
          <p:nvPr/>
        </p:nvSpPr>
        <p:spPr bwMode="auto">
          <a:xfrm>
            <a:off x="1066800" y="4724400"/>
            <a:ext cx="3352800" cy="708025"/>
          </a:xfrm>
          <a:prstGeom prst="rect">
            <a:avLst/>
          </a:prstGeom>
          <a:noFill/>
          <a:ln w="9525">
            <a:noFill/>
            <a:miter lim="800000"/>
            <a:headEnd/>
            <a:tailEnd/>
          </a:ln>
        </p:spPr>
        <p:txBody>
          <a:bodyPr>
            <a:spAutoFit/>
          </a:bodyPr>
          <a:lstStyle/>
          <a:p>
            <a:r>
              <a:rPr lang="en-US" sz="2000">
                <a:solidFill>
                  <a:srgbClr val="C00000"/>
                </a:solidFill>
              </a:rPr>
              <a:t>Downtime is #1 complaint</a:t>
            </a:r>
          </a:p>
          <a:p>
            <a:r>
              <a:rPr lang="en-US" sz="2000">
                <a:solidFill>
                  <a:srgbClr val="C00000"/>
                </a:solidFill>
              </a:rPr>
              <a:t>   </a:t>
            </a:r>
          </a:p>
        </p:txBody>
      </p:sp>
      <p:sp>
        <p:nvSpPr>
          <p:cNvPr id="15385" name="TextBox 23"/>
          <p:cNvSpPr txBox="1">
            <a:spLocks noChangeArrowheads="1"/>
          </p:cNvSpPr>
          <p:nvPr/>
        </p:nvSpPr>
        <p:spPr bwMode="auto">
          <a:xfrm>
            <a:off x="762000" y="838200"/>
            <a:ext cx="7924800" cy="461963"/>
          </a:xfrm>
          <a:prstGeom prst="rect">
            <a:avLst/>
          </a:prstGeom>
          <a:noFill/>
          <a:ln w="9525">
            <a:noFill/>
            <a:miter lim="800000"/>
            <a:headEnd/>
            <a:tailEnd/>
          </a:ln>
        </p:spPr>
        <p:txBody>
          <a:bodyPr>
            <a:spAutoFit/>
          </a:bodyPr>
          <a:lstStyle/>
          <a:p>
            <a:r>
              <a:rPr lang="en-US" sz="2400"/>
              <a:t>1. CPYDTA Procedure – Roll IFM Files to Work Library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8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2"/>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500"/>
                                  </p:stCondLst>
                                  <p:childTnLst>
                                    <p:set>
                                      <p:cBhvr>
                                        <p:cTn id="12" dur="1" fill="hold">
                                          <p:stCondLst>
                                            <p:cond delay="0"/>
                                          </p:stCondLst>
                                        </p:cTn>
                                        <p:tgtEl>
                                          <p:spTgt spid="15375"/>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500"/>
                                  </p:stCondLst>
                                  <p:childTnLst>
                                    <p:set>
                                      <p:cBhvr>
                                        <p:cTn id="18" dur="1" fill="hold">
                                          <p:stCondLst>
                                            <p:cond delay="0"/>
                                          </p:stCondLst>
                                        </p:cTn>
                                        <p:tgtEl>
                                          <p:spTgt spid="15377"/>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childTnLst>
                                </p:cTn>
                              </p:par>
                            </p:childTnLst>
                          </p:cTn>
                        </p:par>
                        <p:par>
                          <p:cTn id="22" fill="hold">
                            <p:stCondLst>
                              <p:cond delay="1000"/>
                            </p:stCondLst>
                            <p:childTnLst>
                              <p:par>
                                <p:cTn id="23" presetID="1" presetClass="entr" presetSubtype="0" fill="hold" grpId="0" nodeType="afterEffect">
                                  <p:stCondLst>
                                    <p:cond delay="500"/>
                                  </p:stCondLst>
                                  <p:childTnLst>
                                    <p:set>
                                      <p:cBhvr>
                                        <p:cTn id="24" dur="1" fill="hold">
                                          <p:stCondLst>
                                            <p:cond delay="0"/>
                                          </p:stCondLst>
                                        </p:cTn>
                                        <p:tgtEl>
                                          <p:spTgt spid="15379"/>
                                        </p:tgtEl>
                                        <p:attrNameLst>
                                          <p:attrName>style.visibility</p:attrName>
                                        </p:attrNameLst>
                                      </p:cBhvr>
                                      <p:to>
                                        <p:strVal val="visible"/>
                                      </p:to>
                                    </p:set>
                                  </p:childTnLst>
                                </p:cTn>
                              </p:par>
                            </p:childTnLst>
                          </p:cTn>
                        </p:par>
                        <p:par>
                          <p:cTn id="25" fill="hold">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childTnLst>
                                </p:cTn>
                              </p:par>
                            </p:childTnLst>
                          </p:cTn>
                        </p:par>
                        <p:par>
                          <p:cTn id="28" fill="hold">
                            <p:stCondLst>
                              <p:cond delay="1500"/>
                            </p:stCondLst>
                            <p:childTnLst>
                              <p:par>
                                <p:cTn id="29" presetID="1" presetClass="entr" presetSubtype="0" fill="hold" grpId="0" nodeType="afterEffect">
                                  <p:stCondLst>
                                    <p:cond delay="500"/>
                                  </p:stCondLst>
                                  <p:childTnLst>
                                    <p:set>
                                      <p:cBhvr>
                                        <p:cTn id="30" dur="1" fill="hold">
                                          <p:stCondLst>
                                            <p:cond delay="0"/>
                                          </p:stCondLst>
                                        </p:cTn>
                                        <p:tgtEl>
                                          <p:spTgt spid="15381"/>
                                        </p:tgtEl>
                                        <p:attrNameLst>
                                          <p:attrName>style.visibility</p:attrName>
                                        </p:attrNameLst>
                                      </p:cBhvr>
                                      <p:to>
                                        <p:strVal val="visible"/>
                                      </p:to>
                                    </p:set>
                                  </p:childTnLst>
                                </p:cTn>
                              </p:par>
                            </p:childTnLst>
                          </p:cTn>
                        </p:par>
                        <p:par>
                          <p:cTn id="31" fill="hold">
                            <p:stCondLst>
                              <p:cond delay="2000"/>
                            </p:stCondLst>
                            <p:childTnLst>
                              <p:par>
                                <p:cTn id="32" presetID="1" presetClass="entr" presetSubtype="0" fill="hold" grpId="0" nodeType="afterEffect">
                                  <p:stCondLst>
                                    <p:cond delay="0"/>
                                  </p:stCondLst>
                                  <p:childTnLst>
                                    <p:set>
                                      <p:cBhvr>
                                        <p:cTn id="33"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15375" grpId="0"/>
      <p:bldP spid="36" grpId="0" animBg="1"/>
      <p:bldP spid="15377" grpId="0"/>
      <p:bldP spid="38" grpId="0" animBg="1"/>
      <p:bldP spid="15379" grpId="0"/>
      <p:bldP spid="40" grpId="0" animBg="1"/>
      <p:bldP spid="15381" grpId="0"/>
      <p:bldP spid="42" grpId="0" animBg="1"/>
      <p:bldP spid="1538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5181600" y="3429001"/>
            <a:ext cx="3505200" cy="2246769"/>
          </a:xfrm>
          <a:prstGeom prst="rect">
            <a:avLst/>
          </a:prstGeom>
          <a:solidFill>
            <a:srgbClr val="FFFF66"/>
          </a:solidFill>
          <a:ln>
            <a:solidFill>
              <a:schemeClr val="tx2">
                <a:lumMod val="50000"/>
                <a:lumOff val="50000"/>
              </a:schemeClr>
            </a:solidFill>
          </a:ln>
          <a:scene3d>
            <a:camera prst="orthographicFront"/>
            <a:lightRig rig="threePt" dir="t"/>
          </a:scene3d>
          <a:sp3d>
            <a:bevelT/>
          </a:sp3d>
        </p:spPr>
        <p:txBody>
          <a:bodyPr>
            <a:spAutoFit/>
          </a:bodyPr>
          <a:lstStyle/>
          <a:p>
            <a:pPr>
              <a:defRPr/>
            </a:pPr>
            <a:r>
              <a:rPr lang="en-US" sz="2000" b="1" dirty="0">
                <a:effectLst>
                  <a:outerShdw blurRad="38100" dist="38100" dir="2700000" sx="1000" sy="1000" algn="tl">
                    <a:srgbClr val="000000"/>
                  </a:outerShdw>
                </a:effectLst>
              </a:rPr>
              <a:t>                               1 Phase</a:t>
            </a: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p:txBody>
      </p:sp>
      <p:sp>
        <p:nvSpPr>
          <p:cNvPr id="16389" name="Rectangle 5"/>
          <p:cNvSpPr>
            <a:spLocks noGrp="1" noChangeArrowheads="1"/>
          </p:cNvSpPr>
          <p:nvPr>
            <p:ph type="title"/>
          </p:nvPr>
        </p:nvSpPr>
        <p:spPr>
          <a:xfrm>
            <a:off x="228600" y="0"/>
            <a:ext cx="8610600" cy="609600"/>
          </a:xfrm>
        </p:spPr>
        <p:txBody>
          <a:bodyPr/>
          <a:lstStyle/>
          <a:p>
            <a:pPr algn="l" eaLnBrk="1" hangingPunct="1"/>
            <a:r>
              <a:rPr lang="en-US" sz="4000" smtClean="0"/>
              <a:t>IFM Archive Concepts</a:t>
            </a:r>
            <a:endParaRPr lang="en-US" sz="4000" b="1" smtClean="0">
              <a:latin typeface="Tahoma" pitchFamily="34" charset="0"/>
            </a:endParaRPr>
          </a:p>
        </p:txBody>
      </p:sp>
      <p:sp>
        <p:nvSpPr>
          <p:cNvPr id="4" name="TextBox 3"/>
          <p:cNvSpPr txBox="1"/>
          <p:nvPr/>
        </p:nvSpPr>
        <p:spPr>
          <a:xfrm>
            <a:off x="533400" y="762000"/>
            <a:ext cx="8305800" cy="707886"/>
          </a:xfrm>
          <a:prstGeom prst="rect">
            <a:avLst/>
          </a:prstGeom>
          <a:solidFill>
            <a:schemeClr val="accent2">
              <a:lumMod val="75000"/>
            </a:schemeClr>
          </a:solidFill>
          <a:ln>
            <a:solidFill>
              <a:schemeClr val="tx2">
                <a:lumMod val="50000"/>
                <a:lumOff val="50000"/>
              </a:schemeClr>
            </a:solidFill>
          </a:ln>
          <a:scene3d>
            <a:camera prst="orthographicFront"/>
            <a:lightRig rig="threePt" dir="t"/>
          </a:scene3d>
          <a:sp3d>
            <a:bevelT/>
          </a:sp3d>
        </p:spPr>
        <p:txBody>
          <a:bodyPr>
            <a:spAutoFit/>
          </a:bodyPr>
          <a:lstStyle/>
          <a:p>
            <a:pPr algn="ctr">
              <a:defRPr/>
            </a:pPr>
            <a:r>
              <a:rPr lang="en-US" sz="2000" dirty="0">
                <a:solidFill>
                  <a:schemeClr val="bg1"/>
                </a:solidFill>
                <a:effectLst>
                  <a:outerShdw blurRad="38100" dist="38100" dir="2700000" algn="tl">
                    <a:srgbClr val="000000">
                      <a:alpha val="43137"/>
                    </a:srgbClr>
                  </a:outerShdw>
                </a:effectLst>
              </a:rPr>
              <a:t>Enhanced CPYDTA</a:t>
            </a:r>
          </a:p>
          <a:p>
            <a:pPr algn="ctr">
              <a:defRPr/>
            </a:pPr>
            <a:r>
              <a:rPr lang="en-US" sz="2000" dirty="0">
                <a:solidFill>
                  <a:schemeClr val="bg1"/>
                </a:solidFill>
                <a:effectLst>
                  <a:outerShdw blurRad="38100" dist="38100" dir="2700000" algn="tl">
                    <a:srgbClr val="000000">
                      <a:alpha val="43137"/>
                    </a:srgbClr>
                  </a:outerShdw>
                </a:effectLst>
              </a:rPr>
              <a:t>Move IFM Files to Single Work Library</a:t>
            </a:r>
          </a:p>
        </p:txBody>
      </p:sp>
      <p:sp>
        <p:nvSpPr>
          <p:cNvPr id="16393" name="AutoShape 7"/>
          <p:cNvSpPr>
            <a:spLocks noChangeArrowheads="1"/>
          </p:cNvSpPr>
          <p:nvPr/>
        </p:nvSpPr>
        <p:spPr bwMode="auto">
          <a:xfrm>
            <a:off x="5638800" y="3962400"/>
            <a:ext cx="1608138" cy="579438"/>
          </a:xfrm>
          <a:prstGeom prst="flowChartAlternateProcess">
            <a:avLst/>
          </a:prstGeom>
          <a:solidFill>
            <a:srgbClr val="00B050"/>
          </a:solidFill>
          <a:ln w="9525" algn="ctr">
            <a:solidFill>
              <a:schemeClr val="tx1"/>
            </a:solidFill>
            <a:miter lim="800000"/>
            <a:headEnd/>
            <a:tailEnd/>
          </a:ln>
        </p:spPr>
        <p:txBody>
          <a:bodyPr anchor="ctr">
            <a:spAutoFit/>
          </a:bodyPr>
          <a:lstStyle/>
          <a:p>
            <a:r>
              <a:rPr lang="en-US" sz="1400" b="1"/>
              <a:t>IMAGE</a:t>
            </a:r>
          </a:p>
          <a:p>
            <a:r>
              <a:rPr lang="en-US" sz="1400" i="1"/>
              <a:t>AMFLIBcpy</a:t>
            </a:r>
          </a:p>
        </p:txBody>
      </p:sp>
      <p:sp>
        <p:nvSpPr>
          <p:cNvPr id="16394" name="AutoShape 8"/>
          <p:cNvSpPr>
            <a:spLocks noChangeArrowheads="1"/>
          </p:cNvSpPr>
          <p:nvPr/>
        </p:nvSpPr>
        <p:spPr bwMode="auto">
          <a:xfrm>
            <a:off x="5638800" y="4648200"/>
            <a:ext cx="1608138" cy="579438"/>
          </a:xfrm>
          <a:prstGeom prst="flowChartAlternateProcess">
            <a:avLst/>
          </a:prstGeom>
          <a:solidFill>
            <a:srgbClr val="92D050"/>
          </a:solidFill>
          <a:ln w="9525" algn="ctr">
            <a:solidFill>
              <a:schemeClr val="tx1"/>
            </a:solidFill>
            <a:miter lim="800000"/>
            <a:headEnd/>
            <a:tailEnd/>
          </a:ln>
        </p:spPr>
        <p:txBody>
          <a:bodyPr anchor="ctr">
            <a:spAutoFit/>
          </a:bodyPr>
          <a:lstStyle/>
          <a:p>
            <a:r>
              <a:rPr lang="en-US" sz="1400" b="1"/>
              <a:t>ARCLIB</a:t>
            </a:r>
          </a:p>
          <a:p>
            <a:r>
              <a:rPr lang="en-US" sz="1400" i="1"/>
              <a:t>Work Library</a:t>
            </a:r>
          </a:p>
        </p:txBody>
      </p:sp>
      <p:sp>
        <p:nvSpPr>
          <p:cNvPr id="40" name="Arc 39"/>
          <p:cNvSpPr/>
          <p:nvPr/>
        </p:nvSpPr>
        <p:spPr bwMode="auto">
          <a:xfrm>
            <a:off x="6934200" y="4267200"/>
            <a:ext cx="762000" cy="685800"/>
          </a:xfrm>
          <a:prstGeom prst="arc">
            <a:avLst>
              <a:gd name="adj1" fmla="val 16200000"/>
              <a:gd name="adj2" fmla="val 5404778"/>
            </a:avLst>
          </a:prstGeom>
          <a:solidFill>
            <a:srgbClr val="FFFF66"/>
          </a:solidFill>
          <a:ln w="38100" cap="flat" cmpd="sng" algn="ctr">
            <a:solidFill>
              <a:srgbClr val="00B050"/>
            </a:solidFill>
            <a:prstDash val="solid"/>
            <a:round/>
            <a:headEnd type="none" w="med" len="med"/>
            <a:tailEnd type="stealth"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16396" name="TextBox 40"/>
          <p:cNvSpPr txBox="1">
            <a:spLocks noChangeArrowheads="1"/>
          </p:cNvSpPr>
          <p:nvPr/>
        </p:nvSpPr>
        <p:spPr bwMode="auto">
          <a:xfrm>
            <a:off x="7696200" y="4448175"/>
            <a:ext cx="1219200" cy="276225"/>
          </a:xfrm>
          <a:prstGeom prst="rect">
            <a:avLst/>
          </a:prstGeom>
          <a:noFill/>
          <a:ln w="9525">
            <a:noFill/>
            <a:miter lim="800000"/>
            <a:headEnd/>
            <a:tailEnd/>
          </a:ln>
        </p:spPr>
        <p:txBody>
          <a:bodyPr>
            <a:spAutoFit/>
          </a:bodyPr>
          <a:lstStyle/>
          <a:p>
            <a:r>
              <a:rPr lang="en-US" sz="1200" b="1"/>
              <a:t>CPYDTA5</a:t>
            </a:r>
          </a:p>
        </p:txBody>
      </p:sp>
      <p:sp>
        <p:nvSpPr>
          <p:cNvPr id="16397" name="TextBox 29"/>
          <p:cNvSpPr txBox="1">
            <a:spLocks noChangeArrowheads="1"/>
          </p:cNvSpPr>
          <p:nvPr/>
        </p:nvSpPr>
        <p:spPr bwMode="auto">
          <a:xfrm>
            <a:off x="457200" y="1676400"/>
            <a:ext cx="4495800" cy="2308225"/>
          </a:xfrm>
          <a:prstGeom prst="rect">
            <a:avLst/>
          </a:prstGeom>
          <a:noFill/>
          <a:ln w="9525">
            <a:noFill/>
            <a:miter lim="800000"/>
            <a:headEnd/>
            <a:tailEnd/>
          </a:ln>
        </p:spPr>
        <p:txBody>
          <a:bodyPr>
            <a:spAutoFit/>
          </a:bodyPr>
          <a:lstStyle/>
          <a:p>
            <a:pPr>
              <a:buFont typeface="Arial" charset="0"/>
              <a:buChar char="•"/>
            </a:pPr>
            <a:r>
              <a:rPr lang="en-US" sz="2400"/>
              <a:t>Enhancement to IFM programs</a:t>
            </a:r>
          </a:p>
          <a:p>
            <a:pPr>
              <a:buFont typeface="Arial" charset="0"/>
              <a:buChar char="•"/>
            </a:pPr>
            <a:r>
              <a:rPr lang="en-US" sz="2400"/>
              <a:t>Dedicated mode </a:t>
            </a:r>
            <a:r>
              <a:rPr lang="en-US" sz="2400" u="sng"/>
              <a:t>not</a:t>
            </a:r>
            <a:r>
              <a:rPr lang="en-US" sz="2400"/>
              <a:t> required</a:t>
            </a:r>
          </a:p>
          <a:p>
            <a:pPr>
              <a:buFont typeface="Arial" charset="0"/>
              <a:buChar char="•"/>
            </a:pPr>
            <a:r>
              <a:rPr lang="en-US" sz="2400"/>
              <a:t>Copy from restored image</a:t>
            </a:r>
          </a:p>
          <a:p>
            <a:pPr>
              <a:buFont typeface="Arial" charset="0"/>
              <a:buChar char="•"/>
            </a:pPr>
            <a:r>
              <a:rPr lang="en-US" sz="2400"/>
              <a:t>More efficient – runs very fast</a:t>
            </a:r>
          </a:p>
          <a:p>
            <a:pPr>
              <a:buFont typeface="Arial" charset="0"/>
              <a:buChar char="•"/>
            </a:pPr>
            <a:r>
              <a:rPr lang="en-US" sz="2400"/>
              <a:t>Previous years consolidated to single history library</a:t>
            </a:r>
          </a:p>
        </p:txBody>
      </p:sp>
      <p:sp>
        <p:nvSpPr>
          <p:cNvPr id="16398" name="TextBox 21"/>
          <p:cNvSpPr txBox="1">
            <a:spLocks noChangeArrowheads="1"/>
          </p:cNvSpPr>
          <p:nvPr/>
        </p:nvSpPr>
        <p:spPr bwMode="auto">
          <a:xfrm>
            <a:off x="533400" y="4343400"/>
            <a:ext cx="4191000" cy="584200"/>
          </a:xfrm>
          <a:prstGeom prst="rect">
            <a:avLst/>
          </a:prstGeom>
          <a:noFill/>
          <a:ln w="9525">
            <a:noFill/>
            <a:miter lim="800000"/>
            <a:headEnd/>
            <a:tailEnd/>
          </a:ln>
        </p:spPr>
        <p:txBody>
          <a:bodyPr>
            <a:spAutoFit/>
          </a:bodyPr>
          <a:lstStyle/>
          <a:p>
            <a:r>
              <a:rPr lang="en-US" sz="3200" b="1">
                <a:solidFill>
                  <a:srgbClr val="4E5739"/>
                </a:solidFill>
              </a:rPr>
              <a:t>A better Approach!</a:t>
            </a:r>
          </a:p>
        </p:txBody>
      </p:sp>
      <p:sp>
        <p:nvSpPr>
          <p:cNvPr id="23" name="Flowchart: Sequential Access Storage 22"/>
          <p:cNvSpPr/>
          <p:nvPr/>
        </p:nvSpPr>
        <p:spPr bwMode="auto">
          <a:xfrm>
            <a:off x="5867400" y="1905000"/>
            <a:ext cx="1143000" cy="1066800"/>
          </a:xfrm>
          <a:prstGeom prst="flowChartMagneticTape">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a:defRPr/>
            </a:pPr>
            <a:r>
              <a:rPr lang="en-US" sz="1400" dirty="0" err="1">
                <a:effectLst>
                  <a:outerShdw blurRad="38100" dist="38100" dir="2700000" algn="tl">
                    <a:srgbClr val="000000">
                      <a:alpha val="43137"/>
                    </a:srgbClr>
                  </a:outerShdw>
                </a:effectLst>
              </a:rPr>
              <a:t>MAPICSbackup</a:t>
            </a:r>
            <a:endParaRPr lang="en-US" sz="1400" dirty="0">
              <a:effectLst>
                <a:outerShdw blurRad="38100" dist="38100" dir="2700000" algn="tl">
                  <a:srgbClr val="000000">
                    <a:alpha val="43137"/>
                  </a:srgbClr>
                </a:outerShdw>
              </a:effectLst>
            </a:endParaRPr>
          </a:p>
        </p:txBody>
      </p:sp>
      <p:cxnSp>
        <p:nvCxnSpPr>
          <p:cNvPr id="16400" name="Straight Arrow Connector 31"/>
          <p:cNvCxnSpPr>
            <a:cxnSpLocks noChangeShapeType="1"/>
            <a:stCxn id="23" idx="2"/>
            <a:endCxn id="16393" idx="0"/>
          </p:cNvCxnSpPr>
          <p:nvPr/>
        </p:nvCxnSpPr>
        <p:spPr bwMode="auto">
          <a:xfrm rot="16200000" flipH="1">
            <a:off x="5945188" y="3465512"/>
            <a:ext cx="990600" cy="3175"/>
          </a:xfrm>
          <a:prstGeom prst="straightConnector1">
            <a:avLst/>
          </a:prstGeom>
          <a:noFill/>
          <a:ln w="9525" algn="ctr">
            <a:solidFill>
              <a:schemeClr val="tx1"/>
            </a:solidFill>
            <a:round/>
            <a:headEnd/>
            <a:tailEnd type="arrow" w="med" len="med"/>
          </a:ln>
        </p:spPr>
      </p:cxnSp>
      <p:sp>
        <p:nvSpPr>
          <p:cNvPr id="16401" name="AutoShape 7"/>
          <p:cNvSpPr>
            <a:spLocks noChangeArrowheads="1"/>
          </p:cNvSpPr>
          <p:nvPr/>
        </p:nvSpPr>
        <p:spPr bwMode="auto">
          <a:xfrm>
            <a:off x="7239000" y="1676400"/>
            <a:ext cx="1608138" cy="579438"/>
          </a:xfrm>
          <a:prstGeom prst="flowChartAlternateProcess">
            <a:avLst/>
          </a:prstGeom>
          <a:solidFill>
            <a:srgbClr val="00B050"/>
          </a:solidFill>
          <a:ln w="9525" algn="ctr">
            <a:solidFill>
              <a:schemeClr val="tx1"/>
            </a:solidFill>
            <a:miter lim="800000"/>
            <a:headEnd/>
            <a:tailEnd/>
          </a:ln>
        </p:spPr>
        <p:txBody>
          <a:bodyPr anchor="ctr">
            <a:spAutoFit/>
          </a:bodyPr>
          <a:lstStyle/>
          <a:p>
            <a:r>
              <a:rPr lang="en-US" sz="1400" b="1"/>
              <a:t>Live data</a:t>
            </a:r>
          </a:p>
          <a:p>
            <a:r>
              <a:rPr lang="en-US" sz="1400" i="1"/>
              <a:t>AMFLIBy</a:t>
            </a:r>
          </a:p>
        </p:txBody>
      </p:sp>
      <p:sp>
        <p:nvSpPr>
          <p:cNvPr id="16402" name="TextBox 49"/>
          <p:cNvSpPr txBox="1">
            <a:spLocks noChangeArrowheads="1"/>
          </p:cNvSpPr>
          <p:nvPr/>
        </p:nvSpPr>
        <p:spPr bwMode="auto">
          <a:xfrm>
            <a:off x="1143000" y="5029200"/>
            <a:ext cx="2590800" cy="461963"/>
          </a:xfrm>
          <a:prstGeom prst="rect">
            <a:avLst/>
          </a:prstGeom>
          <a:noFill/>
          <a:ln w="9525">
            <a:noFill/>
            <a:miter lim="800000"/>
            <a:headEnd/>
            <a:tailEnd/>
          </a:ln>
        </p:spPr>
        <p:txBody>
          <a:bodyPr>
            <a:spAutoFit/>
          </a:bodyPr>
          <a:lstStyle/>
          <a:p>
            <a:r>
              <a:rPr lang="en-US" sz="2400">
                <a:solidFill>
                  <a:srgbClr val="C00000"/>
                </a:solidFill>
              </a:rPr>
              <a:t>NO Downtime!!!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640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639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16396" grpId="0"/>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0"/>
            <a:ext cx="8229600" cy="593725"/>
          </a:xfrm>
        </p:spPr>
        <p:txBody>
          <a:bodyPr/>
          <a:lstStyle/>
          <a:p>
            <a:r>
              <a:rPr lang="en-US" sz="4000" smtClean="0"/>
              <a:t>Archive Process</a:t>
            </a:r>
          </a:p>
        </p:txBody>
      </p:sp>
      <p:sp>
        <p:nvSpPr>
          <p:cNvPr id="19459" name="Rectangle 3"/>
          <p:cNvSpPr>
            <a:spLocks noGrp="1" noChangeArrowheads="1"/>
          </p:cNvSpPr>
          <p:nvPr>
            <p:ph type="body" idx="1"/>
          </p:nvPr>
        </p:nvSpPr>
        <p:spPr>
          <a:xfrm>
            <a:off x="533400" y="1676400"/>
            <a:ext cx="8229600" cy="2895600"/>
          </a:xfrm>
        </p:spPr>
        <p:txBody>
          <a:bodyPr>
            <a:normAutofit/>
          </a:bodyPr>
          <a:lstStyle/>
          <a:p>
            <a:pPr marL="669925" lvl="1" indent="-212725">
              <a:lnSpc>
                <a:spcPct val="90000"/>
              </a:lnSpc>
              <a:defRPr/>
            </a:pPr>
            <a:r>
              <a:rPr lang="en-US" sz="2400" dirty="0" smtClean="0">
                <a:latin typeface="Tahoma" pitchFamily="34" charset="0"/>
                <a:cs typeface="Tahoma" pitchFamily="34" charset="0"/>
              </a:rPr>
              <a:t>Dedicated mode not required</a:t>
            </a:r>
          </a:p>
          <a:p>
            <a:pPr marL="669925" lvl="1" indent="-212725">
              <a:lnSpc>
                <a:spcPct val="90000"/>
              </a:lnSpc>
              <a:defRPr/>
            </a:pPr>
            <a:r>
              <a:rPr lang="en-US" sz="2400" dirty="0" smtClean="0">
                <a:latin typeface="Tahoma" pitchFamily="34" charset="0"/>
                <a:cs typeface="Tahoma" pitchFamily="34" charset="0"/>
              </a:rPr>
              <a:t>Run this procedure for each financial division</a:t>
            </a:r>
          </a:p>
          <a:p>
            <a:pPr marL="669925" lvl="1" indent="-212725">
              <a:lnSpc>
                <a:spcPct val="90000"/>
              </a:lnSpc>
              <a:defRPr/>
            </a:pPr>
            <a:r>
              <a:rPr lang="en-US" sz="2400" dirty="0" smtClean="0">
                <a:latin typeface="Tahoma" pitchFamily="34" charset="0"/>
                <a:cs typeface="Tahoma" pitchFamily="34" charset="0"/>
              </a:rPr>
              <a:t>Three archive phases used to isolate selected year in each image (son, father, grandfather, etc.)</a:t>
            </a:r>
          </a:p>
          <a:p>
            <a:pPr marL="1069975" lvl="2" indent="-212725">
              <a:lnSpc>
                <a:spcPct val="90000"/>
              </a:lnSpc>
              <a:defRPr/>
            </a:pPr>
            <a:r>
              <a:rPr lang="en-US" sz="2000" dirty="0" smtClean="0">
                <a:latin typeface="Tahoma" pitchFamily="34" charset="0"/>
                <a:cs typeface="Tahoma" pitchFamily="34" charset="0"/>
              </a:rPr>
              <a:t>Delete everything prior to the desired year</a:t>
            </a:r>
          </a:p>
          <a:p>
            <a:pPr marL="1069975" lvl="2" indent="-212725">
              <a:lnSpc>
                <a:spcPct val="90000"/>
              </a:lnSpc>
              <a:defRPr/>
            </a:pPr>
            <a:r>
              <a:rPr lang="en-US" sz="2000" dirty="0" smtClean="0">
                <a:latin typeface="Tahoma" pitchFamily="34" charset="0"/>
                <a:cs typeface="Tahoma" pitchFamily="34" charset="0"/>
              </a:rPr>
              <a:t>Delete everything after the  desired year</a:t>
            </a:r>
            <a:endParaRPr lang="en-US" dirty="0" smtClean="0">
              <a:latin typeface="Tahoma" pitchFamily="34" charset="0"/>
              <a:cs typeface="Tahoma" pitchFamily="34" charset="0"/>
            </a:endParaRPr>
          </a:p>
          <a:p>
            <a:pPr marL="669925" lvl="1" indent="-212725">
              <a:lnSpc>
                <a:spcPct val="90000"/>
              </a:lnSpc>
              <a:defRPr/>
            </a:pPr>
            <a:r>
              <a:rPr lang="en-US" sz="2400" dirty="0" smtClean="0">
                <a:latin typeface="Tahoma" pitchFamily="34" charset="0"/>
                <a:cs typeface="Tahoma" pitchFamily="34" charset="0"/>
              </a:rPr>
              <a:t>Cannot delete live data until archive is complete</a:t>
            </a:r>
            <a:endParaRPr lang="en-US" sz="2400" dirty="0" smtClean="0"/>
          </a:p>
          <a:p>
            <a:pPr marL="968375" lvl="2" indent="-53975">
              <a:lnSpc>
                <a:spcPct val="90000"/>
              </a:lnSpc>
              <a:buFont typeface="Wingdings" pitchFamily="2" charset="2"/>
              <a:buAutoNum type="arabicPeriod"/>
              <a:defRPr/>
            </a:pPr>
            <a:endParaRPr lang="en-US" sz="1800" dirty="0" smtClean="0"/>
          </a:p>
        </p:txBody>
      </p:sp>
      <p:sp>
        <p:nvSpPr>
          <p:cNvPr id="7" name="Rectangle 6"/>
          <p:cNvSpPr/>
          <p:nvPr/>
        </p:nvSpPr>
        <p:spPr bwMode="auto">
          <a:xfrm>
            <a:off x="1676400" y="4876800"/>
            <a:ext cx="1905000" cy="838200"/>
          </a:xfrm>
          <a:prstGeom prst="rect">
            <a:avLst/>
          </a:prstGeom>
          <a:solidFill>
            <a:schemeClr val="accent3">
              <a:lumMod val="65000"/>
            </a:schemeClr>
          </a:solidFill>
          <a:ln w="9525" cap="flat" cmpd="sng" algn="ctr">
            <a:solidFill>
              <a:schemeClr val="tx1"/>
            </a:solidFill>
            <a:prstDash val="solid"/>
            <a:round/>
            <a:headEnd type="none" w="med" len="med"/>
            <a:tailEnd type="none" w="med" len="med"/>
          </a:ln>
          <a:effectLst/>
        </p:spPr>
        <p:txBody>
          <a:bodyPr/>
          <a:lstStyle/>
          <a:p>
            <a:pPr algn="ctr">
              <a:lnSpc>
                <a:spcPct val="200000"/>
              </a:lnSpc>
              <a:defRPr/>
            </a:pPr>
            <a:r>
              <a:rPr lang="en-US" sz="2400" dirty="0"/>
              <a:t>1999 - 2001</a:t>
            </a:r>
          </a:p>
        </p:txBody>
      </p:sp>
      <p:sp>
        <p:nvSpPr>
          <p:cNvPr id="17413" name="Rectangle 7"/>
          <p:cNvSpPr>
            <a:spLocks noChangeArrowheads="1"/>
          </p:cNvSpPr>
          <p:nvPr/>
        </p:nvSpPr>
        <p:spPr bwMode="auto">
          <a:xfrm>
            <a:off x="3581400" y="4876800"/>
            <a:ext cx="1981200" cy="838200"/>
          </a:xfrm>
          <a:prstGeom prst="rect">
            <a:avLst/>
          </a:prstGeom>
          <a:solidFill>
            <a:srgbClr val="FFFF99"/>
          </a:solidFill>
          <a:ln w="9525" algn="ctr">
            <a:solidFill>
              <a:schemeClr val="tx1"/>
            </a:solidFill>
            <a:round/>
            <a:headEnd/>
            <a:tailEnd/>
          </a:ln>
        </p:spPr>
        <p:txBody>
          <a:bodyPr/>
          <a:lstStyle/>
          <a:p>
            <a:pPr algn="ctr">
              <a:lnSpc>
                <a:spcPct val="150000"/>
              </a:lnSpc>
            </a:pPr>
            <a:r>
              <a:rPr lang="en-US" sz="3200"/>
              <a:t>2002</a:t>
            </a:r>
          </a:p>
        </p:txBody>
      </p:sp>
      <p:sp>
        <p:nvSpPr>
          <p:cNvPr id="9" name="Rectangle 8"/>
          <p:cNvSpPr/>
          <p:nvPr/>
        </p:nvSpPr>
        <p:spPr bwMode="auto">
          <a:xfrm>
            <a:off x="5562600" y="4876800"/>
            <a:ext cx="1905000" cy="838200"/>
          </a:xfrm>
          <a:prstGeom prst="rect">
            <a:avLst/>
          </a:prstGeom>
          <a:solidFill>
            <a:schemeClr val="accent3">
              <a:lumMod val="65000"/>
            </a:schemeClr>
          </a:solidFill>
          <a:ln w="9525" cap="flat" cmpd="sng" algn="ctr">
            <a:solidFill>
              <a:schemeClr val="tx1"/>
            </a:solidFill>
            <a:prstDash val="solid"/>
            <a:round/>
            <a:headEnd type="none" w="med" len="med"/>
            <a:tailEnd type="none" w="med" len="med"/>
          </a:ln>
          <a:effectLst/>
        </p:spPr>
        <p:txBody>
          <a:bodyPr/>
          <a:lstStyle/>
          <a:p>
            <a:pPr algn="ctr">
              <a:lnSpc>
                <a:spcPct val="200000"/>
              </a:lnSpc>
              <a:defRPr/>
            </a:pPr>
            <a:r>
              <a:rPr lang="en-US" sz="2400" dirty="0"/>
              <a:t>2003+</a:t>
            </a:r>
          </a:p>
        </p:txBody>
      </p:sp>
      <p:sp>
        <p:nvSpPr>
          <p:cNvPr id="17415" name="TextBox 9"/>
          <p:cNvSpPr txBox="1">
            <a:spLocks noChangeArrowheads="1"/>
          </p:cNvSpPr>
          <p:nvPr/>
        </p:nvSpPr>
        <p:spPr bwMode="auto">
          <a:xfrm>
            <a:off x="457200" y="838200"/>
            <a:ext cx="8382000" cy="830263"/>
          </a:xfrm>
          <a:prstGeom prst="rect">
            <a:avLst/>
          </a:prstGeom>
          <a:noFill/>
          <a:ln w="9525">
            <a:noFill/>
            <a:miter lim="800000"/>
            <a:headEnd/>
            <a:tailEnd/>
          </a:ln>
        </p:spPr>
        <p:txBody>
          <a:bodyPr>
            <a:spAutoFit/>
          </a:bodyPr>
          <a:lstStyle/>
          <a:p>
            <a:pPr marL="400050" indent="-400050"/>
            <a:r>
              <a:rPr lang="en-US" sz="2400"/>
              <a:t>2. TRNARC Procedure – Delete Transactions from Archive Library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533400" y="1905000"/>
            <a:ext cx="8229600" cy="3733800"/>
          </a:xfrm>
        </p:spPr>
        <p:txBody>
          <a:bodyPr/>
          <a:lstStyle/>
          <a:p>
            <a:pPr eaLnBrk="1" hangingPunct="1">
              <a:buFont typeface="Wingdings" pitchFamily="2" charset="2"/>
              <a:buChar char="ü"/>
            </a:pPr>
            <a:r>
              <a:rPr lang="en-US" dirty="0" smtClean="0"/>
              <a:t>XA Environment Housekeeping</a:t>
            </a:r>
          </a:p>
          <a:p>
            <a:pPr eaLnBrk="1" hangingPunct="1">
              <a:buFont typeface="Wingdings" pitchFamily="2" charset="2"/>
              <a:buChar char="ü"/>
            </a:pPr>
            <a:r>
              <a:rPr lang="en-US" dirty="0" smtClean="0"/>
              <a:t>Cleanup for Common Applications</a:t>
            </a:r>
          </a:p>
          <a:p>
            <a:pPr eaLnBrk="1" hangingPunct="1">
              <a:buFont typeface="Wingdings" pitchFamily="2" charset="2"/>
              <a:buChar char="ü"/>
            </a:pPr>
            <a:r>
              <a:rPr lang="en-US" dirty="0" smtClean="0"/>
              <a:t>IFM Archive Concepts</a:t>
            </a:r>
          </a:p>
          <a:p>
            <a:pPr eaLnBrk="1" hangingPunct="1">
              <a:buFont typeface="Wingdings" pitchFamily="2" charset="2"/>
              <a:buChar char="ü"/>
            </a:pPr>
            <a:r>
              <a:rPr lang="en-US" dirty="0" smtClean="0"/>
              <a:t>Tips and Techniques</a:t>
            </a:r>
          </a:p>
          <a:p>
            <a:pPr eaLnBrk="1" hangingPunct="1">
              <a:buFont typeface="Wingdings" pitchFamily="2" charset="2"/>
              <a:buChar char="ü"/>
            </a:pPr>
            <a:r>
              <a:rPr lang="en-US" dirty="0" smtClean="0"/>
              <a:t>Q &amp; A</a:t>
            </a:r>
          </a:p>
          <a:p>
            <a:pPr eaLnBrk="1" hangingPunct="1">
              <a:buFontTx/>
              <a:buNone/>
            </a:pPr>
            <a:endParaRPr lang="en-US" dirty="0" smtClean="0"/>
          </a:p>
          <a:p>
            <a:pPr eaLnBrk="1" hangingPunct="1"/>
            <a:endParaRPr lang="en-US" dirty="0" smtClean="0"/>
          </a:p>
        </p:txBody>
      </p:sp>
      <p:sp>
        <p:nvSpPr>
          <p:cNvPr id="3075" name="Title 3"/>
          <p:cNvSpPr>
            <a:spLocks noGrp="1"/>
          </p:cNvSpPr>
          <p:nvPr>
            <p:ph type="title"/>
          </p:nvPr>
        </p:nvSpPr>
        <p:spPr/>
        <p:txBody>
          <a:bodyPr/>
          <a:lstStyle/>
          <a:p>
            <a:pPr eaLnBrk="1" hangingPunct="1"/>
            <a:r>
              <a:rPr lang="en-US" smtClean="0"/>
              <a:t>Today’s Agenda</a:t>
            </a:r>
          </a:p>
        </p:txBody>
      </p:sp>
      <p:pic>
        <p:nvPicPr>
          <p:cNvPr id="3076" name="Picture 4" descr="C:\Documents and Settings\daubb\Local Settings\Temporary Internet Files\Content.IE5\9SLX7TD3\MCj02522650000[1].wmf"/>
          <p:cNvPicPr>
            <a:picLocks noChangeAspect="1" noChangeArrowheads="1"/>
          </p:cNvPicPr>
          <p:nvPr/>
        </p:nvPicPr>
        <p:blipFill>
          <a:blip r:embed="rId2" cstate="print"/>
          <a:srcRect/>
          <a:stretch>
            <a:fillRect/>
          </a:stretch>
        </p:blipFill>
        <p:spPr bwMode="auto">
          <a:xfrm>
            <a:off x="6248400" y="3429000"/>
            <a:ext cx="1290638" cy="182721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0"/>
            <a:ext cx="8229600" cy="593725"/>
          </a:xfrm>
        </p:spPr>
        <p:txBody>
          <a:bodyPr/>
          <a:lstStyle/>
          <a:p>
            <a:r>
              <a:rPr lang="en-US" sz="4000" smtClean="0"/>
              <a:t>Archive Process</a:t>
            </a:r>
          </a:p>
        </p:txBody>
      </p:sp>
      <p:sp>
        <p:nvSpPr>
          <p:cNvPr id="19459" name="Rectangle 3"/>
          <p:cNvSpPr>
            <a:spLocks noGrp="1" noChangeArrowheads="1"/>
          </p:cNvSpPr>
          <p:nvPr>
            <p:ph type="body" idx="1"/>
          </p:nvPr>
        </p:nvSpPr>
        <p:spPr>
          <a:xfrm>
            <a:off x="609600" y="1524000"/>
            <a:ext cx="8229600" cy="2133600"/>
          </a:xfrm>
        </p:spPr>
        <p:txBody>
          <a:bodyPr>
            <a:normAutofit lnSpcReduction="10000"/>
          </a:bodyPr>
          <a:lstStyle/>
          <a:p>
            <a:pPr marL="669925" lvl="1" indent="-212725">
              <a:lnSpc>
                <a:spcPct val="90000"/>
              </a:lnSpc>
              <a:defRPr/>
            </a:pPr>
            <a:r>
              <a:rPr lang="en-US" sz="2400" dirty="0" smtClean="0"/>
              <a:t>Purge old data from live first to receive immediate benefits </a:t>
            </a:r>
            <a:endParaRPr lang="en-US" sz="1800" dirty="0" smtClean="0"/>
          </a:p>
          <a:p>
            <a:pPr marL="669925" lvl="1" indent="-212725">
              <a:lnSpc>
                <a:spcPct val="90000"/>
              </a:lnSpc>
              <a:defRPr/>
            </a:pPr>
            <a:r>
              <a:rPr lang="en-US" sz="2400" dirty="0" smtClean="0"/>
              <a:t>Use a test environment to separate data for each year at your own pace</a:t>
            </a:r>
          </a:p>
          <a:p>
            <a:pPr marL="669925" lvl="1" indent="-212725">
              <a:lnSpc>
                <a:spcPct val="90000"/>
              </a:lnSpc>
              <a:defRPr/>
            </a:pPr>
            <a:r>
              <a:rPr lang="en-US" sz="2400" dirty="0" smtClean="0"/>
              <a:t>Save the archive image to be used for separating years</a:t>
            </a:r>
          </a:p>
          <a:p>
            <a:pPr marL="669925" lvl="1" indent="-212725">
              <a:lnSpc>
                <a:spcPct val="90000"/>
              </a:lnSpc>
              <a:defRPr/>
            </a:pPr>
            <a:r>
              <a:rPr lang="en-US" sz="2400" dirty="0" smtClean="0"/>
              <a:t>Copy archived data to history library for inquiry purposes before removing the archive library to tape</a:t>
            </a:r>
          </a:p>
        </p:txBody>
      </p:sp>
      <p:sp>
        <p:nvSpPr>
          <p:cNvPr id="5" name="TextBox 4"/>
          <p:cNvSpPr txBox="1"/>
          <p:nvPr/>
        </p:nvSpPr>
        <p:spPr>
          <a:xfrm>
            <a:off x="762000" y="762000"/>
            <a:ext cx="7696200" cy="707886"/>
          </a:xfrm>
          <a:prstGeom prst="rect">
            <a:avLst/>
          </a:prstGeom>
          <a:solidFill>
            <a:schemeClr val="accent2">
              <a:lumMod val="75000"/>
            </a:schemeClr>
          </a:solidFill>
          <a:ln>
            <a:solidFill>
              <a:schemeClr val="tx2">
                <a:lumMod val="50000"/>
                <a:lumOff val="50000"/>
              </a:schemeClr>
            </a:solidFill>
          </a:ln>
          <a:scene3d>
            <a:camera prst="orthographicFront"/>
            <a:lightRig rig="threePt" dir="t"/>
          </a:scene3d>
          <a:sp3d>
            <a:bevelT/>
          </a:sp3d>
        </p:spPr>
        <p:txBody>
          <a:bodyPr>
            <a:spAutoFit/>
          </a:bodyPr>
          <a:lstStyle/>
          <a:p>
            <a:pPr algn="ctr">
              <a:defRPr/>
            </a:pPr>
            <a:r>
              <a:rPr lang="en-US" sz="2000" dirty="0">
                <a:solidFill>
                  <a:schemeClr val="bg1"/>
                </a:solidFill>
                <a:effectLst>
                  <a:outerShdw blurRad="38100" dist="38100" dir="2700000" algn="tl">
                    <a:srgbClr val="000000">
                      <a:alpha val="43137"/>
                    </a:srgbClr>
                  </a:outerShdw>
                </a:effectLst>
              </a:rPr>
              <a:t>Streamlined TRNARC</a:t>
            </a:r>
          </a:p>
          <a:p>
            <a:pPr algn="ctr">
              <a:defRPr/>
            </a:pPr>
            <a:r>
              <a:rPr lang="en-US" sz="2000" dirty="0">
                <a:solidFill>
                  <a:schemeClr val="bg1"/>
                </a:solidFill>
                <a:effectLst>
                  <a:outerShdw blurRad="38100" dist="38100" dir="2700000" algn="tl">
                    <a:srgbClr val="000000">
                      <a:alpha val="43137"/>
                    </a:srgbClr>
                  </a:outerShdw>
                </a:effectLst>
              </a:rPr>
              <a:t>Delete Transactions from Archive Library</a:t>
            </a:r>
          </a:p>
        </p:txBody>
      </p:sp>
      <p:sp>
        <p:nvSpPr>
          <p:cNvPr id="18439" name="AutoShape 7"/>
          <p:cNvSpPr>
            <a:spLocks noChangeArrowheads="1"/>
          </p:cNvSpPr>
          <p:nvPr/>
        </p:nvSpPr>
        <p:spPr bwMode="auto">
          <a:xfrm>
            <a:off x="1447800" y="4144963"/>
            <a:ext cx="1608138" cy="579437"/>
          </a:xfrm>
          <a:prstGeom prst="flowChartAlternateProcess">
            <a:avLst/>
          </a:prstGeom>
          <a:solidFill>
            <a:srgbClr val="00B050"/>
          </a:solidFill>
          <a:ln w="9525" algn="ctr">
            <a:solidFill>
              <a:schemeClr val="tx1"/>
            </a:solidFill>
            <a:miter lim="800000"/>
            <a:headEnd/>
            <a:tailEnd/>
          </a:ln>
        </p:spPr>
        <p:txBody>
          <a:bodyPr anchor="ctr">
            <a:spAutoFit/>
          </a:bodyPr>
          <a:lstStyle/>
          <a:p>
            <a:r>
              <a:rPr lang="en-US" sz="1400" b="1"/>
              <a:t>Test Env</a:t>
            </a:r>
          </a:p>
          <a:p>
            <a:r>
              <a:rPr lang="en-US" sz="1400" i="1"/>
              <a:t>AMFLIBy</a:t>
            </a:r>
          </a:p>
        </p:txBody>
      </p:sp>
      <p:sp>
        <p:nvSpPr>
          <p:cNvPr id="18440" name="AutoShape 8"/>
          <p:cNvSpPr>
            <a:spLocks noChangeArrowheads="1"/>
          </p:cNvSpPr>
          <p:nvPr/>
        </p:nvSpPr>
        <p:spPr bwMode="auto">
          <a:xfrm>
            <a:off x="4038600" y="4144963"/>
            <a:ext cx="1608138" cy="579437"/>
          </a:xfrm>
          <a:prstGeom prst="flowChartAlternateProcess">
            <a:avLst/>
          </a:prstGeom>
          <a:solidFill>
            <a:srgbClr val="92D050"/>
          </a:solidFill>
          <a:ln w="9525" algn="ctr">
            <a:solidFill>
              <a:schemeClr val="tx1"/>
            </a:solidFill>
            <a:miter lim="800000"/>
            <a:headEnd/>
            <a:tailEnd/>
          </a:ln>
        </p:spPr>
        <p:txBody>
          <a:bodyPr anchor="ctr">
            <a:spAutoFit/>
          </a:bodyPr>
          <a:lstStyle/>
          <a:p>
            <a:r>
              <a:rPr lang="en-US" sz="1400" b="1"/>
              <a:t>ARCLIB</a:t>
            </a:r>
          </a:p>
          <a:p>
            <a:r>
              <a:rPr lang="en-US" sz="1400" i="1"/>
              <a:t>Work Library</a:t>
            </a:r>
          </a:p>
        </p:txBody>
      </p:sp>
      <p:cxnSp>
        <p:nvCxnSpPr>
          <p:cNvPr id="18441" name="Straight Arrow Connector 9"/>
          <p:cNvCxnSpPr>
            <a:cxnSpLocks noChangeShapeType="1"/>
            <a:stCxn id="18439" idx="3"/>
            <a:endCxn id="18440" idx="1"/>
          </p:cNvCxnSpPr>
          <p:nvPr/>
        </p:nvCxnSpPr>
        <p:spPr bwMode="auto">
          <a:xfrm>
            <a:off x="3055938" y="4435475"/>
            <a:ext cx="982662" cy="1588"/>
          </a:xfrm>
          <a:prstGeom prst="straightConnector1">
            <a:avLst/>
          </a:prstGeom>
          <a:noFill/>
          <a:ln w="9525" algn="ctr">
            <a:solidFill>
              <a:schemeClr val="tx1"/>
            </a:solidFill>
            <a:round/>
            <a:headEnd type="arrow" w="med" len="med"/>
            <a:tailEnd type="arrow" w="med" len="med"/>
          </a:ln>
        </p:spPr>
      </p:cxnSp>
      <p:sp>
        <p:nvSpPr>
          <p:cNvPr id="13" name="AutoShape 7"/>
          <p:cNvSpPr>
            <a:spLocks noChangeArrowheads="1"/>
          </p:cNvSpPr>
          <p:nvPr/>
        </p:nvSpPr>
        <p:spPr bwMode="auto">
          <a:xfrm>
            <a:off x="4038600" y="5287963"/>
            <a:ext cx="1608138" cy="579437"/>
          </a:xfrm>
          <a:prstGeom prst="flowChartAlternateProcess">
            <a:avLst/>
          </a:prstGeom>
          <a:solidFill>
            <a:schemeClr val="accent5">
              <a:lumMod val="50000"/>
            </a:schemeClr>
          </a:solidFill>
          <a:ln w="9525" algn="ctr">
            <a:solidFill>
              <a:schemeClr val="tx1"/>
            </a:solidFill>
            <a:miter lim="800000"/>
            <a:headEnd/>
            <a:tailEnd/>
          </a:ln>
        </p:spPr>
        <p:txBody>
          <a:bodyPr anchor="ctr">
            <a:spAutoFit/>
          </a:bodyPr>
          <a:lstStyle/>
          <a:p>
            <a:pPr>
              <a:defRPr/>
            </a:pPr>
            <a:r>
              <a:rPr lang="en-US" sz="1400" b="1" dirty="0"/>
              <a:t>IFM History</a:t>
            </a:r>
          </a:p>
          <a:p>
            <a:pPr>
              <a:defRPr/>
            </a:pPr>
            <a:endParaRPr lang="en-US" sz="1400" b="1" dirty="0"/>
          </a:p>
        </p:txBody>
      </p:sp>
      <p:cxnSp>
        <p:nvCxnSpPr>
          <p:cNvPr id="18443" name="Straight Arrow Connector 14"/>
          <p:cNvCxnSpPr>
            <a:cxnSpLocks noChangeShapeType="1"/>
            <a:stCxn id="18440" idx="2"/>
            <a:endCxn id="13" idx="0"/>
          </p:cNvCxnSpPr>
          <p:nvPr/>
        </p:nvCxnSpPr>
        <p:spPr bwMode="auto">
          <a:xfrm rot="5400000">
            <a:off x="4560888" y="5006975"/>
            <a:ext cx="563562" cy="1588"/>
          </a:xfrm>
          <a:prstGeom prst="straightConnector1">
            <a:avLst/>
          </a:prstGeom>
          <a:noFill/>
          <a:ln w="9525" algn="ctr">
            <a:solidFill>
              <a:schemeClr val="tx1"/>
            </a:solidFill>
            <a:round/>
            <a:headEnd/>
            <a:tailEnd type="arrow" w="med" len="med"/>
          </a:ln>
        </p:spPr>
      </p:cxnSp>
      <p:sp>
        <p:nvSpPr>
          <p:cNvPr id="16" name="Flowchart: Sequential Access Storage 15"/>
          <p:cNvSpPr/>
          <p:nvPr/>
        </p:nvSpPr>
        <p:spPr bwMode="auto">
          <a:xfrm>
            <a:off x="6705600" y="3916363"/>
            <a:ext cx="1143000" cy="1066800"/>
          </a:xfrm>
          <a:prstGeom prst="flowChartMagneticTape">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a:defRPr/>
            </a:pPr>
            <a:r>
              <a:rPr lang="en-US" sz="1400" dirty="0" err="1">
                <a:effectLst>
                  <a:outerShdw blurRad="38100" dist="38100" dir="2700000" algn="tl">
                    <a:srgbClr val="000000">
                      <a:alpha val="43137"/>
                    </a:srgbClr>
                  </a:outerShdw>
                </a:effectLst>
              </a:rPr>
              <a:t>MAPICSbackup</a:t>
            </a:r>
            <a:endParaRPr lang="en-US" sz="1400" dirty="0">
              <a:effectLst>
                <a:outerShdw blurRad="38100" dist="38100" dir="2700000" algn="tl">
                  <a:srgbClr val="000000">
                    <a:alpha val="43137"/>
                  </a:srgbClr>
                </a:outerShdw>
              </a:effectLst>
            </a:endParaRPr>
          </a:p>
        </p:txBody>
      </p:sp>
      <p:cxnSp>
        <p:nvCxnSpPr>
          <p:cNvPr id="18445" name="Straight Arrow Connector 16"/>
          <p:cNvCxnSpPr>
            <a:cxnSpLocks noChangeShapeType="1"/>
            <a:stCxn id="18440" idx="3"/>
            <a:endCxn id="16" idx="1"/>
          </p:cNvCxnSpPr>
          <p:nvPr/>
        </p:nvCxnSpPr>
        <p:spPr bwMode="auto">
          <a:xfrm>
            <a:off x="5646738" y="4435475"/>
            <a:ext cx="1058862" cy="14288"/>
          </a:xfrm>
          <a:prstGeom prst="straightConnector1">
            <a:avLst/>
          </a:prstGeom>
          <a:noFill/>
          <a:ln w="9525" algn="ctr">
            <a:solidFill>
              <a:schemeClr val="tx1"/>
            </a:solidFill>
            <a:round/>
            <a:headEnd/>
            <a:tailEnd type="arrow" w="med" len="med"/>
          </a:ln>
        </p:spPr>
      </p:cxn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0"/>
            <a:ext cx="8229600" cy="593725"/>
          </a:xfrm>
        </p:spPr>
        <p:txBody>
          <a:bodyPr/>
          <a:lstStyle/>
          <a:p>
            <a:r>
              <a:rPr lang="en-US" sz="4000" smtClean="0"/>
              <a:t>Archive Process</a:t>
            </a:r>
          </a:p>
        </p:txBody>
      </p:sp>
      <p:sp>
        <p:nvSpPr>
          <p:cNvPr id="19459" name="Rectangle 3"/>
          <p:cNvSpPr>
            <a:spLocks noGrp="1" noChangeArrowheads="1"/>
          </p:cNvSpPr>
          <p:nvPr>
            <p:ph type="body" idx="1"/>
          </p:nvPr>
        </p:nvSpPr>
        <p:spPr>
          <a:xfrm>
            <a:off x="457200" y="762000"/>
            <a:ext cx="8229600" cy="3429000"/>
          </a:xfrm>
        </p:spPr>
        <p:txBody>
          <a:bodyPr/>
          <a:lstStyle/>
          <a:p>
            <a:pPr marL="457200" indent="-457200">
              <a:lnSpc>
                <a:spcPct val="90000"/>
              </a:lnSpc>
              <a:buFont typeface="Wingdings" pitchFamily="2" charset="2"/>
              <a:buAutoNum type="arabicPeriod" startAt="3"/>
            </a:pPr>
            <a:r>
              <a:rPr lang="en-US" sz="2800" smtClean="0"/>
              <a:t>TRNCUR – archive transactions (live library)</a:t>
            </a:r>
          </a:p>
          <a:p>
            <a:pPr marL="669925" lvl="1" indent="-212725">
              <a:lnSpc>
                <a:spcPct val="90000"/>
              </a:lnSpc>
            </a:pPr>
            <a:r>
              <a:rPr lang="en-US" sz="2400" smtClean="0"/>
              <a:t>Deletes old records from the live library</a:t>
            </a:r>
          </a:p>
          <a:p>
            <a:pPr marL="669925" lvl="1" indent="-212725">
              <a:lnSpc>
                <a:spcPct val="90000"/>
              </a:lnSpc>
            </a:pPr>
            <a:r>
              <a:rPr lang="en-US" sz="2400" smtClean="0"/>
              <a:t>Dedicated mode not required</a:t>
            </a:r>
          </a:p>
          <a:p>
            <a:pPr marL="669925" lvl="1" indent="-212725">
              <a:lnSpc>
                <a:spcPct val="90000"/>
              </a:lnSpc>
            </a:pPr>
            <a:r>
              <a:rPr lang="en-US" sz="2400" smtClean="0"/>
              <a:t>Run once for each financial division</a:t>
            </a:r>
          </a:p>
          <a:p>
            <a:pPr marL="669925" lvl="1" indent="-212725">
              <a:lnSpc>
                <a:spcPct val="90000"/>
              </a:lnSpc>
            </a:pPr>
            <a:r>
              <a:rPr lang="en-US" sz="2400" smtClean="0"/>
              <a:t>Four archive phases:</a:t>
            </a:r>
          </a:p>
          <a:p>
            <a:pPr marL="1069975" lvl="2" indent="-212725">
              <a:lnSpc>
                <a:spcPct val="90000"/>
              </a:lnSpc>
            </a:pPr>
            <a:r>
              <a:rPr lang="en-US" sz="2000" smtClean="0"/>
              <a:t>Flag transactions that meet criteria and prerequisites</a:t>
            </a:r>
          </a:p>
          <a:p>
            <a:pPr marL="1069975" lvl="2" indent="-212725">
              <a:lnSpc>
                <a:spcPct val="90000"/>
              </a:lnSpc>
            </a:pPr>
            <a:r>
              <a:rPr lang="en-US" sz="2000" smtClean="0"/>
              <a:t>Print transactions for review and resolution </a:t>
            </a:r>
          </a:p>
          <a:p>
            <a:pPr marL="1069975" lvl="2" indent="-212725">
              <a:lnSpc>
                <a:spcPct val="90000"/>
              </a:lnSpc>
            </a:pPr>
            <a:r>
              <a:rPr lang="en-US" sz="2000" smtClean="0"/>
              <a:t>Delete records </a:t>
            </a:r>
          </a:p>
          <a:p>
            <a:pPr marL="1069975" lvl="2" indent="-212725">
              <a:lnSpc>
                <a:spcPct val="90000"/>
              </a:lnSpc>
            </a:pPr>
            <a:r>
              <a:rPr lang="en-US" sz="2000" smtClean="0"/>
              <a:t>Reorganize files </a:t>
            </a:r>
          </a:p>
        </p:txBody>
      </p:sp>
      <p:sp>
        <p:nvSpPr>
          <p:cNvPr id="4" name="TextBox 3"/>
          <p:cNvSpPr txBox="1">
            <a:spLocks noChangeArrowheads="1"/>
          </p:cNvSpPr>
          <p:nvPr/>
        </p:nvSpPr>
        <p:spPr bwMode="auto">
          <a:xfrm>
            <a:off x="533400" y="4267200"/>
            <a:ext cx="7848600" cy="769938"/>
          </a:xfrm>
          <a:prstGeom prst="rect">
            <a:avLst/>
          </a:prstGeom>
          <a:noFill/>
          <a:ln w="9525">
            <a:noFill/>
            <a:miter lim="800000"/>
            <a:headEnd/>
            <a:tailEnd/>
          </a:ln>
        </p:spPr>
        <p:txBody>
          <a:bodyPr>
            <a:spAutoFit/>
          </a:bodyPr>
          <a:lstStyle/>
          <a:p>
            <a:pPr marL="0" lvl="1"/>
            <a:r>
              <a:rPr lang="en-US" sz="2200">
                <a:solidFill>
                  <a:srgbClr val="C00000"/>
                </a:solidFill>
              </a:rPr>
              <a:t>Common problem – why is data for selected division and period still in the environment after the archive?</a:t>
            </a:r>
          </a:p>
        </p:txBody>
      </p:sp>
      <p:sp>
        <p:nvSpPr>
          <p:cNvPr id="5" name="Rectangle 3"/>
          <p:cNvSpPr txBox="1">
            <a:spLocks noChangeArrowheads="1"/>
          </p:cNvSpPr>
          <p:nvPr/>
        </p:nvSpPr>
        <p:spPr bwMode="auto">
          <a:xfrm>
            <a:off x="457200" y="5029200"/>
            <a:ext cx="8229600" cy="1143000"/>
          </a:xfrm>
          <a:prstGeom prst="rect">
            <a:avLst/>
          </a:prstGeom>
          <a:noFill/>
          <a:ln w="9525">
            <a:noFill/>
            <a:miter lim="800000"/>
            <a:headEnd/>
            <a:tailEnd/>
          </a:ln>
        </p:spPr>
        <p:txBody>
          <a:bodyPr/>
          <a:lstStyle/>
          <a:p>
            <a:pPr marL="669925" lvl="1" indent="-212725" eaLnBrk="0" hangingPunct="0">
              <a:lnSpc>
                <a:spcPct val="90000"/>
              </a:lnSpc>
              <a:spcBef>
                <a:spcPct val="20000"/>
              </a:spcBef>
              <a:buFont typeface="Arial" pitchFamily="34" charset="0"/>
              <a:buChar char="•"/>
              <a:defRPr/>
            </a:pPr>
            <a:r>
              <a:rPr lang="en-US" sz="2000" kern="0" dirty="0">
                <a:latin typeface="+mn-lt"/>
              </a:rPr>
              <a:t>Run a second time to remove interdivisional transfer transactions</a:t>
            </a:r>
          </a:p>
          <a:p>
            <a:pPr marL="669925" lvl="1" indent="-212725" eaLnBrk="0" hangingPunct="0">
              <a:lnSpc>
                <a:spcPct val="90000"/>
              </a:lnSpc>
              <a:spcBef>
                <a:spcPct val="20000"/>
              </a:spcBef>
              <a:buFont typeface="Arial" pitchFamily="34" charset="0"/>
              <a:buChar char="•"/>
              <a:defRPr/>
            </a:pPr>
            <a:r>
              <a:rPr lang="en-US" sz="2000" kern="0" dirty="0">
                <a:latin typeface="+mn-lt"/>
              </a:rPr>
              <a:t>Review the prerequisites for each procedure component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593725"/>
          </a:xfrm>
        </p:spPr>
        <p:txBody>
          <a:bodyPr/>
          <a:lstStyle/>
          <a:p>
            <a:r>
              <a:rPr lang="en-US" sz="4000" smtClean="0"/>
              <a:t>Archive Process</a:t>
            </a:r>
          </a:p>
        </p:txBody>
      </p:sp>
      <p:sp>
        <p:nvSpPr>
          <p:cNvPr id="20483" name="Rectangle 3"/>
          <p:cNvSpPr>
            <a:spLocks noGrp="1" noChangeArrowheads="1"/>
          </p:cNvSpPr>
          <p:nvPr>
            <p:ph type="body" idx="1"/>
          </p:nvPr>
        </p:nvSpPr>
        <p:spPr>
          <a:xfrm>
            <a:off x="381000" y="762000"/>
            <a:ext cx="8229600" cy="4800600"/>
          </a:xfrm>
        </p:spPr>
        <p:txBody>
          <a:bodyPr/>
          <a:lstStyle/>
          <a:p>
            <a:pPr marL="457200" indent="-457200">
              <a:buFont typeface="Wingdings" pitchFamily="2" charset="2"/>
              <a:buAutoNum type="arabicPeriod" startAt="4"/>
            </a:pPr>
            <a:r>
              <a:rPr lang="en-US" sz="2800" smtClean="0"/>
              <a:t>PAYLST – archive Payment Lists</a:t>
            </a:r>
          </a:p>
          <a:p>
            <a:pPr marL="457200" indent="-457200">
              <a:buFont typeface="Wingdings" pitchFamily="2" charset="2"/>
              <a:buAutoNum type="arabicPeriod" startAt="4"/>
            </a:pPr>
            <a:r>
              <a:rPr lang="en-US" sz="2800" smtClean="0"/>
              <a:t>PRSACC – archive Personal Accounts</a:t>
            </a:r>
          </a:p>
          <a:p>
            <a:pPr marL="457200" indent="-457200">
              <a:buFont typeface="Wingdings" pitchFamily="2" charset="2"/>
              <a:buAutoNum type="arabicPeriod" startAt="4"/>
            </a:pPr>
            <a:r>
              <a:rPr lang="en-US" sz="2800" smtClean="0"/>
              <a:t>ENTDTA – archive Entities</a:t>
            </a:r>
          </a:p>
          <a:p>
            <a:pPr marL="457200" indent="-457200">
              <a:buFont typeface="Wingdings" pitchFamily="2" charset="2"/>
              <a:buAutoNum type="arabicPeriod" startAt="4"/>
            </a:pPr>
            <a:endParaRPr lang="en-US" sz="2800" smtClean="0"/>
          </a:p>
          <a:p>
            <a:pPr marL="857250" lvl="1" indent="-457200">
              <a:spcBef>
                <a:spcPct val="0"/>
              </a:spcBef>
            </a:pPr>
            <a:r>
              <a:rPr lang="en-US" smtClean="0"/>
              <a:t>To be eligible for deletion, records must </a:t>
            </a:r>
          </a:p>
          <a:p>
            <a:pPr marL="1257300" lvl="2" indent="-457200">
              <a:spcBef>
                <a:spcPct val="0"/>
              </a:spcBef>
            </a:pPr>
            <a:r>
              <a:rPr lang="en-US" smtClean="0"/>
              <a:t>not be referenced by any previously archived components</a:t>
            </a:r>
          </a:p>
          <a:p>
            <a:pPr marL="1257300" lvl="2" indent="-457200">
              <a:spcBef>
                <a:spcPct val="0"/>
              </a:spcBef>
            </a:pPr>
            <a:r>
              <a:rPr lang="en-US" smtClean="0"/>
              <a:t>be flagged as Record Status ‘3’ (please archive)</a:t>
            </a:r>
          </a:p>
          <a:p>
            <a:pPr marL="457200" indent="-457200">
              <a:buFontTx/>
              <a:buNone/>
            </a:pPr>
            <a:endParaRPr lang="en-US" sz="280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593725"/>
          </a:xfrm>
        </p:spPr>
        <p:txBody>
          <a:bodyPr/>
          <a:lstStyle/>
          <a:p>
            <a:r>
              <a:rPr lang="en-US" sz="4000" smtClean="0"/>
              <a:t>Archive Process</a:t>
            </a:r>
          </a:p>
        </p:txBody>
      </p:sp>
      <p:sp>
        <p:nvSpPr>
          <p:cNvPr id="26627" name="Rectangle 3"/>
          <p:cNvSpPr>
            <a:spLocks noGrp="1" noChangeArrowheads="1"/>
          </p:cNvSpPr>
          <p:nvPr>
            <p:ph type="body" idx="1"/>
          </p:nvPr>
        </p:nvSpPr>
        <p:spPr>
          <a:xfrm>
            <a:off x="457200" y="838200"/>
            <a:ext cx="8229600" cy="4419600"/>
          </a:xfrm>
        </p:spPr>
        <p:txBody>
          <a:bodyPr>
            <a:normAutofit/>
          </a:bodyPr>
          <a:lstStyle/>
          <a:p>
            <a:pPr marL="514350" indent="-514350">
              <a:lnSpc>
                <a:spcPct val="75000"/>
              </a:lnSpc>
              <a:buFont typeface="+mj-lt"/>
              <a:buAutoNum type="arabicPeriod" startAt="7"/>
              <a:defRPr/>
            </a:pPr>
            <a:r>
              <a:rPr lang="en-US" sz="2800" dirty="0" smtClean="0"/>
              <a:t>RPTGEN – archive report generator </a:t>
            </a:r>
          </a:p>
          <a:p>
            <a:pPr marL="914400" lvl="1" indent="-514350">
              <a:lnSpc>
                <a:spcPct val="75000"/>
              </a:lnSpc>
              <a:defRPr/>
            </a:pPr>
            <a:r>
              <a:rPr lang="en-US" sz="2400" dirty="0" smtClean="0"/>
              <a:t>must be flagged with Record Status ‘3’ (please archive)</a:t>
            </a:r>
          </a:p>
          <a:p>
            <a:pPr marL="514350" indent="-514350">
              <a:lnSpc>
                <a:spcPct val="75000"/>
              </a:lnSpc>
              <a:buFont typeface="+mj-lt"/>
              <a:buAutoNum type="arabicPeriod" startAt="7"/>
              <a:defRPr/>
            </a:pPr>
            <a:r>
              <a:rPr lang="en-US" sz="2800" dirty="0" smtClean="0"/>
              <a:t>FLDHDG – archive field headings</a:t>
            </a:r>
          </a:p>
          <a:p>
            <a:pPr marL="514350" indent="-514350">
              <a:lnSpc>
                <a:spcPct val="75000"/>
              </a:lnSpc>
              <a:buFont typeface="+mj-lt"/>
              <a:buAutoNum type="arabicPeriod" startAt="7"/>
              <a:defRPr/>
            </a:pPr>
            <a:r>
              <a:rPr lang="en-US" sz="2800" dirty="0" smtClean="0"/>
              <a:t>NARDTL – archive narrative</a:t>
            </a:r>
          </a:p>
          <a:p>
            <a:pPr marL="514350" indent="-514350">
              <a:lnSpc>
                <a:spcPct val="75000"/>
              </a:lnSpc>
              <a:buFont typeface="+mj-lt"/>
              <a:buAutoNum type="arabicPeriod" startAt="7"/>
              <a:defRPr/>
            </a:pPr>
            <a:endParaRPr lang="en-US" dirty="0" smtClean="0"/>
          </a:p>
          <a:p>
            <a:pPr marL="514350" indent="-514350">
              <a:lnSpc>
                <a:spcPct val="75000"/>
              </a:lnSpc>
              <a:buFont typeface="+mj-lt"/>
              <a:buAutoNum type="arabicPeriod" startAt="7"/>
              <a:defRPr/>
            </a:pPr>
            <a:endParaRPr lang="en-US" b="1" dirty="0" smtClean="0"/>
          </a:p>
          <a:p>
            <a:pPr marL="857250" lvl="1" indent="-457200">
              <a:spcBef>
                <a:spcPts val="0"/>
              </a:spcBef>
              <a:defRPr/>
            </a:pPr>
            <a:r>
              <a:rPr lang="en-US" dirty="0" smtClean="0"/>
              <a:t>Check to see if you are using these features and skip the archive step if you are not</a:t>
            </a:r>
          </a:p>
          <a:p>
            <a:pPr marL="514350" indent="-514350">
              <a:lnSpc>
                <a:spcPct val="75000"/>
              </a:lnSpc>
              <a:buFontTx/>
              <a:buNone/>
              <a:defRPr/>
            </a:pPr>
            <a:endParaRPr lang="en-US" sz="2800" b="1"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29600" cy="669925"/>
          </a:xfrm>
        </p:spPr>
        <p:txBody>
          <a:bodyPr/>
          <a:lstStyle/>
          <a:p>
            <a:r>
              <a:rPr lang="en-US" sz="4000" smtClean="0"/>
              <a:t>Archive Process</a:t>
            </a:r>
          </a:p>
        </p:txBody>
      </p:sp>
      <p:sp>
        <p:nvSpPr>
          <p:cNvPr id="21507" name="Rectangle 3"/>
          <p:cNvSpPr>
            <a:spLocks noGrp="1" noChangeArrowheads="1"/>
          </p:cNvSpPr>
          <p:nvPr>
            <p:ph type="body" idx="1"/>
          </p:nvPr>
        </p:nvSpPr>
        <p:spPr>
          <a:xfrm>
            <a:off x="381000" y="762000"/>
            <a:ext cx="8229600" cy="5029200"/>
          </a:xfrm>
        </p:spPr>
        <p:txBody>
          <a:bodyPr/>
          <a:lstStyle/>
          <a:p>
            <a:pPr marL="514350" indent="-514350">
              <a:buFont typeface="Times New Roman" pitchFamily="18" charset="0"/>
              <a:buAutoNum type="arabicPeriod" startAt="10"/>
              <a:defRPr/>
            </a:pPr>
            <a:r>
              <a:rPr lang="en-US" sz="2800" dirty="0" smtClean="0"/>
              <a:t>AUDSTM – archive audit stamps</a:t>
            </a:r>
          </a:p>
          <a:p>
            <a:pPr marL="669925" lvl="1" indent="-212725">
              <a:defRPr/>
            </a:pPr>
            <a:r>
              <a:rPr lang="en-US" sz="2400" dirty="0" smtClean="0"/>
              <a:t>Delete unused audit stamps from the live library</a:t>
            </a:r>
          </a:p>
          <a:p>
            <a:pPr marL="669925" lvl="1" indent="-212725">
              <a:defRPr/>
            </a:pPr>
            <a:r>
              <a:rPr lang="en-US" sz="2400" dirty="0" smtClean="0"/>
              <a:t>Two archive phases </a:t>
            </a:r>
          </a:p>
          <a:p>
            <a:pPr marL="1069975" lvl="2" indent="-212725">
              <a:defRPr/>
            </a:pPr>
            <a:r>
              <a:rPr lang="en-US" sz="2000" dirty="0" smtClean="0"/>
              <a:t>delete audit stamps associated with records that have been archived </a:t>
            </a:r>
          </a:p>
          <a:p>
            <a:pPr marL="1069975" lvl="2" indent="-212725">
              <a:defRPr/>
            </a:pPr>
            <a:r>
              <a:rPr lang="en-US" sz="2000" dirty="0" smtClean="0"/>
              <a:t>reorganizes the file</a:t>
            </a:r>
          </a:p>
          <a:p>
            <a:pPr marL="669925" lvl="1" indent="-212725">
              <a:defRPr/>
            </a:pPr>
            <a:r>
              <a:rPr lang="en-US" sz="2400" dirty="0" smtClean="0"/>
              <a:t>Dedicated IFM environment is required</a:t>
            </a:r>
          </a:p>
          <a:p>
            <a:pPr marL="669925" lvl="1" indent="-212725">
              <a:defRPr/>
            </a:pPr>
            <a:r>
              <a:rPr lang="en-US" sz="2400" dirty="0" smtClean="0"/>
              <a:t>Exit IFM  to release the lock on the Audit Stamp file</a:t>
            </a:r>
          </a:p>
          <a:p>
            <a:pPr marL="968375" lvl="2" indent="-53975">
              <a:defRPr/>
            </a:pPr>
            <a:r>
              <a:rPr lang="en-US" sz="2000" dirty="0" smtClean="0"/>
              <a:t>Submit the jobs on hold</a:t>
            </a:r>
          </a:p>
          <a:p>
            <a:pPr marL="968375" lvl="2" indent="-53975">
              <a:defRPr/>
            </a:pPr>
            <a:r>
              <a:rPr lang="en-US" sz="2000" dirty="0" smtClean="0"/>
              <a:t>Exit IFM</a:t>
            </a:r>
          </a:p>
          <a:p>
            <a:pPr marL="968375" lvl="2" indent="-53975">
              <a:defRPr/>
            </a:pPr>
            <a:r>
              <a:rPr lang="en-US" sz="2000" dirty="0" smtClean="0"/>
              <a:t>Release the jobs to run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0"/>
            <a:ext cx="8229600" cy="593725"/>
          </a:xfrm>
        </p:spPr>
        <p:txBody>
          <a:bodyPr/>
          <a:lstStyle/>
          <a:p>
            <a:r>
              <a:rPr lang="en-US" sz="4000" smtClean="0"/>
              <a:t>Viewing Historical Data</a:t>
            </a:r>
          </a:p>
        </p:txBody>
      </p:sp>
      <p:pic>
        <p:nvPicPr>
          <p:cNvPr id="23555" name="Picture 4"/>
          <p:cNvPicPr>
            <a:picLocks noChangeAspect="1" noChangeArrowheads="1"/>
          </p:cNvPicPr>
          <p:nvPr/>
        </p:nvPicPr>
        <p:blipFill>
          <a:blip r:embed="rId3" cstate="print"/>
          <a:srcRect/>
          <a:stretch>
            <a:fillRect/>
          </a:stretch>
        </p:blipFill>
        <p:spPr bwMode="auto">
          <a:xfrm>
            <a:off x="990600" y="800100"/>
            <a:ext cx="6781800" cy="50942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0"/>
            <a:ext cx="8229600" cy="593725"/>
          </a:xfrm>
        </p:spPr>
        <p:txBody>
          <a:bodyPr/>
          <a:lstStyle/>
          <a:p>
            <a:r>
              <a:rPr lang="en-US" sz="4000" smtClean="0"/>
              <a:t>Viewing Historical Data</a:t>
            </a:r>
          </a:p>
        </p:txBody>
      </p:sp>
      <p:pic>
        <p:nvPicPr>
          <p:cNvPr id="24579" name="Picture 5" descr="IFM Trans History View"/>
          <p:cNvPicPr>
            <a:picLocks noChangeAspect="1" noChangeArrowheads="1"/>
          </p:cNvPicPr>
          <p:nvPr/>
        </p:nvPicPr>
        <p:blipFill>
          <a:blip r:embed="rId3" cstate="print"/>
          <a:srcRect/>
          <a:stretch>
            <a:fillRect/>
          </a:stretch>
        </p:blipFill>
        <p:spPr bwMode="auto">
          <a:xfrm>
            <a:off x="1143000" y="857250"/>
            <a:ext cx="6781800" cy="50863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685800"/>
          </a:xfrm>
        </p:spPr>
        <p:txBody>
          <a:bodyPr/>
          <a:lstStyle/>
          <a:p>
            <a:r>
              <a:rPr lang="en-US" sz="4000" smtClean="0"/>
              <a:t>Tips and Techniques</a:t>
            </a:r>
            <a:endParaRPr lang="en-US" sz="3800" smtClean="0"/>
          </a:p>
        </p:txBody>
      </p:sp>
      <p:sp>
        <p:nvSpPr>
          <p:cNvPr id="3" name="Content Placeholder 2"/>
          <p:cNvSpPr>
            <a:spLocks noGrp="1"/>
          </p:cNvSpPr>
          <p:nvPr>
            <p:ph idx="1"/>
          </p:nvPr>
        </p:nvSpPr>
        <p:spPr>
          <a:xfrm>
            <a:off x="457200" y="990600"/>
            <a:ext cx="8229600" cy="4953000"/>
          </a:xfrm>
        </p:spPr>
        <p:txBody>
          <a:bodyPr>
            <a:normAutofit fontScale="77500" lnSpcReduction="20000"/>
          </a:bodyPr>
          <a:lstStyle/>
          <a:p>
            <a:pPr>
              <a:defRPr/>
            </a:pPr>
            <a:r>
              <a:rPr lang="en-US" dirty="0" smtClean="0"/>
              <a:t>Archive in smaller increments</a:t>
            </a:r>
          </a:p>
          <a:p>
            <a:pPr lvl="1">
              <a:defRPr/>
            </a:pPr>
            <a:r>
              <a:rPr lang="en-US" dirty="0" smtClean="0"/>
              <a:t>If you are low on disk space</a:t>
            </a:r>
          </a:p>
          <a:p>
            <a:pPr lvl="1">
              <a:defRPr/>
            </a:pPr>
            <a:r>
              <a:rPr lang="en-US" dirty="0" smtClean="0"/>
              <a:t>If you have small downtime window</a:t>
            </a:r>
          </a:p>
          <a:p>
            <a:pPr>
              <a:defRPr/>
            </a:pPr>
            <a:r>
              <a:rPr lang="en-US" dirty="0" smtClean="0"/>
              <a:t>Apply latest fixes for the release level prior to running archive process</a:t>
            </a:r>
          </a:p>
          <a:p>
            <a:pPr>
              <a:defRPr/>
            </a:pPr>
            <a:r>
              <a:rPr lang="en-US" dirty="0" smtClean="0"/>
              <a:t>Review Archive information in User Guides for each application</a:t>
            </a:r>
          </a:p>
          <a:p>
            <a:pPr>
              <a:defRPr/>
            </a:pPr>
            <a:r>
              <a:rPr lang="en-US" dirty="0" smtClean="0"/>
              <a:t>Check with Infor to see if there are individual fixes required for the applications you will purge/archive</a:t>
            </a:r>
          </a:p>
          <a:p>
            <a:pPr>
              <a:defRPr/>
            </a:pPr>
            <a:r>
              <a:rPr lang="en-US" dirty="0" smtClean="0"/>
              <a:t>Refresh your test environment and experiment if you have not run the process before</a:t>
            </a:r>
          </a:p>
          <a:p>
            <a:pPr lvl="1">
              <a:defRPr/>
            </a:pPr>
            <a:r>
              <a:rPr lang="en-US" dirty="0" smtClean="0"/>
              <a:t>Familiarize yourself with the procedure</a:t>
            </a:r>
          </a:p>
          <a:p>
            <a:pPr lvl="1">
              <a:defRPr/>
            </a:pPr>
            <a:r>
              <a:rPr lang="en-US" dirty="0" smtClean="0"/>
              <a:t>Establish benchmarks to help planning and scheduling in live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685800"/>
          </a:xfrm>
        </p:spPr>
        <p:txBody>
          <a:bodyPr/>
          <a:lstStyle/>
          <a:p>
            <a:r>
              <a:rPr lang="en-US" sz="4000" smtClean="0"/>
              <a:t>IFM Resources</a:t>
            </a:r>
            <a:endParaRPr lang="en-US" sz="3800" smtClean="0"/>
          </a:p>
        </p:txBody>
      </p:sp>
      <p:sp>
        <p:nvSpPr>
          <p:cNvPr id="26627" name="Content Placeholder 2"/>
          <p:cNvSpPr>
            <a:spLocks noGrp="1"/>
          </p:cNvSpPr>
          <p:nvPr>
            <p:ph idx="1"/>
          </p:nvPr>
        </p:nvSpPr>
        <p:spPr>
          <a:xfrm>
            <a:off x="457200" y="990600"/>
            <a:ext cx="8229600" cy="4953000"/>
          </a:xfrm>
        </p:spPr>
        <p:txBody>
          <a:bodyPr/>
          <a:lstStyle/>
          <a:p>
            <a:r>
              <a:rPr lang="en-US" smtClean="0"/>
              <a:t>Get help if you want to get started quickly</a:t>
            </a:r>
          </a:p>
          <a:p>
            <a:pPr lvl="1"/>
            <a:r>
              <a:rPr lang="en-US" smtClean="0"/>
              <a:t>Define your archive strategy </a:t>
            </a:r>
          </a:p>
          <a:p>
            <a:pPr lvl="1"/>
            <a:r>
              <a:rPr lang="en-US" smtClean="0"/>
              <a:t>Implement tools to help with IFM Archive</a:t>
            </a:r>
          </a:p>
          <a:p>
            <a:pPr lvl="2"/>
            <a:r>
              <a:rPr lang="en-US" smtClean="0"/>
              <a:t>minimize downtime using simplified strategy and application enhancements</a:t>
            </a:r>
          </a:p>
          <a:p>
            <a:pPr lvl="2"/>
            <a:r>
              <a:rPr lang="en-US" smtClean="0"/>
              <a:t>Streamline process to complete live archive quickly</a:t>
            </a:r>
          </a:p>
          <a:p>
            <a:pPr lvl="1"/>
            <a:r>
              <a:rPr lang="en-US" smtClean="0"/>
              <a:t>Training for IT personnel</a:t>
            </a:r>
          </a:p>
          <a:p>
            <a:pPr lvl="1"/>
            <a:r>
              <a:rPr lang="en-US" smtClean="0"/>
              <a:t>Assistance in ensuring successful purge of old data</a:t>
            </a:r>
          </a:p>
          <a:p>
            <a:pPr lvl="1"/>
            <a:r>
              <a:rPr lang="en-US" smtClean="0"/>
              <a:t>Templates for documented procedures and data flow</a:t>
            </a:r>
          </a:p>
          <a:p>
            <a:pPr lvl="1">
              <a:buFontTx/>
              <a:buNone/>
            </a:pPr>
            <a:endParaRPr lang="en-US" smtClean="0"/>
          </a:p>
        </p:txBody>
      </p:sp>
      <p:pic>
        <p:nvPicPr>
          <p:cNvPr id="26628" name="Picture 4" descr="C:\Documents and Settings\daubb\Local Settings\Temporary Internet Files\Content.IE5\WDEJSPER\MCj04414620000[1].png">
            <a:hlinkClick r:id="rId3" action="ppaction://hlinkfile"/>
          </p:cNvPr>
          <p:cNvPicPr>
            <a:picLocks noChangeAspect="1" noChangeArrowheads="1"/>
          </p:cNvPicPr>
          <p:nvPr/>
        </p:nvPicPr>
        <p:blipFill>
          <a:blip r:embed="rId4" cstate="print"/>
          <a:srcRect/>
          <a:stretch>
            <a:fillRect/>
          </a:stretch>
        </p:blipFill>
        <p:spPr bwMode="auto">
          <a:xfrm>
            <a:off x="7010400" y="5410200"/>
            <a:ext cx="709613" cy="709613"/>
          </a:xfrm>
          <a:prstGeom prst="rect">
            <a:avLst/>
          </a:prstGeom>
          <a:noFill/>
          <a:ln w="9525">
            <a:noFill/>
            <a:miter lim="800000"/>
            <a:headEnd/>
            <a:tailEnd/>
          </a:ln>
        </p:spPr>
      </p:pic>
      <p:pic>
        <p:nvPicPr>
          <p:cNvPr id="26629" name="Picture 5" descr="C:\Documents and Settings\daubb\Local Settings\Temporary Internet Files\Content.IE5\WDEJSPER\MCj01052020000[1].wmf">
            <a:hlinkClick r:id="rId5" action="ppaction://hlinkfile"/>
          </p:cNvPr>
          <p:cNvPicPr>
            <a:picLocks noChangeAspect="1" noChangeArrowheads="1"/>
          </p:cNvPicPr>
          <p:nvPr/>
        </p:nvPicPr>
        <p:blipFill>
          <a:blip r:embed="rId6" cstate="print"/>
          <a:srcRect/>
          <a:stretch>
            <a:fillRect/>
          </a:stretch>
        </p:blipFill>
        <p:spPr bwMode="auto">
          <a:xfrm>
            <a:off x="6096000" y="5410200"/>
            <a:ext cx="454025" cy="455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1524000"/>
            <a:ext cx="7772400" cy="1470025"/>
          </a:xfrm>
        </p:spPr>
        <p:txBody>
          <a:bodyPr/>
          <a:lstStyle/>
          <a:p>
            <a:pPr eaLnBrk="1" hangingPunct="1"/>
            <a:r>
              <a:rPr lang="en-US" smtClean="0"/>
              <a:t>XA Data Cleanup</a:t>
            </a:r>
          </a:p>
        </p:txBody>
      </p:sp>
      <p:sp>
        <p:nvSpPr>
          <p:cNvPr id="3" name="Subtitle 2"/>
          <p:cNvSpPr>
            <a:spLocks noGrp="1"/>
          </p:cNvSpPr>
          <p:nvPr>
            <p:ph type="subTitle" idx="1"/>
          </p:nvPr>
        </p:nvSpPr>
        <p:spPr>
          <a:xfrm>
            <a:off x="1371600" y="3276600"/>
            <a:ext cx="6400800" cy="1752600"/>
          </a:xfrm>
        </p:spPr>
        <p:txBody>
          <a:bodyPr rtlCol="0">
            <a:normAutofit fontScale="85000" lnSpcReduction="20000"/>
          </a:bodyPr>
          <a:lstStyle/>
          <a:p>
            <a:pPr eaLnBrk="1" fontAlgn="auto" hangingPunct="1">
              <a:spcAft>
                <a:spcPts val="0"/>
              </a:spcAft>
              <a:defRPr/>
            </a:pPr>
            <a:r>
              <a:rPr lang="en-US" b="1" i="1" dirty="0" smtClean="0"/>
              <a:t>THANK YOU!</a:t>
            </a:r>
          </a:p>
          <a:p>
            <a:pPr eaLnBrk="1" fontAlgn="auto" hangingPunct="1">
              <a:spcAft>
                <a:spcPts val="0"/>
              </a:spcAft>
              <a:defRPr/>
            </a:pPr>
            <a:r>
              <a:rPr lang="en-US" b="1" i="1" dirty="0" smtClean="0"/>
              <a:t>Ben McCormick</a:t>
            </a:r>
          </a:p>
          <a:p>
            <a:pPr eaLnBrk="1" fontAlgn="auto" hangingPunct="1">
              <a:spcAft>
                <a:spcPts val="0"/>
              </a:spcAft>
              <a:defRPr/>
            </a:pPr>
            <a:r>
              <a:rPr lang="en-US" b="1" i="1" dirty="0" smtClean="0"/>
              <a:t>704-814-0016</a:t>
            </a:r>
          </a:p>
          <a:p>
            <a:pPr eaLnBrk="1" fontAlgn="auto" hangingPunct="1">
              <a:spcAft>
                <a:spcPts val="0"/>
              </a:spcAft>
              <a:defRPr/>
            </a:pPr>
            <a:r>
              <a:rPr lang="en-US" b="1" i="1" dirty="0" smtClean="0"/>
              <a:t>Ben.mccormick@cistech.net</a:t>
            </a:r>
            <a:endParaRPr lang="en-US"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0"/>
            <a:ext cx="8229600" cy="685800"/>
          </a:xfrm>
        </p:spPr>
        <p:txBody>
          <a:bodyPr/>
          <a:lstStyle/>
          <a:p>
            <a:pPr algn="l"/>
            <a:r>
              <a:rPr lang="en-US" sz="3600" smtClean="0">
                <a:latin typeface="Calibri" pitchFamily="34" charset="0"/>
              </a:rPr>
              <a:t>CISTECH’s Data Cleanup Offering </a:t>
            </a:r>
          </a:p>
        </p:txBody>
      </p:sp>
      <p:sp>
        <p:nvSpPr>
          <p:cNvPr id="28675" name="Content Placeholder 2"/>
          <p:cNvSpPr>
            <a:spLocks noGrp="1"/>
          </p:cNvSpPr>
          <p:nvPr>
            <p:ph idx="1"/>
          </p:nvPr>
        </p:nvSpPr>
        <p:spPr>
          <a:xfrm>
            <a:off x="533400" y="914400"/>
            <a:ext cx="8229600" cy="4876800"/>
          </a:xfrm>
        </p:spPr>
        <p:txBody>
          <a:bodyPr>
            <a:normAutofit fontScale="85000" lnSpcReduction="20000"/>
          </a:bodyPr>
          <a:lstStyle/>
          <a:p>
            <a:r>
              <a:rPr lang="en-US" dirty="0" smtClean="0">
                <a:latin typeface="Calibri" pitchFamily="34" charset="0"/>
              </a:rPr>
              <a:t>iSeries custom file analysis using Upgrade Assistant tool</a:t>
            </a:r>
          </a:p>
          <a:p>
            <a:r>
              <a:rPr lang="en-US" dirty="0" smtClean="0">
                <a:latin typeface="Calibri" pitchFamily="34" charset="0"/>
              </a:rPr>
              <a:t>Review system for common large files</a:t>
            </a:r>
          </a:p>
          <a:p>
            <a:r>
              <a:rPr lang="en-US" dirty="0" smtClean="0">
                <a:latin typeface="Calibri" pitchFamily="34" charset="0"/>
              </a:rPr>
              <a:t>Purge planning sessions and documentation</a:t>
            </a:r>
          </a:p>
          <a:p>
            <a:r>
              <a:rPr lang="en-US" dirty="0" smtClean="0">
                <a:latin typeface="Calibri" pitchFamily="34" charset="0"/>
              </a:rPr>
              <a:t>Purge testing and review</a:t>
            </a:r>
          </a:p>
          <a:p>
            <a:r>
              <a:rPr lang="en-US" dirty="0" smtClean="0">
                <a:latin typeface="Calibri" pitchFamily="34" charset="0"/>
              </a:rPr>
              <a:t>Execution and documentation of future housekeeping strategies</a:t>
            </a:r>
          </a:p>
          <a:p>
            <a:r>
              <a:rPr lang="en-US" dirty="0" smtClean="0">
                <a:latin typeface="Calibri" pitchFamily="34" charset="0"/>
              </a:rPr>
              <a:t>Enhancement Tools:</a:t>
            </a:r>
          </a:p>
          <a:p>
            <a:pPr lvl="1"/>
            <a:r>
              <a:rPr lang="en-US" dirty="0" smtClean="0">
                <a:latin typeface="Calibri" pitchFamily="34" charset="0"/>
              </a:rPr>
              <a:t>Upgrade Assistant</a:t>
            </a:r>
          </a:p>
          <a:p>
            <a:pPr lvl="1"/>
            <a:r>
              <a:rPr lang="en-US" dirty="0" smtClean="0">
                <a:latin typeface="Calibri" pitchFamily="34" charset="0"/>
              </a:rPr>
              <a:t>Enhanced IFM </a:t>
            </a:r>
            <a:r>
              <a:rPr lang="en-US" smtClean="0">
                <a:latin typeface="Calibri" pitchFamily="34" charset="0"/>
              </a:rPr>
              <a:t>Archive tools</a:t>
            </a:r>
            <a:endParaRPr lang="en-US" dirty="0" smtClean="0">
              <a:latin typeface="Calibri" pitchFamily="34" charset="0"/>
            </a:endParaRPr>
          </a:p>
          <a:p>
            <a:pPr algn="ctr">
              <a:buFontTx/>
              <a:buNone/>
            </a:pPr>
            <a:endParaRPr lang="en-US" sz="1600" b="1" i="1" dirty="0" smtClean="0">
              <a:latin typeface="Calibri" pitchFamily="34" charset="0"/>
            </a:endParaRPr>
          </a:p>
          <a:p>
            <a:pPr algn="ctr">
              <a:buFontTx/>
              <a:buNone/>
            </a:pPr>
            <a:r>
              <a:rPr lang="en-US" b="1" i="1" dirty="0" smtClean="0">
                <a:latin typeface="Calibri" pitchFamily="34" charset="0"/>
              </a:rPr>
              <a:t>Typical engagement is 5-10 days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81000" y="0"/>
            <a:ext cx="8229600" cy="685800"/>
          </a:xfrm>
        </p:spPr>
        <p:txBody>
          <a:bodyPr/>
          <a:lstStyle/>
          <a:p>
            <a:pPr eaLnBrk="1" hangingPunct="1"/>
            <a:r>
              <a:rPr lang="en-US" sz="3600" smtClean="0"/>
              <a:t>XA Environment Housekeeping Benefits</a:t>
            </a:r>
          </a:p>
        </p:txBody>
      </p:sp>
      <p:sp>
        <p:nvSpPr>
          <p:cNvPr id="5123" name="Content Placeholder 2"/>
          <p:cNvSpPr>
            <a:spLocks noGrp="1"/>
          </p:cNvSpPr>
          <p:nvPr>
            <p:ph idx="1"/>
          </p:nvPr>
        </p:nvSpPr>
        <p:spPr>
          <a:xfrm>
            <a:off x="533400" y="1066800"/>
            <a:ext cx="8229600" cy="4876800"/>
          </a:xfrm>
        </p:spPr>
        <p:txBody>
          <a:bodyPr>
            <a:normAutofit fontScale="85000" lnSpcReduction="20000"/>
          </a:bodyPr>
          <a:lstStyle/>
          <a:p>
            <a:pPr>
              <a:buFontTx/>
              <a:buNone/>
              <a:defRPr/>
            </a:pPr>
            <a:r>
              <a:rPr lang="en-US" sz="3300" dirty="0" smtClean="0"/>
              <a:t>Why is regular cleanup important?</a:t>
            </a:r>
          </a:p>
          <a:p>
            <a:pPr>
              <a:defRPr/>
            </a:pPr>
            <a:r>
              <a:rPr lang="en-US" dirty="0" smtClean="0"/>
              <a:t>Optimize your XA environment</a:t>
            </a:r>
          </a:p>
          <a:p>
            <a:pPr lvl="1">
              <a:defRPr/>
            </a:pPr>
            <a:r>
              <a:rPr lang="en-US" dirty="0" smtClean="0"/>
              <a:t>Huge files slow down access to data</a:t>
            </a:r>
          </a:p>
          <a:p>
            <a:pPr lvl="1">
              <a:defRPr/>
            </a:pPr>
            <a:r>
              <a:rPr lang="en-US" dirty="0" err="1" smtClean="0"/>
              <a:t>PowerLink</a:t>
            </a:r>
            <a:r>
              <a:rPr lang="en-US" dirty="0" smtClean="0"/>
              <a:t> response can be unacceptable</a:t>
            </a:r>
          </a:p>
          <a:p>
            <a:pPr lvl="1">
              <a:defRPr/>
            </a:pPr>
            <a:r>
              <a:rPr lang="en-US" dirty="0" smtClean="0"/>
              <a:t>Can negatively impact all users on the system</a:t>
            </a:r>
          </a:p>
          <a:p>
            <a:pPr>
              <a:defRPr/>
            </a:pPr>
            <a:r>
              <a:rPr lang="en-US" dirty="0" smtClean="0"/>
              <a:t>Prevent data corruption</a:t>
            </a:r>
          </a:p>
          <a:p>
            <a:pPr lvl="1">
              <a:defRPr/>
            </a:pPr>
            <a:r>
              <a:rPr lang="en-US" dirty="0" smtClean="0"/>
              <a:t>Errors responded with ‘C’ or ‘D’ and records not written</a:t>
            </a:r>
          </a:p>
          <a:p>
            <a:pPr lvl="1">
              <a:defRPr/>
            </a:pPr>
            <a:r>
              <a:rPr lang="en-US" dirty="0" smtClean="0"/>
              <a:t>Corruption can be significant if not recognized immediately</a:t>
            </a:r>
          </a:p>
          <a:p>
            <a:pPr>
              <a:defRPr/>
            </a:pPr>
            <a:r>
              <a:rPr lang="en-US" dirty="0" smtClean="0"/>
              <a:t>Disk utilization is approaching limits</a:t>
            </a:r>
          </a:p>
          <a:p>
            <a:pPr lvl="1">
              <a:defRPr/>
            </a:pPr>
            <a:r>
              <a:rPr lang="en-US" dirty="0" smtClean="0"/>
              <a:t>No slots available to upgrade</a:t>
            </a:r>
          </a:p>
          <a:p>
            <a:pPr lvl="1">
              <a:defRPr/>
            </a:pPr>
            <a:r>
              <a:rPr lang="en-US" dirty="0" smtClean="0"/>
              <a:t>Don’t want to buy additional hardware</a:t>
            </a:r>
          </a:p>
          <a:p>
            <a:pPr>
              <a:defRPr/>
            </a:pPr>
            <a:r>
              <a:rPr lang="en-US" dirty="0" smtClean="0"/>
              <a:t>Backup downtime is exceeding your available window</a:t>
            </a:r>
          </a:p>
          <a:p>
            <a:pPr>
              <a:buFontTx/>
              <a:buNone/>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0"/>
            <a:ext cx="8229600" cy="685800"/>
          </a:xfrm>
        </p:spPr>
        <p:txBody>
          <a:bodyPr/>
          <a:lstStyle/>
          <a:p>
            <a:pPr eaLnBrk="1" hangingPunct="1"/>
            <a:r>
              <a:rPr lang="en-US" sz="3600" smtClean="0"/>
              <a:t>XA Environment Housekeeping</a:t>
            </a:r>
          </a:p>
        </p:txBody>
      </p:sp>
      <p:sp>
        <p:nvSpPr>
          <p:cNvPr id="5123" name="Content Placeholder 2"/>
          <p:cNvSpPr>
            <a:spLocks noGrp="1"/>
          </p:cNvSpPr>
          <p:nvPr>
            <p:ph idx="1"/>
          </p:nvPr>
        </p:nvSpPr>
        <p:spPr>
          <a:xfrm>
            <a:off x="533400" y="1066800"/>
            <a:ext cx="8229600" cy="4495800"/>
          </a:xfrm>
        </p:spPr>
        <p:txBody>
          <a:bodyPr>
            <a:normAutofit lnSpcReduction="10000"/>
          </a:bodyPr>
          <a:lstStyle/>
          <a:p>
            <a:pPr>
              <a:buFontTx/>
              <a:buNone/>
              <a:defRPr/>
            </a:pPr>
            <a:r>
              <a:rPr lang="en-US" sz="3800" dirty="0" smtClean="0"/>
              <a:t>Typical Environment:</a:t>
            </a:r>
          </a:p>
          <a:p>
            <a:pPr>
              <a:defRPr/>
            </a:pPr>
            <a:r>
              <a:rPr lang="en-US" sz="2800" dirty="0" smtClean="0"/>
              <a:t>MAPICS Backup runs daily and cleans up transaction and work files</a:t>
            </a:r>
          </a:p>
          <a:p>
            <a:pPr>
              <a:defRPr/>
            </a:pPr>
            <a:r>
              <a:rPr lang="en-US" sz="2800" dirty="0" smtClean="0"/>
              <a:t>ERP Files are reorganized regularly</a:t>
            </a:r>
          </a:p>
          <a:p>
            <a:pPr>
              <a:defRPr/>
            </a:pPr>
            <a:r>
              <a:rPr lang="en-US" sz="2800" dirty="0" smtClean="0"/>
              <a:t>IMHIST archived when it gets too large</a:t>
            </a:r>
          </a:p>
          <a:p>
            <a:pPr>
              <a:defRPr/>
            </a:pPr>
            <a:r>
              <a:rPr lang="en-US" sz="2800" dirty="0" smtClean="0"/>
              <a:t>IFM files are extremely large</a:t>
            </a:r>
          </a:p>
          <a:p>
            <a:pPr>
              <a:defRPr/>
            </a:pPr>
            <a:r>
              <a:rPr lang="en-US" sz="2800" dirty="0" smtClean="0"/>
              <a:t>Organization won’t release old years for removal because they may need access to the data</a:t>
            </a:r>
          </a:p>
          <a:p>
            <a:pPr>
              <a:defRPr/>
            </a:pPr>
            <a:r>
              <a:rPr lang="en-US" sz="2800" dirty="0" smtClean="0"/>
              <a:t>Custom files are not addressed by any cleanup</a:t>
            </a:r>
          </a:p>
          <a:p>
            <a:pPr>
              <a:buFontTx/>
              <a:buNone/>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0"/>
            <a:ext cx="8229600" cy="685800"/>
          </a:xfrm>
        </p:spPr>
        <p:txBody>
          <a:bodyPr/>
          <a:lstStyle/>
          <a:p>
            <a:pPr eaLnBrk="1" hangingPunct="1"/>
            <a:r>
              <a:rPr lang="en-US" sz="3600" smtClean="0"/>
              <a:t>XA Environment Housekeeping</a:t>
            </a:r>
          </a:p>
        </p:txBody>
      </p:sp>
      <p:sp>
        <p:nvSpPr>
          <p:cNvPr id="5123" name="Content Placeholder 2"/>
          <p:cNvSpPr>
            <a:spLocks noGrp="1"/>
          </p:cNvSpPr>
          <p:nvPr>
            <p:ph idx="1"/>
          </p:nvPr>
        </p:nvSpPr>
        <p:spPr>
          <a:xfrm>
            <a:off x="533400" y="838200"/>
            <a:ext cx="8229600" cy="5029200"/>
          </a:xfrm>
        </p:spPr>
        <p:txBody>
          <a:bodyPr>
            <a:normAutofit fontScale="85000" lnSpcReduction="10000"/>
          </a:bodyPr>
          <a:lstStyle/>
          <a:p>
            <a:pPr>
              <a:buFontTx/>
              <a:buNone/>
              <a:defRPr/>
            </a:pPr>
            <a:r>
              <a:rPr lang="en-US" dirty="0" smtClean="0"/>
              <a:t>XA Data Cleanup Terminology</a:t>
            </a:r>
          </a:p>
          <a:p>
            <a:pPr>
              <a:defRPr/>
            </a:pPr>
            <a:r>
              <a:rPr lang="en-US" dirty="0" smtClean="0"/>
              <a:t>Archive </a:t>
            </a:r>
          </a:p>
          <a:p>
            <a:pPr lvl="1">
              <a:defRPr/>
            </a:pPr>
            <a:r>
              <a:rPr lang="en-US" dirty="0" smtClean="0"/>
              <a:t>saves records to a separate ‘archive’ image before removing the data from the master files</a:t>
            </a:r>
          </a:p>
          <a:p>
            <a:pPr lvl="1">
              <a:defRPr/>
            </a:pPr>
            <a:r>
              <a:rPr lang="en-US" dirty="0" smtClean="0"/>
              <a:t>often provides inquiry and reporting to data (not always)</a:t>
            </a:r>
          </a:p>
          <a:p>
            <a:pPr>
              <a:defRPr/>
            </a:pPr>
            <a:r>
              <a:rPr lang="en-US" dirty="0" smtClean="0"/>
              <a:t>Purge </a:t>
            </a:r>
          </a:p>
          <a:p>
            <a:pPr lvl="1">
              <a:defRPr/>
            </a:pPr>
            <a:r>
              <a:rPr lang="en-US" dirty="0" smtClean="0"/>
              <a:t>removes selected records from the files</a:t>
            </a:r>
          </a:p>
          <a:p>
            <a:pPr lvl="1">
              <a:defRPr/>
            </a:pPr>
            <a:r>
              <a:rPr lang="en-US" dirty="0" smtClean="0"/>
              <a:t>saving the data is optional or not provided</a:t>
            </a:r>
          </a:p>
          <a:p>
            <a:pPr lvl="1">
              <a:defRPr/>
            </a:pPr>
            <a:r>
              <a:rPr lang="en-US" dirty="0" smtClean="0"/>
              <a:t>inquiry typically not provided (some exceptions)</a:t>
            </a:r>
          </a:p>
          <a:p>
            <a:pPr>
              <a:defRPr/>
            </a:pPr>
            <a:r>
              <a:rPr lang="en-US" dirty="0" smtClean="0"/>
              <a:t>Reorganize (</a:t>
            </a:r>
            <a:r>
              <a:rPr lang="en-US" dirty="0" err="1" smtClean="0"/>
              <a:t>Reorg</a:t>
            </a:r>
            <a:r>
              <a:rPr lang="en-US" dirty="0" smtClean="0"/>
              <a:t>) </a:t>
            </a:r>
          </a:p>
          <a:p>
            <a:pPr lvl="1">
              <a:defRPr/>
            </a:pPr>
            <a:r>
              <a:rPr lang="en-US" dirty="0" smtClean="0"/>
              <a:t>recovers space from deleted records in physical files and makes it available for other applications </a:t>
            </a:r>
          </a:p>
          <a:p>
            <a:pPr>
              <a:buFontTx/>
              <a:buNone/>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229600" cy="685800"/>
          </a:xfrm>
        </p:spPr>
        <p:txBody>
          <a:bodyPr/>
          <a:lstStyle/>
          <a:p>
            <a:r>
              <a:rPr lang="en-US" sz="3800" smtClean="0"/>
              <a:t>XA Environment Housekeeping</a:t>
            </a:r>
          </a:p>
        </p:txBody>
      </p:sp>
      <p:sp>
        <p:nvSpPr>
          <p:cNvPr id="3" name="Content Placeholder 2"/>
          <p:cNvSpPr>
            <a:spLocks noGrp="1"/>
          </p:cNvSpPr>
          <p:nvPr>
            <p:ph idx="1"/>
          </p:nvPr>
        </p:nvSpPr>
        <p:spPr>
          <a:xfrm>
            <a:off x="457200" y="914400"/>
            <a:ext cx="8229600" cy="5029200"/>
          </a:xfrm>
        </p:spPr>
        <p:txBody>
          <a:bodyPr>
            <a:normAutofit fontScale="85000" lnSpcReduction="20000"/>
          </a:bodyPr>
          <a:lstStyle/>
          <a:p>
            <a:pPr>
              <a:buFontTx/>
              <a:buNone/>
              <a:defRPr/>
            </a:pPr>
            <a:r>
              <a:rPr lang="en-US" sz="3800" dirty="0" smtClean="0"/>
              <a:t>XA Archive Functions</a:t>
            </a:r>
          </a:p>
          <a:p>
            <a:pPr>
              <a:defRPr/>
            </a:pPr>
            <a:r>
              <a:rPr lang="en-US" dirty="0" smtClean="0"/>
              <a:t>Archive data to tape </a:t>
            </a:r>
          </a:p>
          <a:p>
            <a:pPr lvl="1">
              <a:defRPr/>
            </a:pPr>
            <a:r>
              <a:rPr lang="en-US" dirty="0" smtClean="0"/>
              <a:t>Moves selected records to archive file and saves to tape</a:t>
            </a:r>
          </a:p>
          <a:p>
            <a:pPr lvl="1">
              <a:defRPr/>
            </a:pPr>
            <a:r>
              <a:rPr lang="en-US" dirty="0" smtClean="0"/>
              <a:t>Optionally delete records from the archive file after save</a:t>
            </a:r>
          </a:p>
          <a:p>
            <a:pPr>
              <a:defRPr/>
            </a:pPr>
            <a:r>
              <a:rPr lang="en-US" dirty="0" smtClean="0"/>
              <a:t>Delete archived records </a:t>
            </a:r>
          </a:p>
          <a:p>
            <a:pPr lvl="1">
              <a:defRPr/>
            </a:pPr>
            <a:r>
              <a:rPr lang="en-US" dirty="0" smtClean="0"/>
              <a:t>If not deleted during archive option</a:t>
            </a:r>
          </a:p>
          <a:p>
            <a:pPr>
              <a:defRPr/>
            </a:pPr>
            <a:r>
              <a:rPr lang="en-US" dirty="0" smtClean="0"/>
              <a:t>Restore archive records from tape</a:t>
            </a:r>
          </a:p>
          <a:p>
            <a:pPr>
              <a:defRPr/>
            </a:pPr>
            <a:r>
              <a:rPr lang="en-US" dirty="0" smtClean="0"/>
              <a:t>View Archived data (if on system)</a:t>
            </a:r>
          </a:p>
          <a:p>
            <a:pPr lvl="1">
              <a:defRPr/>
            </a:pPr>
            <a:r>
              <a:rPr lang="en-US" dirty="0" smtClean="0"/>
              <a:t>Access archive groups if associated tape is still available</a:t>
            </a:r>
          </a:p>
          <a:p>
            <a:pPr>
              <a:defRPr/>
            </a:pPr>
            <a:r>
              <a:rPr lang="en-US" dirty="0" smtClean="0"/>
              <a:t>Delete Control record</a:t>
            </a:r>
          </a:p>
          <a:p>
            <a:pPr lvl="1">
              <a:defRPr/>
            </a:pPr>
            <a:r>
              <a:rPr lang="en-US" dirty="0" smtClean="0"/>
              <a:t>When the tape is cycled for reuse</a:t>
            </a:r>
          </a:p>
          <a:p>
            <a:pPr lvl="1">
              <a:defRPr/>
            </a:pPr>
            <a:r>
              <a:rPr lang="en-US" dirty="0" smtClean="0"/>
              <a:t>Archived records for the group must be deleted first</a:t>
            </a:r>
          </a:p>
          <a:p>
            <a:pPr lvl="2">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685800"/>
          </a:xfrm>
        </p:spPr>
        <p:txBody>
          <a:bodyPr/>
          <a:lstStyle/>
          <a:p>
            <a:r>
              <a:rPr lang="en-US" sz="3800" smtClean="0"/>
              <a:t>Cleanup for Common Applications</a:t>
            </a:r>
          </a:p>
        </p:txBody>
      </p:sp>
      <p:sp>
        <p:nvSpPr>
          <p:cNvPr id="8195" name="TextBox 4"/>
          <p:cNvSpPr txBox="1">
            <a:spLocks noChangeArrowheads="1"/>
          </p:cNvSpPr>
          <p:nvPr/>
        </p:nvSpPr>
        <p:spPr bwMode="auto">
          <a:xfrm>
            <a:off x="1143000" y="762000"/>
            <a:ext cx="6934200" cy="862013"/>
          </a:xfrm>
          <a:prstGeom prst="rect">
            <a:avLst/>
          </a:prstGeom>
          <a:solidFill>
            <a:srgbClr val="FFC000"/>
          </a:solidFill>
          <a:ln w="9525">
            <a:noFill/>
            <a:miter lim="800000"/>
            <a:headEnd/>
            <a:tailEnd/>
          </a:ln>
        </p:spPr>
        <p:txBody>
          <a:bodyPr>
            <a:spAutoFit/>
          </a:bodyPr>
          <a:lstStyle/>
          <a:p>
            <a:pPr algn="ctr"/>
            <a:r>
              <a:rPr lang="en-US" sz="1800" b="1"/>
              <a:t>COM </a:t>
            </a:r>
          </a:p>
          <a:p>
            <a:pPr marL="171450" lvl="1" algn="ctr"/>
            <a:r>
              <a:rPr lang="en-US" sz="1600"/>
              <a:t>Order Shipments - archive</a:t>
            </a:r>
          </a:p>
          <a:p>
            <a:pPr marL="171450" lvl="1" algn="ctr"/>
            <a:r>
              <a:rPr lang="en-US" sz="1600"/>
              <a:t>Quotes – manual</a:t>
            </a:r>
          </a:p>
        </p:txBody>
      </p:sp>
      <p:sp>
        <p:nvSpPr>
          <p:cNvPr id="8196" name="TextBox 5"/>
          <p:cNvSpPr txBox="1">
            <a:spLocks noChangeArrowheads="1"/>
          </p:cNvSpPr>
          <p:nvPr/>
        </p:nvSpPr>
        <p:spPr bwMode="auto">
          <a:xfrm>
            <a:off x="1143000" y="1676400"/>
            <a:ext cx="6934200" cy="862013"/>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1800" b="1" dirty="0"/>
              <a:t>IM </a:t>
            </a:r>
          </a:p>
          <a:p>
            <a:pPr marL="171450" lvl="1" algn="ctr">
              <a:defRPr/>
            </a:pPr>
            <a:r>
              <a:rPr lang="en-US" sz="1600" dirty="0"/>
              <a:t>Transaction History – purge with save/restore</a:t>
            </a:r>
          </a:p>
          <a:p>
            <a:pPr marL="171450" lvl="1" algn="ctr">
              <a:defRPr/>
            </a:pPr>
            <a:r>
              <a:rPr lang="en-US" sz="1600" dirty="0"/>
              <a:t>LIFO/FIFO transactions – purge only</a:t>
            </a:r>
          </a:p>
        </p:txBody>
      </p:sp>
      <p:sp>
        <p:nvSpPr>
          <p:cNvPr id="8197" name="TextBox 6"/>
          <p:cNvSpPr txBox="1">
            <a:spLocks noChangeArrowheads="1"/>
          </p:cNvSpPr>
          <p:nvPr/>
        </p:nvSpPr>
        <p:spPr bwMode="auto">
          <a:xfrm>
            <a:off x="1143000" y="2590800"/>
            <a:ext cx="6934200" cy="1016000"/>
          </a:xfrm>
          <a:prstGeom prst="rect">
            <a:avLst/>
          </a:prstGeom>
          <a:solidFill>
            <a:schemeClr val="accent1"/>
          </a:solidFill>
          <a:ln w="9525">
            <a:noFill/>
            <a:miter lim="800000"/>
            <a:headEnd/>
            <a:tailEnd/>
          </a:ln>
        </p:spPr>
        <p:txBody>
          <a:bodyPr>
            <a:spAutoFit/>
          </a:bodyPr>
          <a:lstStyle/>
          <a:p>
            <a:pPr algn="ctr"/>
            <a:r>
              <a:rPr lang="en-US" sz="2000" b="1"/>
              <a:t>Finance - GA</a:t>
            </a:r>
          </a:p>
          <a:p>
            <a:pPr marL="171450" lvl="1" algn="ctr"/>
            <a:r>
              <a:rPr lang="en-US" sz="2000"/>
              <a:t>AP/AR and journal History – archive</a:t>
            </a:r>
          </a:p>
          <a:p>
            <a:pPr marL="171450" lvl="1" algn="ctr"/>
            <a:r>
              <a:rPr lang="en-US" sz="2000"/>
              <a:t>Payroll History – archive</a:t>
            </a:r>
          </a:p>
        </p:txBody>
      </p:sp>
      <p:sp>
        <p:nvSpPr>
          <p:cNvPr id="8198" name="TextBox 9"/>
          <p:cNvSpPr txBox="1">
            <a:spLocks noChangeArrowheads="1"/>
          </p:cNvSpPr>
          <p:nvPr/>
        </p:nvSpPr>
        <p:spPr bwMode="auto">
          <a:xfrm>
            <a:off x="1143000" y="3657600"/>
            <a:ext cx="6934200" cy="615950"/>
          </a:xfrm>
          <a:prstGeom prst="rect">
            <a:avLst/>
          </a:prstGeom>
          <a:solidFill>
            <a:schemeClr val="accent6">
              <a:lumMod val="40000"/>
              <a:lumOff val="60000"/>
            </a:schemeClr>
          </a:solidFill>
          <a:ln w="9525">
            <a:noFill/>
            <a:miter lim="800000"/>
            <a:headEnd/>
            <a:tailEnd/>
          </a:ln>
        </p:spPr>
        <p:txBody>
          <a:bodyPr>
            <a:spAutoFit/>
          </a:bodyPr>
          <a:lstStyle/>
          <a:p>
            <a:pPr algn="ctr">
              <a:defRPr/>
            </a:pPr>
            <a:r>
              <a:rPr lang="en-US" sz="1800" b="1"/>
              <a:t>PUR</a:t>
            </a:r>
          </a:p>
          <a:p>
            <a:pPr marL="171450" lvl="1" algn="ctr">
              <a:defRPr/>
            </a:pPr>
            <a:r>
              <a:rPr lang="en-US" sz="1600"/>
              <a:t>PO History - archive</a:t>
            </a:r>
          </a:p>
        </p:txBody>
      </p:sp>
      <p:sp>
        <p:nvSpPr>
          <p:cNvPr id="13" name="TextBox 12"/>
          <p:cNvSpPr txBox="1"/>
          <p:nvPr/>
        </p:nvSpPr>
        <p:spPr>
          <a:xfrm>
            <a:off x="1143000" y="4343400"/>
            <a:ext cx="6934200" cy="960438"/>
          </a:xfrm>
          <a:prstGeom prst="rect">
            <a:avLst/>
          </a:prstGeom>
          <a:solidFill>
            <a:schemeClr val="bg1">
              <a:lumMod val="75000"/>
            </a:schemeClr>
          </a:solidFill>
        </p:spPr>
        <p:txBody>
          <a:bodyPr>
            <a:spAutoFit/>
          </a:bodyPr>
          <a:lstStyle/>
          <a:p>
            <a:pPr marL="342900" indent="-342900" algn="ctr" eaLnBrk="0" hangingPunct="0">
              <a:spcBef>
                <a:spcPct val="20000"/>
              </a:spcBef>
              <a:defRPr/>
            </a:pPr>
            <a:r>
              <a:rPr lang="en-US" sz="1800" b="1" dirty="0"/>
              <a:t>Materials</a:t>
            </a:r>
          </a:p>
          <a:p>
            <a:pPr marL="742950" lvl="1" indent="-285750" algn="ctr" eaLnBrk="0" hangingPunct="0">
              <a:spcBef>
                <a:spcPct val="20000"/>
              </a:spcBef>
              <a:defRPr/>
            </a:pPr>
            <a:r>
              <a:rPr lang="en-US" sz="1600" dirty="0"/>
              <a:t>Purchase Planning Schedules - purge</a:t>
            </a:r>
          </a:p>
          <a:p>
            <a:pPr marL="742950" lvl="1" indent="-285750" algn="ctr" eaLnBrk="0" hangingPunct="0">
              <a:spcBef>
                <a:spcPct val="20000"/>
              </a:spcBef>
              <a:defRPr/>
            </a:pPr>
            <a:r>
              <a:rPr lang="en-US" sz="1600" dirty="0"/>
              <a:t>Manufacturing Order History – archive</a:t>
            </a:r>
          </a:p>
        </p:txBody>
      </p:sp>
      <p:sp>
        <p:nvSpPr>
          <p:cNvPr id="8200" name="TextBox 14"/>
          <p:cNvSpPr txBox="1">
            <a:spLocks noChangeArrowheads="1"/>
          </p:cNvSpPr>
          <p:nvPr/>
        </p:nvSpPr>
        <p:spPr bwMode="auto">
          <a:xfrm>
            <a:off x="1143000" y="5403850"/>
            <a:ext cx="6934200" cy="615950"/>
          </a:xfrm>
          <a:prstGeom prst="rect">
            <a:avLst/>
          </a:prstGeom>
          <a:solidFill>
            <a:srgbClr val="FFFF99"/>
          </a:solidFill>
          <a:ln w="9525">
            <a:noFill/>
            <a:miter lim="800000"/>
            <a:headEnd/>
            <a:tailEnd/>
          </a:ln>
        </p:spPr>
        <p:txBody>
          <a:bodyPr>
            <a:spAutoFit/>
          </a:bodyPr>
          <a:lstStyle/>
          <a:p>
            <a:pPr algn="ctr"/>
            <a:r>
              <a:rPr lang="en-US" sz="1800" b="1"/>
              <a:t>Others</a:t>
            </a:r>
          </a:p>
          <a:p>
            <a:pPr marL="171450" lvl="1" algn="ctr"/>
            <a:r>
              <a:rPr lang="en-US" sz="1600"/>
              <a:t>EC – ISL – Workflow - CAS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0"/>
            <a:ext cx="8229600" cy="685800"/>
          </a:xfrm>
        </p:spPr>
        <p:txBody>
          <a:bodyPr/>
          <a:lstStyle/>
          <a:p>
            <a:r>
              <a:rPr lang="en-US" sz="3800" smtClean="0"/>
              <a:t>Cleanup for Common Applications</a:t>
            </a:r>
          </a:p>
        </p:txBody>
      </p:sp>
      <p:sp>
        <p:nvSpPr>
          <p:cNvPr id="3" name="Content Placeholder 2"/>
          <p:cNvSpPr>
            <a:spLocks noGrp="1"/>
          </p:cNvSpPr>
          <p:nvPr>
            <p:ph idx="1"/>
          </p:nvPr>
        </p:nvSpPr>
        <p:spPr>
          <a:xfrm>
            <a:off x="457200" y="990600"/>
            <a:ext cx="8229600" cy="4876800"/>
          </a:xfrm>
        </p:spPr>
        <p:txBody>
          <a:bodyPr>
            <a:normAutofit lnSpcReduction="10000"/>
          </a:bodyPr>
          <a:lstStyle/>
          <a:p>
            <a:pPr>
              <a:defRPr/>
            </a:pPr>
            <a:r>
              <a:rPr lang="en-US" dirty="0" smtClean="0"/>
              <a:t>COM Order Shipment History - Archive</a:t>
            </a:r>
          </a:p>
          <a:p>
            <a:pPr lvl="1">
              <a:defRPr/>
            </a:pPr>
            <a:r>
              <a:rPr lang="en-US" dirty="0" smtClean="0"/>
              <a:t>Follows basic archive process</a:t>
            </a:r>
          </a:p>
          <a:p>
            <a:pPr lvl="1">
              <a:defRPr/>
            </a:pPr>
            <a:r>
              <a:rPr lang="en-US" dirty="0" smtClean="0"/>
              <a:t>Dedicated mode NOT required</a:t>
            </a:r>
          </a:p>
          <a:p>
            <a:pPr lvl="2">
              <a:defRPr/>
            </a:pPr>
            <a:r>
              <a:rPr lang="en-US" dirty="0" smtClean="0"/>
              <a:t>Can affect response time if run during peak activity</a:t>
            </a:r>
          </a:p>
          <a:p>
            <a:pPr lvl="1">
              <a:defRPr/>
            </a:pPr>
            <a:r>
              <a:rPr lang="en-US" dirty="0" smtClean="0"/>
              <a:t>Interactive Job (PTF allows batch)</a:t>
            </a:r>
          </a:p>
          <a:p>
            <a:pPr lvl="1">
              <a:defRPr/>
            </a:pPr>
            <a:r>
              <a:rPr lang="en-US" dirty="0" err="1" smtClean="0"/>
              <a:t>Prereq’s</a:t>
            </a:r>
            <a:endParaRPr lang="en-US" dirty="0" smtClean="0"/>
          </a:p>
          <a:p>
            <a:pPr lvl="2">
              <a:defRPr/>
            </a:pPr>
            <a:r>
              <a:rPr lang="en-US" dirty="0" smtClean="0"/>
              <a:t>Order must be fully shipped and each shipment of the order must be invoiced</a:t>
            </a:r>
          </a:p>
          <a:p>
            <a:pPr lvl="2">
              <a:defRPr/>
            </a:pPr>
            <a:r>
              <a:rPr lang="en-US" dirty="0" smtClean="0"/>
              <a:t>Invoices for the order must be printed</a:t>
            </a:r>
          </a:p>
          <a:p>
            <a:pPr lvl="2">
              <a:defRPr/>
            </a:pPr>
            <a:r>
              <a:rPr lang="en-US" dirty="0" smtClean="0"/>
              <a:t>Consolidated invoices – all orders must be invoiced complete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4390</TotalTime>
  <Words>1892</Words>
  <Application>Microsoft Office PowerPoint</Application>
  <PresentationFormat>On-screen Show (4:3)</PresentationFormat>
  <Paragraphs>373</Paragraphs>
  <Slides>29</Slides>
  <Notes>26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XA Environment Archive and Purge Strategy</vt:lpstr>
      <vt:lpstr>Today’s Agenda</vt:lpstr>
      <vt:lpstr>CISTECH’s Data Cleanup Offering </vt:lpstr>
      <vt:lpstr>XA Environment Housekeeping Benefits</vt:lpstr>
      <vt:lpstr>XA Environment Housekeeping</vt:lpstr>
      <vt:lpstr>XA Environment Housekeeping</vt:lpstr>
      <vt:lpstr>XA Environment Housekeeping</vt:lpstr>
      <vt:lpstr>Cleanup for Common Applications</vt:lpstr>
      <vt:lpstr>Cleanup for Common Applications</vt:lpstr>
      <vt:lpstr>Cleanup for Common Applications</vt:lpstr>
      <vt:lpstr>Cleanup for Common Applications</vt:lpstr>
      <vt:lpstr>Cleanup for Common Applications</vt:lpstr>
      <vt:lpstr>Cleanup for Common Applications</vt:lpstr>
      <vt:lpstr>IFM Archive Concepts</vt:lpstr>
      <vt:lpstr>IFM Archive Concepts</vt:lpstr>
      <vt:lpstr>IFM Archive Concepts</vt:lpstr>
      <vt:lpstr>IFM Archive Concepts</vt:lpstr>
      <vt:lpstr>IFM Archive Concepts</vt:lpstr>
      <vt:lpstr>Archive Process</vt:lpstr>
      <vt:lpstr>Archive Process</vt:lpstr>
      <vt:lpstr>Archive Process</vt:lpstr>
      <vt:lpstr>Archive Process</vt:lpstr>
      <vt:lpstr>Archive Process</vt:lpstr>
      <vt:lpstr>Archive Process</vt:lpstr>
      <vt:lpstr>Viewing Historical Data</vt:lpstr>
      <vt:lpstr>Viewing Historical Data</vt:lpstr>
      <vt:lpstr>Tips and Techniques</vt:lpstr>
      <vt:lpstr>IFM Resources</vt:lpstr>
      <vt:lpstr>XA Data Cleanup</vt:lpstr>
    </vt:vector>
  </TitlesOfParts>
  <Company>CISTECH,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2628DXU78-BAYB3 CISTECH</dc:creator>
  <cp:lastModifiedBy>Brock Miller</cp:lastModifiedBy>
  <cp:revision>423</cp:revision>
  <dcterms:created xsi:type="dcterms:W3CDTF">2003-06-08T20:53:24Z</dcterms:created>
  <dcterms:modified xsi:type="dcterms:W3CDTF">2010-03-16T15:55:34Z</dcterms:modified>
</cp:coreProperties>
</file>