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59" r:id="rId3"/>
    <p:sldId id="258" r:id="rId4"/>
    <p:sldId id="314" r:id="rId5"/>
    <p:sldId id="315" r:id="rId6"/>
    <p:sldId id="292" r:id="rId7"/>
    <p:sldId id="321" r:id="rId8"/>
    <p:sldId id="366" r:id="rId9"/>
    <p:sldId id="333" r:id="rId10"/>
    <p:sldId id="324" r:id="rId11"/>
    <p:sldId id="323" r:id="rId12"/>
    <p:sldId id="325" r:id="rId13"/>
    <p:sldId id="322" r:id="rId14"/>
    <p:sldId id="326" r:id="rId15"/>
    <p:sldId id="327" r:id="rId16"/>
    <p:sldId id="335" r:id="rId17"/>
    <p:sldId id="334" r:id="rId18"/>
    <p:sldId id="328" r:id="rId19"/>
    <p:sldId id="329" r:id="rId20"/>
    <p:sldId id="330" r:id="rId21"/>
    <p:sldId id="331" r:id="rId22"/>
    <p:sldId id="332" r:id="rId23"/>
    <p:sldId id="336" r:id="rId24"/>
    <p:sldId id="337" r:id="rId25"/>
    <p:sldId id="338" r:id="rId26"/>
    <p:sldId id="377" r:id="rId27"/>
    <p:sldId id="378" r:id="rId28"/>
    <p:sldId id="342" r:id="rId29"/>
    <p:sldId id="343" r:id="rId30"/>
    <p:sldId id="349" r:id="rId31"/>
    <p:sldId id="379" r:id="rId32"/>
    <p:sldId id="380" r:id="rId33"/>
    <p:sldId id="381" r:id="rId34"/>
    <p:sldId id="344" r:id="rId35"/>
    <p:sldId id="348" r:id="rId36"/>
    <p:sldId id="347" r:id="rId37"/>
    <p:sldId id="346" r:id="rId38"/>
    <p:sldId id="345" r:id="rId39"/>
    <p:sldId id="341" r:id="rId40"/>
    <p:sldId id="356" r:id="rId41"/>
    <p:sldId id="355" r:id="rId42"/>
    <p:sldId id="357" r:id="rId43"/>
    <p:sldId id="358" r:id="rId44"/>
    <p:sldId id="354" r:id="rId45"/>
    <p:sldId id="353" r:id="rId46"/>
    <p:sldId id="352" r:id="rId47"/>
    <p:sldId id="351" r:id="rId48"/>
    <p:sldId id="350" r:id="rId49"/>
    <p:sldId id="359" r:id="rId50"/>
    <p:sldId id="360" r:id="rId51"/>
    <p:sldId id="361" r:id="rId52"/>
    <p:sldId id="362" r:id="rId53"/>
    <p:sldId id="371" r:id="rId54"/>
    <p:sldId id="372" r:id="rId55"/>
    <p:sldId id="374" r:id="rId56"/>
    <p:sldId id="363" r:id="rId57"/>
    <p:sldId id="373" r:id="rId58"/>
    <p:sldId id="367" r:id="rId59"/>
    <p:sldId id="375" r:id="rId60"/>
    <p:sldId id="365" r:id="rId61"/>
    <p:sldId id="368" r:id="rId62"/>
    <p:sldId id="369" r:id="rId63"/>
    <p:sldId id="370" r:id="rId64"/>
    <p:sldId id="364" r:id="rId65"/>
    <p:sldId id="376" r:id="rId66"/>
    <p:sldId id="320"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83" autoAdjust="0"/>
    <p:restoredTop sz="94444" autoAdjust="0"/>
  </p:normalViewPr>
  <p:slideViewPr>
    <p:cSldViewPr>
      <p:cViewPr>
        <p:scale>
          <a:sx n="70" d="100"/>
          <a:sy n="70" d="100"/>
        </p:scale>
        <p:origin x="-1038" y="-7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FC5B9E5-D89F-4197-BA3A-722DC02C441B}" type="datetimeFigureOut">
              <a:rPr lang="en-US"/>
              <a:pPr>
                <a:defRPr/>
              </a:pPr>
              <a:t>5/7/2013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E2982D3-DC96-4C48-BF15-C882ABA2B34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331F51-CC8A-423C-9DF7-01B77D1F21DF}"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FE7997-8F2E-4377-BE5E-34726524611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E680F0-7B51-4EE4-9CA3-7DC238FC2702}"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B9C0A9-02B3-4AFD-88E9-7854EC97E66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C126B1-91FD-4E7B-910D-B8EDDDC0D313}"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F9AAA2-E4FD-4A39-86E0-5065F9DD45F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52996D3-F14F-48C6-802A-CABEE4121ABC}" type="datetimeFigureOut">
              <a:rPr lang="en-US"/>
              <a:pPr>
                <a:defRPr/>
              </a:pPr>
              <a:t>5/7/2013</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Page </a:t>
            </a:r>
          </a:p>
        </p:txBody>
      </p:sp>
      <p:sp>
        <p:nvSpPr>
          <p:cNvPr id="8" name="Slide Number Placeholder 5"/>
          <p:cNvSpPr>
            <a:spLocks noGrp="1"/>
          </p:cNvSpPr>
          <p:nvPr>
            <p:ph type="sldNum" sz="quarter" idx="12"/>
          </p:nvPr>
        </p:nvSpPr>
        <p:spPr/>
        <p:txBody>
          <a:bodyPr/>
          <a:lstStyle>
            <a:lvl1pPr>
              <a:defRPr/>
            </a:lvl1pPr>
          </a:lstStyle>
          <a:p>
            <a:pPr>
              <a:defRPr/>
            </a:pPr>
            <a:fld id="{B42DCB17-4FFC-4F72-96D6-D3B70EC326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9E96BB-7EE1-423B-A5DF-1DEFCA51F7F1}"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10BE95-AC4A-405C-862B-2CECA57BAEA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8AB6E1-340A-4BD1-A370-BE97ADBDD33D}" type="datetimeFigureOut">
              <a:rPr lang="en-US"/>
              <a:pPr>
                <a:defRPr/>
              </a:pPr>
              <a:t>5/7/2013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32196DA-81AB-418A-8B7E-6261C77B2F1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E37AA0-7005-4511-8C32-99201C145FFC}" type="datetimeFigureOut">
              <a:rPr lang="en-US"/>
              <a:pPr>
                <a:defRPr/>
              </a:pPr>
              <a:t>5/7/2013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0E7A6AE-24F8-44BC-895D-131E3F1EAA0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8D355A-23FB-465D-A741-55D89911D369}" type="datetimeFigureOut">
              <a:rPr lang="en-US"/>
              <a:pPr>
                <a:defRPr/>
              </a:pPr>
              <a:t>5/7/2013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904EB6-FDA8-4086-A728-2706C6C309F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957903-C338-48B3-81AA-B72B5EEC8098}" type="datetimeFigureOut">
              <a:rPr lang="en-US"/>
              <a:pPr>
                <a:defRPr/>
              </a:pPr>
              <a:t>5/7/2013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70F35B-2891-43FE-8733-4A14E640A04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775A01-26EA-47F2-AFFD-4D3F92E22448}" type="datetimeFigureOut">
              <a:rPr lang="en-US"/>
              <a:pPr>
                <a:defRPr/>
              </a:pPr>
              <a:t>5/7/2013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9AC093-CCE5-4714-9FE1-359D7F3F3B3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0DE104-9CE0-4E83-98AF-E8EA861F3310}" type="datetimeFigureOut">
              <a:rPr lang="en-US"/>
              <a:pPr>
                <a:defRPr/>
              </a:pPr>
              <a:t>5/7/2013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392DC4-3319-48BA-A674-FFABA91B2C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A933024-7A3D-4C09-8FD5-12A55AFB2ED1}" type="datetimeFigureOut">
              <a:rPr lang="en-US"/>
              <a:pPr>
                <a:defRPr/>
              </a:pPr>
              <a:t>5/7/2013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BE2D3F-FD5E-4C88-BE03-CF85C58B6554}" type="slidenum">
              <a:rPr lang="en-US"/>
              <a:pPr>
                <a:defRPr/>
              </a:pPr>
              <a:t>‹#›</a:t>
            </a:fld>
            <a:endParaRPr lang="en-US" dirty="0"/>
          </a:p>
        </p:txBody>
      </p:sp>
      <p:pic>
        <p:nvPicPr>
          <p:cNvPr id="7" name="Picture 6" descr="1 CISTECH 2009 Logo small jpeg.jpg"/>
          <p:cNvPicPr>
            <a:picLocks noChangeAspect="1"/>
          </p:cNvPicPr>
          <p:nvPr userDrawn="1"/>
        </p:nvPicPr>
        <p:blipFill>
          <a:blip r:embed="rId13" cstate="print"/>
          <a:stretch>
            <a:fillRect/>
          </a:stretch>
        </p:blipFill>
        <p:spPr>
          <a:xfrm>
            <a:off x="7599978" y="36394"/>
            <a:ext cx="1522413" cy="533400"/>
          </a:xfrm>
          <a:prstGeom prst="rect">
            <a:avLst/>
          </a:prstGeom>
        </p:spPr>
      </p:pic>
    </p:spTree>
  </p:cSld>
  <p:clrMap bg1="lt1" tx1="dk1" bg2="lt2" tx2="dk2" accent1="accent1" accent2="accent2" accent3="accent3" accent4="accent4" accent5="accent5" accent6="accent6" hlink="hlink" folHlink="folHlink"/>
  <p:sldLayoutIdLst>
    <p:sldLayoutId id="2147484045" r:id="rId1"/>
    <p:sldLayoutId id="214748405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123rf.com/photo_6467969_business-plan--young-business-woman-presenting-her-ideas-to-colleagues-during-a-meeting.html" TargetMode="External"/><Relationship Id="rId2" Type="http://schemas.openxmlformats.org/officeDocument/2006/relationships/hyperlink" Target="mailto:Rod.Fortson@CISTECH.net"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 Id="rId5" Type="http://schemas.openxmlformats.org/officeDocument/2006/relationships/image" Target="../media/image89.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 Id="rId5" Type="http://schemas.openxmlformats.org/officeDocument/2006/relationships/image" Target="../media/image93.jpeg"/><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 Id="rId5" Type="http://schemas.openxmlformats.org/officeDocument/2006/relationships/image" Target="../media/image105.png"/><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xml"/><Relationship Id="rId4" Type="http://schemas.openxmlformats.org/officeDocument/2006/relationships/image" Target="../media/image108.png"/></Relationships>
</file>

<file path=ppt/slides/_rels/slide5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5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6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6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2" name="Text Box 4"/>
          <p:cNvSpPr txBox="1">
            <a:spLocks noChangeArrowheads="1"/>
          </p:cNvSpPr>
          <p:nvPr/>
        </p:nvSpPr>
        <p:spPr bwMode="auto">
          <a:xfrm>
            <a:off x="1828800" y="4876800"/>
            <a:ext cx="184150" cy="366713"/>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dirty="0">
              <a:effectLst>
                <a:outerShdw blurRad="38100" dist="38100" dir="2700000" algn="tl">
                  <a:srgbClr val="C0C0C0"/>
                </a:outerShdw>
              </a:effectLst>
              <a:latin typeface="+mn-lt"/>
            </a:endParaRPr>
          </a:p>
        </p:txBody>
      </p:sp>
      <p:sp>
        <p:nvSpPr>
          <p:cNvPr id="3077" name="TextBox 5"/>
          <p:cNvSpPr txBox="1">
            <a:spLocks noChangeArrowheads="1"/>
          </p:cNvSpPr>
          <p:nvPr/>
        </p:nvSpPr>
        <p:spPr bwMode="auto">
          <a:xfrm>
            <a:off x="838200" y="990600"/>
            <a:ext cx="7696200" cy="1938992"/>
          </a:xfrm>
          <a:prstGeom prst="rect">
            <a:avLst/>
          </a:prstGeom>
          <a:noFill/>
          <a:ln w="9525">
            <a:noFill/>
            <a:miter lim="800000"/>
            <a:headEnd/>
            <a:tailEnd/>
          </a:ln>
        </p:spPr>
        <p:txBody>
          <a:bodyPr wrap="square">
            <a:spAutoFit/>
          </a:bodyPr>
          <a:lstStyle/>
          <a:p>
            <a:pPr algn="ctr">
              <a:defRPr/>
            </a:pPr>
            <a:r>
              <a:rPr lang="en-US" sz="6000" b="1" dirty="0" smtClean="0">
                <a:solidFill>
                  <a:srgbClr val="C00000"/>
                </a:solidFill>
                <a:effectLst>
                  <a:outerShdw blurRad="38100" dist="38100" dir="2700000" algn="tl">
                    <a:srgbClr val="000000">
                      <a:alpha val="43137"/>
                    </a:srgbClr>
                  </a:outerShdw>
                </a:effectLst>
                <a:latin typeface="Calibri" pitchFamily="34" charset="0"/>
              </a:rPr>
              <a:t> XA R9 INVENTORY </a:t>
            </a:r>
          </a:p>
          <a:p>
            <a:pPr algn="ctr">
              <a:defRPr/>
            </a:pPr>
            <a:r>
              <a:rPr lang="en-US" sz="4000" b="1" dirty="0" smtClean="0">
                <a:solidFill>
                  <a:srgbClr val="C00000"/>
                </a:solidFill>
                <a:effectLst>
                  <a:outerShdw blurRad="38100" dist="38100" dir="2700000" algn="tl">
                    <a:srgbClr val="000000">
                      <a:alpha val="43137"/>
                    </a:srgbClr>
                  </a:outerShdw>
                </a:effectLst>
                <a:latin typeface="Calibri" pitchFamily="34" charset="0"/>
              </a:rPr>
              <a:t>TRANSACTION PROCESSING</a:t>
            </a:r>
          </a:p>
          <a:p>
            <a:pPr algn="ctr">
              <a:defRPr/>
            </a:pPr>
            <a:r>
              <a:rPr lang="en-US" sz="2000" b="1" dirty="0" smtClean="0">
                <a:effectLst>
                  <a:outerShdw blurRad="38100" dist="38100" dir="2700000" algn="tl">
                    <a:srgbClr val="000000">
                      <a:alpha val="43137"/>
                    </a:srgbClr>
                  </a:outerShdw>
                </a:effectLst>
                <a:latin typeface="Calibri" pitchFamily="34" charset="0"/>
              </a:rPr>
              <a:t>Managing the “Ins” and “Outs” of Inventory </a:t>
            </a:r>
            <a:endParaRPr lang="en-US" sz="2000" b="1" dirty="0">
              <a:effectLst>
                <a:outerShdw blurRad="38100" dist="38100" dir="2700000" algn="tl">
                  <a:srgbClr val="000000">
                    <a:alpha val="43137"/>
                  </a:srgbClr>
                </a:outerShdw>
              </a:effectLst>
              <a:latin typeface="Calibri" pitchFamily="34" charset="0"/>
            </a:endParaRPr>
          </a:p>
        </p:txBody>
      </p:sp>
      <p:sp>
        <p:nvSpPr>
          <p:cNvPr id="13" name="TextBox 12"/>
          <p:cNvSpPr txBox="1"/>
          <p:nvPr/>
        </p:nvSpPr>
        <p:spPr>
          <a:xfrm>
            <a:off x="1600200" y="2971800"/>
            <a:ext cx="5791200" cy="1446550"/>
          </a:xfrm>
          <a:prstGeom prst="rect">
            <a:avLst/>
          </a:prstGeom>
          <a:solidFill>
            <a:schemeClr val="bg1"/>
          </a:solidFill>
        </p:spPr>
        <p:txBody>
          <a:bodyPr wrap="square" rtlCol="0">
            <a:spAutoFit/>
          </a:bodyPr>
          <a:lstStyle/>
          <a:p>
            <a:pPr algn="ctr"/>
            <a:r>
              <a:rPr lang="en-US" dirty="0" smtClean="0"/>
              <a:t>CISTECH Tuesday Education Session Series</a:t>
            </a:r>
          </a:p>
          <a:p>
            <a:pPr algn="ctr"/>
            <a:endParaRPr lang="en-US" sz="1400" dirty="0" smtClean="0"/>
          </a:p>
          <a:p>
            <a:pPr algn="ctr"/>
            <a:r>
              <a:rPr lang="en-US" sz="1400" dirty="0" smtClean="0"/>
              <a:t>Rod Fortson, Sr. </a:t>
            </a:r>
          </a:p>
          <a:p>
            <a:pPr algn="ctr"/>
            <a:r>
              <a:rPr lang="en-US" sz="1400" dirty="0" smtClean="0"/>
              <a:t>Sr. XA Consultant</a:t>
            </a:r>
          </a:p>
          <a:p>
            <a:pPr algn="ctr"/>
            <a:r>
              <a:rPr lang="en-US" sz="1400" dirty="0" smtClean="0"/>
              <a:t>404-434-6645</a:t>
            </a:r>
          </a:p>
          <a:p>
            <a:pPr algn="ctr"/>
            <a:r>
              <a:rPr lang="en-US" sz="1400" dirty="0" smtClean="0">
                <a:hlinkClick r:id="rId2"/>
              </a:rPr>
              <a:t>Rod.Fortson@CISTECH.net</a:t>
            </a:r>
            <a:r>
              <a:rPr lang="en-US" sz="1400" dirty="0" smtClean="0"/>
              <a:t> </a:t>
            </a:r>
            <a:endParaRPr lang="en-US" sz="1400" dirty="0"/>
          </a:p>
        </p:txBody>
      </p:sp>
      <p:pic>
        <p:nvPicPr>
          <p:cNvPr id="62468" name="Picture 4" descr="http://us.cdn3.123rf.com/168nwm/logos/logos1002/logos100201539/6467969-business-plan--young-business-woman-presenting-her-ideas-to-colleagues-during-a-meeting.jpg">
            <a:hlinkClick r:id="rId3" tooltip="Business plan - Young business woman presenting her ideas to colleagues during a meeting stock photo"/>
          </p:cNvPr>
          <p:cNvPicPr>
            <a:picLocks noChangeAspect="1" noChangeArrowheads="1"/>
          </p:cNvPicPr>
          <p:nvPr/>
        </p:nvPicPr>
        <p:blipFill>
          <a:blip r:embed="rId4" cstate="print"/>
          <a:srcRect/>
          <a:stretch>
            <a:fillRect/>
          </a:stretch>
        </p:blipFill>
        <p:spPr bwMode="auto">
          <a:xfrm>
            <a:off x="3352800" y="4800600"/>
            <a:ext cx="2265768" cy="152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3200" b="1" dirty="0" smtClean="0">
                <a:solidFill>
                  <a:schemeClr val="bg1"/>
                </a:solidFill>
                <a:effectLst>
                  <a:outerShdw blurRad="38100" dist="38100" dir="2700000" algn="tl">
                    <a:srgbClr val="000000">
                      <a:alpha val="43137"/>
                    </a:srgbClr>
                  </a:outerShdw>
                </a:effectLst>
              </a:rPr>
              <a:t>R9 – The In’s of Transaction Processing</a:t>
            </a:r>
            <a:endParaRPr lang="en-US" sz="3200" b="1" dirty="0">
              <a:solidFill>
                <a:schemeClr val="bg1"/>
              </a:solidFill>
              <a:effectLst>
                <a:outerShdw blurRad="38100" dist="38100" dir="2700000" algn="tl">
                  <a:srgbClr val="000000">
                    <a:alpha val="43137"/>
                  </a:srgbClr>
                </a:outerShdw>
              </a:effectLst>
            </a:endParaRPr>
          </a:p>
        </p:txBody>
      </p:sp>
      <p:pic>
        <p:nvPicPr>
          <p:cNvPr id="5" name="Picture 4" descr="WH Recvng Photo1.jpg"/>
          <p:cNvPicPr>
            <a:picLocks noChangeAspect="1"/>
          </p:cNvPicPr>
          <p:nvPr/>
        </p:nvPicPr>
        <p:blipFill>
          <a:blip r:embed="rId2" cstate="print"/>
          <a:stretch>
            <a:fillRect/>
          </a:stretch>
        </p:blipFill>
        <p:spPr>
          <a:xfrm>
            <a:off x="838200" y="3581400"/>
            <a:ext cx="2514600" cy="2514600"/>
          </a:xfrm>
          <a:prstGeom prst="rect">
            <a:avLst/>
          </a:prstGeom>
        </p:spPr>
      </p:pic>
      <p:pic>
        <p:nvPicPr>
          <p:cNvPr id="5123" name="Picture 3"/>
          <p:cNvPicPr>
            <a:picLocks noChangeAspect="1" noChangeArrowheads="1"/>
          </p:cNvPicPr>
          <p:nvPr/>
        </p:nvPicPr>
        <p:blipFill>
          <a:blip r:embed="rId3" cstate="print"/>
          <a:srcRect/>
          <a:stretch>
            <a:fillRect/>
          </a:stretch>
        </p:blipFill>
        <p:spPr bwMode="auto">
          <a:xfrm>
            <a:off x="1981200" y="2514600"/>
            <a:ext cx="1771650" cy="946498"/>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705600" y="2209800"/>
            <a:ext cx="1143000" cy="1229032"/>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152400" y="2514600"/>
            <a:ext cx="1905000" cy="881063"/>
          </a:xfrm>
          <a:prstGeom prst="rect">
            <a:avLst/>
          </a:prstGeom>
          <a:noFill/>
          <a:ln w="9525">
            <a:noFill/>
            <a:miter lim="800000"/>
            <a:headEnd/>
            <a:tailEnd/>
          </a:ln>
        </p:spPr>
      </p:pic>
      <p:pic>
        <p:nvPicPr>
          <p:cNvPr id="14" name="Picture 13" descr="WH Rep Photo2.jpg"/>
          <p:cNvPicPr>
            <a:picLocks noChangeAspect="1"/>
          </p:cNvPicPr>
          <p:nvPr/>
        </p:nvPicPr>
        <p:blipFill>
          <a:blip r:embed="rId6" cstate="print"/>
          <a:stretch>
            <a:fillRect/>
          </a:stretch>
        </p:blipFill>
        <p:spPr>
          <a:xfrm>
            <a:off x="5791200" y="3581400"/>
            <a:ext cx="2962275" cy="2412392"/>
          </a:xfrm>
          <a:prstGeom prst="rect">
            <a:avLst/>
          </a:prstGeom>
        </p:spPr>
      </p:pic>
      <p:sp>
        <p:nvSpPr>
          <p:cNvPr id="15" name="TextBox 14"/>
          <p:cNvSpPr txBox="1"/>
          <p:nvPr/>
        </p:nvSpPr>
        <p:spPr>
          <a:xfrm>
            <a:off x="5334000" y="1447800"/>
            <a:ext cx="3352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b="1" dirty="0" smtClean="0"/>
              <a:t>Production Receipts</a:t>
            </a:r>
            <a:endParaRPr lang="en-US" sz="2800" b="1" dirty="0"/>
          </a:p>
        </p:txBody>
      </p:sp>
      <p:pic>
        <p:nvPicPr>
          <p:cNvPr id="5126" name="Picture 6" descr="C:\CISTECH\Webex Sessions\2013 Webexs\2013 Web Photos\WH Photo4.jpg"/>
          <p:cNvPicPr>
            <a:picLocks noChangeAspect="1" noChangeArrowheads="1"/>
          </p:cNvPicPr>
          <p:nvPr/>
        </p:nvPicPr>
        <p:blipFill>
          <a:blip r:embed="rId7" cstate="print"/>
          <a:srcRect/>
          <a:stretch>
            <a:fillRect/>
          </a:stretch>
        </p:blipFill>
        <p:spPr bwMode="auto">
          <a:xfrm>
            <a:off x="3962400" y="4419600"/>
            <a:ext cx="1263831" cy="1028700"/>
          </a:xfrm>
          <a:prstGeom prst="rect">
            <a:avLst/>
          </a:prstGeom>
          <a:noFill/>
        </p:spPr>
      </p:pic>
      <p:sp>
        <p:nvSpPr>
          <p:cNvPr id="17" name="Right Arrow 16"/>
          <p:cNvSpPr/>
          <p:nvPr/>
        </p:nvSpPr>
        <p:spPr>
          <a:xfrm>
            <a:off x="3352800" y="4724400"/>
            <a:ext cx="609600" cy="381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8" name="Left Arrow 17"/>
          <p:cNvSpPr/>
          <p:nvPr/>
        </p:nvSpPr>
        <p:spPr>
          <a:xfrm>
            <a:off x="5181600" y="4724400"/>
            <a:ext cx="609600" cy="3810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2" name="TextBox 11"/>
          <p:cNvSpPr txBox="1"/>
          <p:nvPr/>
        </p:nvSpPr>
        <p:spPr>
          <a:xfrm>
            <a:off x="533400" y="1447800"/>
            <a:ext cx="3733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b="1" dirty="0" smtClean="0"/>
              <a:t>Raw Material Receiving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R9 – Raw Material Receipts – The RP’s</a:t>
            </a:r>
            <a:endPar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6146" name="Picture 2"/>
          <p:cNvPicPr>
            <a:picLocks noChangeAspect="1" noChangeArrowheads="1"/>
          </p:cNvPicPr>
          <p:nvPr/>
        </p:nvPicPr>
        <p:blipFill>
          <a:blip r:embed="rId2" cstate="print"/>
          <a:srcRect/>
          <a:stretch>
            <a:fillRect/>
          </a:stretch>
        </p:blipFill>
        <p:spPr bwMode="auto">
          <a:xfrm>
            <a:off x="2209800" y="762000"/>
            <a:ext cx="2050475" cy="10668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0" y="1752600"/>
            <a:ext cx="6657674" cy="847725"/>
          </a:xfrm>
          <a:prstGeom prst="rect">
            <a:avLst/>
          </a:prstGeom>
          <a:noFill/>
          <a:ln w="9525">
            <a:noFill/>
            <a:miter lim="800000"/>
            <a:headEnd/>
            <a:tailEnd/>
          </a:ln>
        </p:spPr>
      </p:pic>
      <p:sp>
        <p:nvSpPr>
          <p:cNvPr id="7" name="Rounded Rectangle 6"/>
          <p:cNvSpPr/>
          <p:nvPr/>
        </p:nvSpPr>
        <p:spPr>
          <a:xfrm>
            <a:off x="228600" y="2590800"/>
            <a:ext cx="6477000" cy="457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effectLst>
                  <a:outerShdw blurRad="38100" dist="38100" dir="2700000" algn="tl">
                    <a:srgbClr val="000000">
                      <a:alpha val="43137"/>
                    </a:srgbClr>
                  </a:outerShdw>
                </a:effectLst>
              </a:rPr>
              <a:t>Use powerful Power Link Workspaces to make reviewing </a:t>
            </a:r>
          </a:p>
          <a:p>
            <a:pPr algn="ctr" fontAlgn="auto">
              <a:spcBef>
                <a:spcPts val="0"/>
              </a:spcBef>
              <a:spcAft>
                <a:spcPts val="0"/>
              </a:spcAft>
            </a:pPr>
            <a:r>
              <a:rPr lang="en-US" sz="1600" b="1" dirty="0" smtClean="0">
                <a:effectLst>
                  <a:outerShdw blurRad="38100" dist="38100" dir="2700000" algn="tl">
                    <a:srgbClr val="000000">
                      <a:alpha val="43137"/>
                    </a:srgbClr>
                  </a:outerShdw>
                </a:effectLst>
              </a:rPr>
              <a:t>WH expected receipts easy !</a:t>
            </a:r>
            <a:endParaRPr lang="en-US" sz="1600" b="1" dirty="0">
              <a:effectLst>
                <a:outerShdw blurRad="38100" dist="38100" dir="2700000" algn="tl">
                  <a:srgbClr val="000000">
                    <a:alpha val="43137"/>
                  </a:srgbClr>
                </a:outerShdw>
              </a:effectLst>
            </a:endParaRPr>
          </a:p>
        </p:txBody>
      </p:sp>
      <p:pic>
        <p:nvPicPr>
          <p:cNvPr id="6148" name="Picture 4"/>
          <p:cNvPicPr>
            <a:picLocks noChangeAspect="1" noChangeArrowheads="1"/>
          </p:cNvPicPr>
          <p:nvPr/>
        </p:nvPicPr>
        <p:blipFill>
          <a:blip r:embed="rId4" cstate="print"/>
          <a:srcRect/>
          <a:stretch>
            <a:fillRect/>
          </a:stretch>
        </p:blipFill>
        <p:spPr bwMode="auto">
          <a:xfrm>
            <a:off x="457201" y="3276600"/>
            <a:ext cx="6232892" cy="3581400"/>
          </a:xfrm>
          <a:prstGeom prst="rect">
            <a:avLst/>
          </a:prstGeom>
          <a:noFill/>
          <a:ln w="9525">
            <a:noFill/>
            <a:miter lim="800000"/>
            <a:headEnd/>
            <a:tailEnd/>
          </a:ln>
        </p:spPr>
      </p:pic>
      <p:sp>
        <p:nvSpPr>
          <p:cNvPr id="9" name="Rounded Rectangle 8"/>
          <p:cNvSpPr/>
          <p:nvPr/>
        </p:nvSpPr>
        <p:spPr>
          <a:xfrm>
            <a:off x="2286000" y="3429000"/>
            <a:ext cx="447575" cy="381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6149" name="Picture 5"/>
          <p:cNvPicPr>
            <a:picLocks noChangeAspect="1" noChangeArrowheads="1"/>
          </p:cNvPicPr>
          <p:nvPr/>
        </p:nvPicPr>
        <p:blipFill>
          <a:blip r:embed="rId5" cstate="print"/>
          <a:srcRect/>
          <a:stretch>
            <a:fillRect/>
          </a:stretch>
        </p:blipFill>
        <p:spPr bwMode="auto">
          <a:xfrm>
            <a:off x="304800" y="3166709"/>
            <a:ext cx="6564429" cy="3691291"/>
          </a:xfrm>
          <a:prstGeom prst="rect">
            <a:avLst/>
          </a:prstGeom>
          <a:noFill/>
          <a:ln w="9525">
            <a:noFill/>
            <a:miter lim="800000"/>
            <a:headEnd/>
            <a:tailEnd/>
          </a:ln>
        </p:spPr>
      </p:pic>
      <p:sp>
        <p:nvSpPr>
          <p:cNvPr id="11" name="Left Arrow 10"/>
          <p:cNvSpPr/>
          <p:nvPr/>
        </p:nvSpPr>
        <p:spPr>
          <a:xfrm>
            <a:off x="1828800" y="5791200"/>
            <a:ext cx="1044341" cy="533400"/>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3" name="Right Arrow Callout 12"/>
          <p:cNvSpPr/>
          <p:nvPr/>
        </p:nvSpPr>
        <p:spPr>
          <a:xfrm>
            <a:off x="304800" y="762000"/>
            <a:ext cx="2536257" cy="838200"/>
          </a:xfrm>
          <a:prstGeom prst="rightArrowCallou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400" b="1" dirty="0" smtClean="0">
                <a:solidFill>
                  <a:schemeClr val="tx1"/>
                </a:solidFill>
                <a:effectLst>
                  <a:outerShdw blurRad="38100" dist="38100" dir="2700000" algn="tl">
                    <a:srgbClr val="000000">
                      <a:alpha val="43137"/>
                    </a:srgbClr>
                  </a:outerShdw>
                </a:effectLst>
              </a:rPr>
              <a:t>PO Creation</a:t>
            </a:r>
          </a:p>
          <a:p>
            <a:pPr algn="ctr" fontAlgn="auto">
              <a:spcBef>
                <a:spcPts val="0"/>
              </a:spcBef>
              <a:spcAft>
                <a:spcPts val="0"/>
              </a:spcAft>
            </a:pPr>
            <a:r>
              <a:rPr lang="en-US" sz="1400" b="1" dirty="0" smtClean="0">
                <a:solidFill>
                  <a:schemeClr val="tx1"/>
                </a:solidFill>
                <a:effectLst>
                  <a:outerShdw blurRad="38100" dist="38100" dir="2700000" algn="tl">
                    <a:srgbClr val="000000">
                      <a:alpha val="43137"/>
                    </a:srgbClr>
                  </a:outerShdw>
                </a:effectLst>
              </a:rPr>
              <a:t>Revisions</a:t>
            </a:r>
          </a:p>
          <a:p>
            <a:pPr algn="ctr" fontAlgn="auto">
              <a:spcBef>
                <a:spcPts val="0"/>
              </a:spcBef>
              <a:spcAft>
                <a:spcPts val="0"/>
              </a:spcAft>
            </a:pPr>
            <a:r>
              <a:rPr lang="en-US" sz="1400" b="1" dirty="0" smtClean="0">
                <a:solidFill>
                  <a:schemeClr val="tx1"/>
                </a:solidFill>
                <a:effectLst>
                  <a:outerShdw blurRad="38100" dist="38100" dir="2700000" algn="tl">
                    <a:srgbClr val="000000">
                      <a:alpha val="43137"/>
                    </a:srgbClr>
                  </a:outerShdw>
                </a:effectLst>
              </a:rPr>
              <a:t>Complete for RCV</a:t>
            </a:r>
            <a:endParaRPr lang="en-US" sz="1400" b="1" dirty="0">
              <a:solidFill>
                <a:schemeClr val="tx1"/>
              </a:solidFill>
              <a:effectLst>
                <a:outerShdw blurRad="38100" dist="38100" dir="2700000" algn="tl">
                  <a:srgbClr val="000000">
                    <a:alpha val="43137"/>
                  </a:srgbClr>
                </a:outerShdw>
              </a:effectLst>
            </a:endParaRPr>
          </a:p>
        </p:txBody>
      </p:sp>
      <p:pic>
        <p:nvPicPr>
          <p:cNvPr id="25601" name="Picture 1"/>
          <p:cNvPicPr>
            <a:picLocks noChangeAspect="1" noChangeArrowheads="1"/>
          </p:cNvPicPr>
          <p:nvPr/>
        </p:nvPicPr>
        <p:blipFill>
          <a:blip r:embed="rId6" cstate="print"/>
          <a:srcRect/>
          <a:stretch>
            <a:fillRect/>
          </a:stretch>
        </p:blipFill>
        <p:spPr bwMode="auto">
          <a:xfrm>
            <a:off x="6934200" y="1172950"/>
            <a:ext cx="2209801" cy="5408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wipe(up)">
                                      <p:cBhvr>
                                        <p:cTn id="7" dur="30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ox(in)">
                                      <p:cBhvr>
                                        <p:cTn id="12" dur="500"/>
                                        <p:tgtEl>
                                          <p:spTgt spid="6149"/>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609600" y="2819400"/>
            <a:ext cx="8108950" cy="30734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3276600" y="838200"/>
            <a:ext cx="1771650" cy="946498"/>
          </a:xfrm>
          <a:prstGeom prst="rect">
            <a:avLst/>
          </a:prstGeom>
          <a:noFill/>
          <a:ln w="9525">
            <a:noFill/>
            <a:miter lim="800000"/>
            <a:headEnd/>
            <a:tailEnd/>
          </a:ln>
        </p:spPr>
      </p:pic>
      <p:sp>
        <p:nvSpPr>
          <p:cNvPr id="4"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R9 – Raw Material – Shipment</a:t>
            </a:r>
            <a:r>
              <a:rPr kumimoji="0" lang="en-US"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Notices</a:t>
            </a:r>
            <a:endPar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5" name="Left Arrow 4"/>
          <p:cNvSpPr/>
          <p:nvPr/>
        </p:nvSpPr>
        <p:spPr>
          <a:xfrm>
            <a:off x="4953000" y="914400"/>
            <a:ext cx="3048000" cy="7620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XA Transfers w/Sch. Receipt</a:t>
            </a:r>
            <a:endParaRPr lang="en-US" b="1" dirty="0">
              <a:effectLst>
                <a:outerShdw blurRad="38100" dist="38100" dir="2700000" algn="tl">
                  <a:srgbClr val="000000">
                    <a:alpha val="43137"/>
                  </a:srgbClr>
                </a:outerShdw>
              </a:effectLst>
            </a:endParaRPr>
          </a:p>
        </p:txBody>
      </p:sp>
      <p:sp>
        <p:nvSpPr>
          <p:cNvPr id="6" name="Right Arrow 5"/>
          <p:cNvSpPr/>
          <p:nvPr/>
        </p:nvSpPr>
        <p:spPr>
          <a:xfrm>
            <a:off x="457200" y="609600"/>
            <a:ext cx="2971800" cy="762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EDI – 856 from Vendors </a:t>
            </a:r>
            <a:endParaRPr lang="en-US" sz="20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4" cstate="print"/>
          <a:srcRect/>
          <a:stretch>
            <a:fillRect/>
          </a:stretch>
        </p:blipFill>
        <p:spPr bwMode="auto">
          <a:xfrm>
            <a:off x="2057400" y="1905000"/>
            <a:ext cx="4495800" cy="819150"/>
          </a:xfrm>
          <a:prstGeom prst="rect">
            <a:avLst/>
          </a:prstGeom>
          <a:noFill/>
          <a:ln w="9525">
            <a:noFill/>
            <a:miter lim="800000"/>
            <a:headEnd/>
            <a:tailEnd/>
          </a:ln>
        </p:spPr>
      </p:pic>
      <p:sp>
        <p:nvSpPr>
          <p:cNvPr id="7" name="TextBox 6"/>
          <p:cNvSpPr txBox="1"/>
          <p:nvPr/>
        </p:nvSpPr>
        <p:spPr>
          <a:xfrm>
            <a:off x="0" y="5842337"/>
            <a:ext cx="9144000"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342900" indent="-342900" algn="ctr">
              <a:buFont typeface="+mj-lt"/>
              <a:buAutoNum type="arabicPeriod"/>
            </a:pPr>
            <a:r>
              <a:rPr lang="en-US" sz="2000" b="1" dirty="0" smtClean="0"/>
              <a:t>Production can review In-Bound Materials before Receipt occurs</a:t>
            </a:r>
          </a:p>
          <a:p>
            <a:pPr marL="342900" indent="-342900" algn="ctr">
              <a:buFont typeface="+mj-lt"/>
              <a:buAutoNum type="arabicPeriod"/>
            </a:pPr>
            <a:endParaRPr lang="en-US" sz="2000" b="1" dirty="0" smtClean="0"/>
          </a:p>
          <a:p>
            <a:pPr marL="342900" indent="-342900" algn="ctr">
              <a:buFont typeface="+mj-lt"/>
              <a:buAutoNum type="arabicPeriod"/>
            </a:pPr>
            <a:r>
              <a:rPr lang="en-US" sz="2000" b="1" dirty="0" smtClean="0"/>
              <a:t>Receiving can perform Receipt by Shipment Notice - ASN  - 1 Scan</a:t>
            </a:r>
            <a:endParaRPr lang="en-US" sz="2000" b="1" dirty="0"/>
          </a:p>
        </p:txBody>
      </p:sp>
      <p:sp>
        <p:nvSpPr>
          <p:cNvPr id="11" name="Left Arrow 10"/>
          <p:cNvSpPr/>
          <p:nvPr/>
        </p:nvSpPr>
        <p:spPr>
          <a:xfrm rot="19991005">
            <a:off x="4992673" y="2314514"/>
            <a:ext cx="4114800" cy="1142844"/>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In-Bound Before Receipt</a:t>
            </a:r>
          </a:p>
          <a:p>
            <a:pPr algn="ctr" fontAlgn="auto">
              <a:spcBef>
                <a:spcPts val="0"/>
              </a:spcBef>
              <a:spcAft>
                <a:spcPts val="0"/>
              </a:spcAft>
            </a:pPr>
            <a:r>
              <a:rPr lang="en-US" b="1" dirty="0" smtClean="0">
                <a:effectLst>
                  <a:outerShdw blurRad="38100" dist="38100" dir="2700000" algn="tl">
                    <a:srgbClr val="000000">
                      <a:alpha val="43137"/>
                    </a:srgbClr>
                  </a:outerShdw>
                </a:effectLst>
              </a:rPr>
              <a:t>Huge Win!</a:t>
            </a:r>
            <a:endParaRPr lang="en-US" b="1" dirty="0">
              <a:effectLst>
                <a:outerShdw blurRad="38100" dist="38100" dir="2700000" algn="tl">
                  <a:srgbClr val="000000">
                    <a:alpha val="43137"/>
                  </a:srgbClr>
                </a:outerShdw>
              </a:effectLst>
            </a:endParaRPr>
          </a:p>
        </p:txBody>
      </p:sp>
      <p:sp>
        <p:nvSpPr>
          <p:cNvPr id="10" name="Right Arrow 9"/>
          <p:cNvSpPr/>
          <p:nvPr/>
        </p:nvSpPr>
        <p:spPr>
          <a:xfrm>
            <a:off x="457200" y="1143000"/>
            <a:ext cx="2971800" cy="762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Supplier Portal ASN’s</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1000"/>
                                        <p:tgtEl>
                                          <p:spTgt spid="7172"/>
                                        </p:tgtEl>
                                      </p:cBhvr>
                                    </p:animEffect>
                                  </p:childTnLst>
                                </p:cTn>
                              </p:par>
                            </p:childTnLst>
                          </p:cTn>
                        </p:par>
                        <p:par>
                          <p:cTn id="8" fill="hold">
                            <p:stCondLst>
                              <p:cond delay="1000"/>
                            </p:stCondLst>
                            <p:childTnLst>
                              <p:par>
                                <p:cTn id="9" presetID="2"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Enhanced Receiving with Shipment Notices</a:t>
            </a:r>
            <a:endParaRPr lang="en-US" sz="28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cstate="print"/>
          <a:srcRect/>
          <a:stretch>
            <a:fillRect/>
          </a:stretch>
        </p:blipFill>
        <p:spPr bwMode="auto">
          <a:xfrm>
            <a:off x="0" y="685800"/>
            <a:ext cx="9169526" cy="5105400"/>
          </a:xfrm>
          <a:prstGeom prst="rect">
            <a:avLst/>
          </a:prstGeom>
          <a:noFill/>
          <a:ln w="9525">
            <a:noFill/>
            <a:miter lim="800000"/>
            <a:headEnd/>
            <a:tailEnd/>
          </a:ln>
        </p:spPr>
      </p:pic>
      <p:sp>
        <p:nvSpPr>
          <p:cNvPr id="5" name="Rounded Rectangle 4"/>
          <p:cNvSpPr/>
          <p:nvPr/>
        </p:nvSpPr>
        <p:spPr>
          <a:xfrm>
            <a:off x="3810000" y="1066800"/>
            <a:ext cx="4876800" cy="457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800" b="1" dirty="0" smtClean="0">
                <a:solidFill>
                  <a:schemeClr val="tx1"/>
                </a:solidFill>
                <a:effectLst>
                  <a:outerShdw blurRad="38100" dist="38100" dir="2700000" algn="tl">
                    <a:srgbClr val="000000">
                      <a:alpha val="43137"/>
                    </a:srgbClr>
                  </a:outerShdw>
                </a:effectLst>
              </a:rPr>
              <a:t>Shipment Notice/ASN Header</a:t>
            </a:r>
            <a:endParaRPr lang="en-US" sz="2800" b="1" dirty="0">
              <a:solidFill>
                <a:schemeClr val="tx1"/>
              </a:solidFill>
              <a:effectLst>
                <a:outerShdw blurRad="38100" dist="38100" dir="2700000" algn="tl">
                  <a:srgbClr val="000000">
                    <a:alpha val="43137"/>
                  </a:srgbClr>
                </a:outerShdw>
              </a:effectLst>
            </a:endParaRPr>
          </a:p>
        </p:txBody>
      </p:sp>
      <p:sp>
        <p:nvSpPr>
          <p:cNvPr id="6" name="Rounded Rectangle 5"/>
          <p:cNvSpPr/>
          <p:nvPr/>
        </p:nvSpPr>
        <p:spPr>
          <a:xfrm>
            <a:off x="0" y="2362200"/>
            <a:ext cx="3581400" cy="12954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Rounded Rectangle 6"/>
          <p:cNvSpPr/>
          <p:nvPr/>
        </p:nvSpPr>
        <p:spPr>
          <a:xfrm>
            <a:off x="3810000" y="3276600"/>
            <a:ext cx="2819400" cy="1371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Left Arrow 7"/>
          <p:cNvSpPr/>
          <p:nvPr/>
        </p:nvSpPr>
        <p:spPr>
          <a:xfrm>
            <a:off x="8001000" y="1828800"/>
            <a:ext cx="762000" cy="381000"/>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3810000" y="4953000"/>
            <a:ext cx="533400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When? By Whom? How many Containers/Items? Number of Scheduled Receipts?   …..Know in Advance!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066800" y="1371600"/>
            <a:ext cx="6819900" cy="4267200"/>
          </a:xfrm>
          <a:prstGeom prst="rect">
            <a:avLst/>
          </a:prstGeom>
          <a:noFill/>
          <a:ln w="9525">
            <a:noFill/>
            <a:miter lim="800000"/>
            <a:headEnd/>
            <a:tailEnd/>
          </a:ln>
        </p:spPr>
      </p:pic>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Enhanced Receiving with Shipment Notices</a:t>
            </a:r>
            <a:endParaRPr lang="en-US" sz="2800" b="1" dirty="0">
              <a:solidFill>
                <a:schemeClr val="bg1"/>
              </a:solidFill>
              <a:effectLst>
                <a:outerShdw blurRad="38100" dist="38100" dir="2700000" algn="tl">
                  <a:srgbClr val="000000">
                    <a:alpha val="43137"/>
                  </a:srgbClr>
                </a:outerShdw>
              </a:effectLst>
            </a:endParaRPr>
          </a:p>
        </p:txBody>
      </p:sp>
      <p:sp>
        <p:nvSpPr>
          <p:cNvPr id="5" name="Rounded Rectangle 4"/>
          <p:cNvSpPr/>
          <p:nvPr/>
        </p:nvSpPr>
        <p:spPr>
          <a:xfrm>
            <a:off x="2209800" y="838200"/>
            <a:ext cx="4876800" cy="457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800" b="1" dirty="0" smtClean="0">
                <a:solidFill>
                  <a:schemeClr val="tx1"/>
                </a:solidFill>
                <a:effectLst>
                  <a:outerShdw blurRad="38100" dist="38100" dir="2700000" algn="tl">
                    <a:srgbClr val="000000">
                      <a:alpha val="43137"/>
                    </a:srgbClr>
                  </a:outerShdw>
                </a:effectLst>
              </a:rPr>
              <a:t>Shipment Notice/ASN Detail </a:t>
            </a:r>
            <a:endParaRPr lang="en-US" sz="2800" b="1"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3810000" y="4953000"/>
            <a:ext cx="5334000"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Review Shipment Notice/ASN Dates quickly !</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533400" y="1600200"/>
            <a:ext cx="8089557" cy="4800600"/>
          </a:xfrm>
          <a:prstGeom prst="rect">
            <a:avLst/>
          </a:prstGeom>
          <a:noFill/>
          <a:ln w="9525">
            <a:noFill/>
            <a:miter lim="800000"/>
            <a:headEnd/>
            <a:tailEnd/>
          </a:ln>
        </p:spPr>
      </p:pic>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Enhanced Receiving with Shipment Notices</a:t>
            </a:r>
            <a:endParaRPr lang="en-US" sz="2800" b="1" dirty="0">
              <a:solidFill>
                <a:schemeClr val="bg1"/>
              </a:solidFill>
              <a:effectLst>
                <a:outerShdw blurRad="38100" dist="38100" dir="2700000" algn="tl">
                  <a:srgbClr val="000000">
                    <a:alpha val="43137"/>
                  </a:srgbClr>
                </a:outerShdw>
              </a:effectLst>
            </a:endParaRPr>
          </a:p>
        </p:txBody>
      </p:sp>
      <p:sp>
        <p:nvSpPr>
          <p:cNvPr id="5" name="Rounded Rectangle 4"/>
          <p:cNvSpPr/>
          <p:nvPr/>
        </p:nvSpPr>
        <p:spPr>
          <a:xfrm>
            <a:off x="1295400" y="762000"/>
            <a:ext cx="6400800" cy="457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800" b="1" dirty="0" smtClean="0">
                <a:solidFill>
                  <a:schemeClr val="tx1"/>
                </a:solidFill>
                <a:effectLst>
                  <a:outerShdw blurRad="38100" dist="38100" dir="2700000" algn="tl">
                    <a:srgbClr val="000000">
                      <a:alpha val="43137"/>
                    </a:srgbClr>
                  </a:outerShdw>
                </a:effectLst>
              </a:rPr>
              <a:t>Shipment Notice/ASN Receiving</a:t>
            </a:r>
            <a:endParaRPr lang="en-US" sz="2800" b="1"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3810000" y="4953000"/>
            <a:ext cx="53340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Receive Entire ASN, or…… </a:t>
            </a:r>
            <a:endParaRPr lang="en-US" sz="2400" b="1" dirty="0">
              <a:effectLst>
                <a:outerShdw blurRad="38100" dist="38100" dir="2700000" algn="tl">
                  <a:srgbClr val="000000">
                    <a:alpha val="43137"/>
                  </a:srgbClr>
                </a:outerShdw>
              </a:effectLst>
            </a:endParaRPr>
          </a:p>
        </p:txBody>
      </p:sp>
      <p:sp>
        <p:nvSpPr>
          <p:cNvPr id="7" name="Rounded Rectangle 6"/>
          <p:cNvSpPr/>
          <p:nvPr/>
        </p:nvSpPr>
        <p:spPr>
          <a:xfrm>
            <a:off x="7467600" y="2743200"/>
            <a:ext cx="11430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10243" name="Picture 3"/>
          <p:cNvPicPr>
            <a:picLocks noChangeAspect="1" noChangeArrowheads="1"/>
          </p:cNvPicPr>
          <p:nvPr/>
        </p:nvPicPr>
        <p:blipFill>
          <a:blip r:embed="rId3" cstate="print"/>
          <a:srcRect/>
          <a:stretch>
            <a:fillRect/>
          </a:stretch>
        </p:blipFill>
        <p:spPr bwMode="auto">
          <a:xfrm>
            <a:off x="0" y="1600200"/>
            <a:ext cx="9144000" cy="4700588"/>
          </a:xfrm>
          <a:prstGeom prst="rect">
            <a:avLst/>
          </a:prstGeom>
          <a:noFill/>
          <a:ln w="9525">
            <a:noFill/>
            <a:miter lim="800000"/>
            <a:headEnd/>
            <a:tailEnd/>
          </a:ln>
        </p:spPr>
      </p:pic>
      <p:sp>
        <p:nvSpPr>
          <p:cNvPr id="10" name="Left Arrow 9"/>
          <p:cNvSpPr/>
          <p:nvPr/>
        </p:nvSpPr>
        <p:spPr>
          <a:xfrm rot="17896075">
            <a:off x="7786226" y="1826134"/>
            <a:ext cx="1524000" cy="533400"/>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ASN Items</a:t>
            </a:r>
            <a:endParaRPr lang="en-US" sz="2000" b="1" dirty="0">
              <a:effectLst>
                <a:outerShdw blurRad="38100" dist="38100" dir="2700000" algn="tl">
                  <a:srgbClr val="000000">
                    <a:alpha val="43137"/>
                  </a:srgbClr>
                </a:outerShdw>
              </a:effectLst>
            </a:endParaRPr>
          </a:p>
        </p:txBody>
      </p:sp>
      <p:sp>
        <p:nvSpPr>
          <p:cNvPr id="11" name="Rectangle 10"/>
          <p:cNvSpPr/>
          <p:nvPr/>
        </p:nvSpPr>
        <p:spPr>
          <a:xfrm>
            <a:off x="4038600" y="3124200"/>
            <a:ext cx="2133600" cy="228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2" name="Right Arrow 11"/>
          <p:cNvSpPr/>
          <p:nvPr/>
        </p:nvSpPr>
        <p:spPr>
          <a:xfrm>
            <a:off x="3048000" y="3048000"/>
            <a:ext cx="838200" cy="3810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3" name="Rounded Rectangle 12"/>
          <p:cNvSpPr/>
          <p:nvPr/>
        </p:nvSpPr>
        <p:spPr>
          <a:xfrm>
            <a:off x="990600" y="4038600"/>
            <a:ext cx="5867400" cy="13716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400" b="1" dirty="0" smtClean="0">
                <a:effectLst>
                  <a:outerShdw blurRad="38100" dist="38100" dir="2700000" algn="tl">
                    <a:srgbClr val="000000">
                      <a:alpha val="43137"/>
                    </a:srgbClr>
                  </a:outerShdw>
                </a:effectLst>
              </a:rPr>
              <a:t>ASN Items are displayed for the Warehouse …..Receive Selectively or Complete!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4"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1000"/>
                                        <p:tgtEl>
                                          <p:spTgt spid="11"/>
                                        </p:tgtEl>
                                      </p:cBhvr>
                                    </p:animEffect>
                                  </p:childTnLst>
                                </p:cTn>
                              </p:par>
                            </p:childTnLst>
                          </p:cTn>
                        </p:par>
                        <p:par>
                          <p:cTn id="17" fill="hold">
                            <p:stCondLst>
                              <p:cond delay="3500"/>
                            </p:stCondLst>
                            <p:childTnLst>
                              <p:par>
                                <p:cTn id="18" presetID="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54" presetClass="entr" presetSubtype="0" accel="10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strVal val="#ppt_w*0.05"/>
                                          </p:val>
                                        </p:tav>
                                        <p:tav tm="100000">
                                          <p:val>
                                            <p:strVal val="#ppt_w"/>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anim calcmode="lin" valueType="num">
                                      <p:cBhvr>
                                        <p:cTn id="27" dur="2000" fill="hold"/>
                                        <p:tgtEl>
                                          <p:spTgt spid="13"/>
                                        </p:tgtEl>
                                        <p:attrNameLst>
                                          <p:attrName>ppt_x</p:attrName>
                                        </p:attrNameLst>
                                      </p:cBhvr>
                                      <p:tavLst>
                                        <p:tav tm="0">
                                          <p:val>
                                            <p:strVal val="#ppt_x-.2"/>
                                          </p:val>
                                        </p:tav>
                                        <p:tav tm="100000">
                                          <p:val>
                                            <p:strVal val="#ppt_x"/>
                                          </p:val>
                                        </p:tav>
                                      </p:tavLst>
                                    </p:anim>
                                    <p:anim calcmode="lin" valueType="num">
                                      <p:cBhvr>
                                        <p:cTn id="28" dur="2000" fill="hold"/>
                                        <p:tgtEl>
                                          <p:spTgt spid="13"/>
                                        </p:tgtEl>
                                        <p:attrNameLst>
                                          <p:attrName>ppt_y</p:attrName>
                                        </p:attrNameLst>
                                      </p:cBhvr>
                                      <p:tavLst>
                                        <p:tav tm="0">
                                          <p:val>
                                            <p:strVal val="#ppt_y"/>
                                          </p:val>
                                        </p:tav>
                                        <p:tav tm="100000">
                                          <p:val>
                                            <p:strVal val="#ppt_y"/>
                                          </p:val>
                                        </p:tav>
                                      </p:tavLst>
                                    </p:anim>
                                    <p:animEffect transition="in" filter="fade">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R9 Receiving – Scheduled</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Receipts - RP</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1" y="609600"/>
            <a:ext cx="9144000" cy="6248400"/>
          </a:xfrm>
          <a:prstGeom prst="rect">
            <a:avLst/>
          </a:prstGeom>
          <a:noFill/>
          <a:ln w="9525">
            <a:noFill/>
            <a:miter lim="800000"/>
            <a:headEnd/>
            <a:tailEnd/>
          </a:ln>
        </p:spPr>
      </p:pic>
      <p:sp>
        <p:nvSpPr>
          <p:cNvPr id="5" name="Rounded Rectangle 4"/>
          <p:cNvSpPr/>
          <p:nvPr/>
        </p:nvSpPr>
        <p:spPr>
          <a:xfrm>
            <a:off x="3733800" y="2743200"/>
            <a:ext cx="2133600" cy="381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 name="Rounded Rectangle 5"/>
          <p:cNvSpPr/>
          <p:nvPr/>
        </p:nvSpPr>
        <p:spPr>
          <a:xfrm>
            <a:off x="7848600" y="2133600"/>
            <a:ext cx="12954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print"/>
          <a:srcRect/>
          <a:stretch>
            <a:fillRect/>
          </a:stretch>
        </p:blipFill>
        <p:spPr bwMode="auto">
          <a:xfrm>
            <a:off x="2819400" y="609600"/>
            <a:ext cx="4843443" cy="6248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 y="609600"/>
            <a:ext cx="9144000" cy="6248400"/>
          </a:xfrm>
          <a:prstGeom prst="rect">
            <a:avLst/>
          </a:prstGeom>
          <a:noFill/>
          <a:ln w="9525">
            <a:noFill/>
            <a:miter lim="800000"/>
            <a:headEnd/>
            <a:tailEnd/>
          </a:ln>
        </p:spPr>
      </p:pic>
      <p:sp>
        <p:nvSpPr>
          <p:cNvPr id="9" name="Rounded Rectangle 8"/>
          <p:cNvSpPr/>
          <p:nvPr/>
        </p:nvSpPr>
        <p:spPr>
          <a:xfrm>
            <a:off x="0" y="1905000"/>
            <a:ext cx="9144000" cy="228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edg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ppt_w</p:attrName>
                                        </p:attrNameLst>
                                      </p:cBhvr>
                                      <p:tavLst>
                                        <p:tav tm="0">
                                          <p:val>
                                            <p:strVal val="#ppt_w*0.05"/>
                                          </p:val>
                                        </p:tav>
                                        <p:tav tm="100000">
                                          <p:val>
                                            <p:strVal val="#ppt_w"/>
                                          </p:val>
                                        </p:tav>
                                      </p:tavLst>
                                    </p:anim>
                                    <p:anim calcmode="lin" valueType="num">
                                      <p:cBhvr>
                                        <p:cTn id="13" dur="1000" fill="hold"/>
                                        <p:tgtEl>
                                          <p:spTgt spid="1028"/>
                                        </p:tgtEl>
                                        <p:attrNameLst>
                                          <p:attrName>ppt_h</p:attrName>
                                        </p:attrNameLst>
                                      </p:cBhvr>
                                      <p:tavLst>
                                        <p:tav tm="0">
                                          <p:val>
                                            <p:strVal val="#ppt_h"/>
                                          </p:val>
                                        </p:tav>
                                        <p:tav tm="100000">
                                          <p:val>
                                            <p:strVal val="#ppt_h"/>
                                          </p:val>
                                        </p:tav>
                                      </p:tavLst>
                                    </p:anim>
                                    <p:anim calcmode="lin" valueType="num">
                                      <p:cBhvr>
                                        <p:cTn id="14" dur="1000" fill="hold"/>
                                        <p:tgtEl>
                                          <p:spTgt spid="1028"/>
                                        </p:tgtEl>
                                        <p:attrNameLst>
                                          <p:attrName>ppt_x</p:attrName>
                                        </p:attrNameLst>
                                      </p:cBhvr>
                                      <p:tavLst>
                                        <p:tav tm="0">
                                          <p:val>
                                            <p:strVal val="#ppt_x-.2"/>
                                          </p:val>
                                        </p:tav>
                                        <p:tav tm="100000">
                                          <p:val>
                                            <p:strVal val="#ppt_x"/>
                                          </p:val>
                                        </p:tav>
                                      </p:tavLst>
                                    </p:anim>
                                    <p:anim calcmode="lin" valueType="num">
                                      <p:cBhvr>
                                        <p:cTn id="15" dur="1000" fill="hold"/>
                                        <p:tgtEl>
                                          <p:spTgt spid="1028"/>
                                        </p:tgtEl>
                                        <p:attrNameLst>
                                          <p:attrName>ppt_y</p:attrName>
                                        </p:attrNameLst>
                                      </p:cBhvr>
                                      <p:tavLst>
                                        <p:tav tm="0">
                                          <p:val>
                                            <p:strVal val="#ppt_y"/>
                                          </p:val>
                                        </p:tav>
                                        <p:tav tm="100000">
                                          <p:val>
                                            <p:strVal val="#ppt_y"/>
                                          </p:val>
                                        </p:tav>
                                      </p:tavLst>
                                    </p:anim>
                                    <p:animEffect transition="in" filter="fade">
                                      <p:cBhvr>
                                        <p:cTn id="16" dur="1000"/>
                                        <p:tgtEl>
                                          <p:spTgt spid="1028"/>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Inventory Receipts – Production Receipts</a:t>
            </a:r>
            <a:endParaRPr lang="en-US" sz="2800" b="1" dirty="0">
              <a:solidFill>
                <a:schemeClr val="bg1"/>
              </a:solidFill>
              <a:effectLst>
                <a:outerShdw blurRad="38100" dist="38100" dir="2700000" algn="tl">
                  <a:srgbClr val="000000">
                    <a:alpha val="43137"/>
                  </a:srgbClr>
                </a:outerShdw>
              </a:effectLst>
            </a:endParaRPr>
          </a:p>
        </p:txBody>
      </p:sp>
      <p:pic>
        <p:nvPicPr>
          <p:cNvPr id="4" name="Picture 3" descr="Shop Floor Reporting Photo.jpg"/>
          <p:cNvPicPr>
            <a:picLocks noChangeAspect="1"/>
          </p:cNvPicPr>
          <p:nvPr/>
        </p:nvPicPr>
        <p:blipFill>
          <a:blip r:embed="rId2" cstate="print"/>
          <a:stretch>
            <a:fillRect/>
          </a:stretch>
        </p:blipFill>
        <p:spPr>
          <a:xfrm>
            <a:off x="-1" y="609600"/>
            <a:ext cx="2429233" cy="1524000"/>
          </a:xfrm>
          <a:prstGeom prst="rect">
            <a:avLst/>
          </a:prstGeom>
        </p:spPr>
      </p:pic>
      <p:sp>
        <p:nvSpPr>
          <p:cNvPr id="5" name="TextBox 4"/>
          <p:cNvSpPr txBox="1"/>
          <p:nvPr/>
        </p:nvSpPr>
        <p:spPr>
          <a:xfrm>
            <a:off x="2514600" y="838200"/>
            <a:ext cx="62484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t>The R9 Production Receipts Icon at Release 9 is the </a:t>
            </a:r>
            <a:r>
              <a:rPr lang="en-US" sz="2000" b="1" dirty="0" smtClean="0">
                <a:solidFill>
                  <a:srgbClr val="FFFF00"/>
                </a:solidFill>
              </a:rPr>
              <a:t>“Scheduled Receipts for MO’s”</a:t>
            </a:r>
            <a:r>
              <a:rPr lang="en-US" sz="2000" b="1" dirty="0" smtClean="0"/>
              <a:t>. Use it to review open Manufacturing Orders and create special Work Spaces for your reporting points on WIP and FG RM Transactions.</a:t>
            </a:r>
            <a:endParaRPr lang="en-US" sz="2000" b="1" dirty="0"/>
          </a:p>
        </p:txBody>
      </p:sp>
      <p:sp>
        <p:nvSpPr>
          <p:cNvPr id="6" name="Can 5"/>
          <p:cNvSpPr/>
          <p:nvPr/>
        </p:nvSpPr>
        <p:spPr>
          <a:xfrm>
            <a:off x="2895600" y="2590800"/>
            <a:ext cx="1905000" cy="2057400"/>
          </a:xfrm>
          <a:prstGeom prst="ca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MFG</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Order</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Board</a:t>
            </a:r>
            <a:endParaRPr lang="en-US" sz="2800" b="1" dirty="0">
              <a:effectLst>
                <a:outerShdw blurRad="38100" dist="38100" dir="2700000" algn="tl">
                  <a:srgbClr val="000000">
                    <a:alpha val="43137"/>
                  </a:srgbClr>
                </a:outerShdw>
              </a:effectLst>
            </a:endParaRPr>
          </a:p>
        </p:txBody>
      </p:sp>
      <p:sp>
        <p:nvSpPr>
          <p:cNvPr id="7" name="Right Arrow Callout 6"/>
          <p:cNvSpPr/>
          <p:nvPr/>
        </p:nvSpPr>
        <p:spPr>
          <a:xfrm>
            <a:off x="533400" y="2743200"/>
            <a:ext cx="2362200" cy="1752600"/>
          </a:xfrm>
          <a:prstGeom prst="rightArrowCallou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400" b="1" dirty="0" smtClean="0">
                <a:effectLst>
                  <a:outerShdw blurRad="38100" dist="38100" dir="2700000" algn="tl">
                    <a:srgbClr val="000000">
                      <a:alpha val="43137"/>
                    </a:srgbClr>
                  </a:outerShdw>
                </a:effectLst>
              </a:rPr>
              <a:t>MO  Creation</a:t>
            </a:r>
          </a:p>
          <a:p>
            <a:pPr algn="ctr" fontAlgn="auto">
              <a:spcBef>
                <a:spcPts val="0"/>
              </a:spcBef>
              <a:spcAft>
                <a:spcPts val="0"/>
              </a:spcAft>
            </a:pPr>
            <a:r>
              <a:rPr lang="en-US" sz="1400" b="1" dirty="0" smtClean="0">
                <a:effectLst>
                  <a:outerShdw blurRad="38100" dist="38100" dir="2700000" algn="tl">
                    <a:srgbClr val="000000">
                      <a:alpha val="43137"/>
                    </a:srgbClr>
                  </a:outerShdw>
                </a:effectLst>
              </a:rPr>
              <a:t>Changes</a:t>
            </a:r>
          </a:p>
          <a:p>
            <a:pPr algn="ctr" fontAlgn="auto">
              <a:spcBef>
                <a:spcPts val="0"/>
              </a:spcBef>
              <a:spcAft>
                <a:spcPts val="0"/>
              </a:spcAft>
            </a:pPr>
            <a:r>
              <a:rPr lang="en-US" sz="1400" b="1" dirty="0" smtClean="0">
                <a:effectLst>
                  <a:outerShdw blurRad="38100" dist="38100" dir="2700000" algn="tl">
                    <a:srgbClr val="000000">
                      <a:alpha val="43137"/>
                    </a:srgbClr>
                  </a:outerShdw>
                </a:effectLst>
              </a:rPr>
              <a:t>Deviations</a:t>
            </a:r>
            <a:endParaRPr lang="en-US" sz="1400" b="1" dirty="0">
              <a:effectLst>
                <a:outerShdw blurRad="38100" dist="38100" dir="2700000" algn="tl">
                  <a:srgbClr val="000000">
                    <a:alpha val="43137"/>
                  </a:srgbClr>
                </a:outerShdw>
              </a:effectLst>
            </a:endParaRPr>
          </a:p>
        </p:txBody>
      </p:sp>
      <p:sp>
        <p:nvSpPr>
          <p:cNvPr id="8" name="Flowchart: Direct Access Storage 7"/>
          <p:cNvSpPr/>
          <p:nvPr/>
        </p:nvSpPr>
        <p:spPr>
          <a:xfrm>
            <a:off x="5410200" y="2743200"/>
            <a:ext cx="3505200" cy="1600200"/>
          </a:xfrm>
          <a:prstGeom prst="flowChartMagneticDrum">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OBPM</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Production</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Receipts</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Open/Waiting</a:t>
            </a:r>
            <a:endParaRPr lang="en-US" sz="2000" b="1" dirty="0">
              <a:effectLst>
                <a:outerShdw blurRad="38100" dist="38100" dir="2700000" algn="tl">
                  <a:srgbClr val="000000">
                    <a:alpha val="43137"/>
                  </a:srgbClr>
                </a:outerShdw>
              </a:effectLst>
            </a:endParaRPr>
          </a:p>
        </p:txBody>
      </p:sp>
      <p:sp>
        <p:nvSpPr>
          <p:cNvPr id="9" name="Right Arrow 8"/>
          <p:cNvSpPr/>
          <p:nvPr/>
        </p:nvSpPr>
        <p:spPr>
          <a:xfrm>
            <a:off x="4800600" y="3352800"/>
            <a:ext cx="609600" cy="3810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10" name="Picture 2"/>
          <p:cNvPicPr>
            <a:picLocks noChangeAspect="1" noChangeArrowheads="1"/>
          </p:cNvPicPr>
          <p:nvPr/>
        </p:nvPicPr>
        <p:blipFill>
          <a:blip r:embed="rId3" cstate="print"/>
          <a:srcRect/>
          <a:stretch>
            <a:fillRect/>
          </a:stretch>
        </p:blipFill>
        <p:spPr bwMode="auto">
          <a:xfrm>
            <a:off x="6248400" y="4419600"/>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038600" y="609600"/>
            <a:ext cx="1019175" cy="1019175"/>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609600" y="2443162"/>
            <a:ext cx="7848600" cy="4414838"/>
          </a:xfrm>
          <a:prstGeom prst="rect">
            <a:avLst/>
          </a:prstGeom>
          <a:noFill/>
          <a:ln w="9525">
            <a:noFill/>
            <a:miter lim="800000"/>
            <a:headEnd/>
            <a:tailEnd/>
          </a:ln>
        </p:spPr>
      </p:pic>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Production Receipts</a:t>
            </a:r>
            <a:endParaRPr lang="en-US" sz="2800" b="1" dirty="0">
              <a:solidFill>
                <a:schemeClr val="bg1"/>
              </a:solidFill>
              <a:effectLst>
                <a:outerShdw blurRad="38100" dist="38100" dir="2700000" algn="tl">
                  <a:srgbClr val="000000">
                    <a:alpha val="43137"/>
                  </a:srgbClr>
                </a:outerShdw>
              </a:effectLst>
            </a:endParaRPr>
          </a:p>
        </p:txBody>
      </p:sp>
      <p:pic>
        <p:nvPicPr>
          <p:cNvPr id="11267" name="Picture 3"/>
          <p:cNvPicPr>
            <a:picLocks noChangeAspect="1" noChangeArrowheads="1"/>
          </p:cNvPicPr>
          <p:nvPr/>
        </p:nvPicPr>
        <p:blipFill>
          <a:blip r:embed="rId4" cstate="print"/>
          <a:srcRect/>
          <a:stretch>
            <a:fillRect/>
          </a:stretch>
        </p:blipFill>
        <p:spPr bwMode="auto">
          <a:xfrm>
            <a:off x="2667000" y="1447800"/>
            <a:ext cx="3914775" cy="981075"/>
          </a:xfrm>
          <a:prstGeom prst="rect">
            <a:avLst/>
          </a:prstGeom>
          <a:noFill/>
          <a:ln w="9525">
            <a:noFill/>
            <a:miter lim="800000"/>
            <a:headEnd/>
            <a:tailEnd/>
          </a:ln>
        </p:spPr>
      </p:pic>
      <p:sp>
        <p:nvSpPr>
          <p:cNvPr id="6" name="TextBox 5"/>
          <p:cNvSpPr txBox="1"/>
          <p:nvPr/>
        </p:nvSpPr>
        <p:spPr>
          <a:xfrm>
            <a:off x="152400" y="838200"/>
            <a:ext cx="3124200"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304800" y="4876800"/>
            <a:ext cx="563880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b="1" dirty="0" smtClean="0">
                <a:solidFill>
                  <a:schemeClr val="tx1"/>
                </a:solidFill>
              </a:rPr>
              <a:t>With Production Receipts – build powerful Power Link Workspaces to make Production Reporting and your RM Transactions easy!</a:t>
            </a:r>
            <a:endParaRPr lang="en-US" sz="1600" b="1" dirty="0">
              <a:solidFill>
                <a:schemeClr val="tx1"/>
              </a:solidFill>
            </a:endParaRPr>
          </a:p>
        </p:txBody>
      </p:sp>
      <p:sp>
        <p:nvSpPr>
          <p:cNvPr id="9" name="Curved Right Arrow 8"/>
          <p:cNvSpPr/>
          <p:nvPr/>
        </p:nvSpPr>
        <p:spPr>
          <a:xfrm rot="2287276">
            <a:off x="3461488" y="648759"/>
            <a:ext cx="659416" cy="826830"/>
          </a:xfrm>
          <a:prstGeom prst="curved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2800" b="1" dirty="0">
              <a:solidFill>
                <a:schemeClr val="tx1"/>
              </a:solidFill>
              <a:effectLst>
                <a:outerShdw blurRad="38100" dist="38100" dir="2700000" algn="tl">
                  <a:srgbClr val="000000">
                    <a:alpha val="43137"/>
                  </a:srgbClr>
                </a:outerShdw>
              </a:effectLst>
            </a:endParaRPr>
          </a:p>
        </p:txBody>
      </p:sp>
      <p:sp>
        <p:nvSpPr>
          <p:cNvPr id="10" name="Curved Left Arrow 9"/>
          <p:cNvSpPr/>
          <p:nvPr/>
        </p:nvSpPr>
        <p:spPr>
          <a:xfrm rot="19432232">
            <a:off x="4946682" y="646347"/>
            <a:ext cx="657401" cy="840906"/>
          </a:xfrm>
          <a:prstGeom prst="curved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28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Production Receipts – The RM Txn</a:t>
            </a:r>
            <a:endParaRPr lang="en-US" sz="2800" b="1" dirty="0">
              <a:solidFill>
                <a:schemeClr val="bg1"/>
              </a:solidFill>
              <a:effectLst>
                <a:outerShdw blurRad="38100" dist="38100" dir="2700000" algn="tl">
                  <a:srgbClr val="000000">
                    <a:alpha val="43137"/>
                  </a:srgbClr>
                </a:outerShdw>
              </a:effectLst>
            </a:endParaRPr>
          </a:p>
        </p:txBody>
      </p:sp>
      <p:sp>
        <p:nvSpPr>
          <p:cNvPr id="4" name="Rounded Rectangle 3"/>
          <p:cNvSpPr/>
          <p:nvPr/>
        </p:nvSpPr>
        <p:spPr>
          <a:xfrm>
            <a:off x="7010400" y="4419600"/>
            <a:ext cx="1371600" cy="228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3" cstate="print"/>
          <a:srcRect/>
          <a:stretch>
            <a:fillRect/>
          </a:stretch>
        </p:blipFill>
        <p:spPr bwMode="auto">
          <a:xfrm>
            <a:off x="0" y="2590800"/>
            <a:ext cx="5486400" cy="4267200"/>
          </a:xfrm>
          <a:prstGeom prst="rect">
            <a:avLst/>
          </a:prstGeom>
          <a:noFill/>
          <a:ln w="9525">
            <a:noFill/>
            <a:miter lim="800000"/>
            <a:headEnd/>
            <a:tailEnd/>
          </a:ln>
        </p:spPr>
      </p:pic>
      <p:sp>
        <p:nvSpPr>
          <p:cNvPr id="7" name="Left Arrow 6"/>
          <p:cNvSpPr/>
          <p:nvPr/>
        </p:nvSpPr>
        <p:spPr>
          <a:xfrm>
            <a:off x="5562600" y="4267200"/>
            <a:ext cx="1371600" cy="5334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2053" name="Picture 5"/>
          <p:cNvPicPr>
            <a:picLocks noChangeAspect="1" noChangeArrowheads="1"/>
          </p:cNvPicPr>
          <p:nvPr/>
        </p:nvPicPr>
        <p:blipFill>
          <a:blip r:embed="rId4" cstate="print"/>
          <a:srcRect/>
          <a:stretch>
            <a:fillRect/>
          </a:stretch>
        </p:blipFill>
        <p:spPr bwMode="auto">
          <a:xfrm>
            <a:off x="0" y="2590800"/>
            <a:ext cx="54864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edge">
                                      <p:cBhvr>
                                        <p:cTn id="7" dur="2000"/>
                                        <p:tgtEl>
                                          <p:spTgt spid="2052"/>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heckerboard(across)">
                                      <p:cBhvr>
                                        <p:cTn id="1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609600"/>
          </a:xfrm>
        </p:spPr>
        <p:txBody>
          <a:bodyPr/>
          <a:lstStyle/>
          <a:p>
            <a:pPr algn="l"/>
            <a:r>
              <a:rPr lang="en-US" sz="3600" b="1" dirty="0" smtClean="0">
                <a:solidFill>
                  <a:schemeClr val="accent1"/>
                </a:solidFill>
              </a:rPr>
              <a:t>TRANSACTION PROCESSING AGENDA</a:t>
            </a:r>
            <a:endParaRPr lang="en-US" sz="3600" b="1" dirty="0">
              <a:solidFill>
                <a:schemeClr val="accent1"/>
              </a:solidFill>
            </a:endParaRPr>
          </a:p>
        </p:txBody>
      </p:sp>
      <p:sp>
        <p:nvSpPr>
          <p:cNvPr id="4" name="TextBox 3"/>
          <p:cNvSpPr txBox="1"/>
          <p:nvPr/>
        </p:nvSpPr>
        <p:spPr>
          <a:xfrm>
            <a:off x="381000" y="762000"/>
            <a:ext cx="8763000" cy="4370427"/>
          </a:xfrm>
          <a:prstGeom prst="rect">
            <a:avLst/>
          </a:prstGeom>
          <a:solidFill>
            <a:schemeClr val="bg1"/>
          </a:solidFill>
        </p:spPr>
        <p:txBody>
          <a:bodyPr wrap="square" rtlCol="0">
            <a:spAutoFit/>
          </a:bodyPr>
          <a:lstStyle/>
          <a:p>
            <a:pPr marL="342900" indent="-342900" algn="ctr"/>
            <a:endParaRPr lang="en-US" sz="2400" b="1" dirty="0" smtClean="0">
              <a:effectLst>
                <a:outerShdw blurRad="38100" dist="38100" dir="2700000" algn="tl">
                  <a:srgbClr val="000000">
                    <a:alpha val="43137"/>
                  </a:srgbClr>
                </a:outerShdw>
              </a:effectLst>
            </a:endParaRPr>
          </a:p>
          <a:p>
            <a:pPr marL="342900" indent="-342900"/>
            <a:r>
              <a:rPr lang="en-US" sz="3200" b="1" dirty="0" smtClean="0">
                <a:effectLst>
                  <a:outerShdw blurRad="38100" dist="38100" dir="2700000" algn="tl">
                    <a:srgbClr val="000000">
                      <a:alpha val="43137"/>
                    </a:srgbClr>
                  </a:outerShdw>
                </a:effectLst>
              </a:rPr>
              <a:t>1) What’s new at Release 9 in IM and MM</a:t>
            </a:r>
          </a:p>
          <a:p>
            <a:pPr marL="342900" indent="-342900"/>
            <a:r>
              <a:rPr lang="en-US" sz="3200" b="1" dirty="0" smtClean="0">
                <a:effectLst>
                  <a:outerShdw blurRad="38100" dist="38100" dir="2700000" algn="tl">
                    <a:srgbClr val="000000">
                      <a:alpha val="43137"/>
                    </a:srgbClr>
                  </a:outerShdw>
                </a:effectLst>
              </a:rPr>
              <a:t>2) XA Transaction Processing</a:t>
            </a:r>
          </a:p>
          <a:p>
            <a:pPr marL="800100" lvl="1" indent="-342900">
              <a:lnSpc>
                <a:spcPct val="150000"/>
              </a:lnSpc>
              <a:buFont typeface="Arial" pitchFamily="34" charset="0"/>
              <a:buChar char="•"/>
            </a:pPr>
            <a:r>
              <a:rPr lang="en-US" sz="2400" b="1" dirty="0" smtClean="0">
                <a:effectLst>
                  <a:outerShdw blurRad="38100" dist="38100" dir="2700000" algn="tl">
                    <a:srgbClr val="000000">
                      <a:alpha val="43137"/>
                    </a:srgbClr>
                  </a:outerShdw>
                </a:effectLst>
              </a:rPr>
              <a:t>Receipt Transactions – The “In’s of Inventory”</a:t>
            </a:r>
          </a:p>
          <a:p>
            <a:pPr marL="800100" lvl="1" indent="-342900">
              <a:buFont typeface="Arial" pitchFamily="34" charset="0"/>
              <a:buChar char="•"/>
            </a:pPr>
            <a:r>
              <a:rPr lang="en-US" sz="2400" b="1" dirty="0" smtClean="0">
                <a:effectLst>
                  <a:outerShdw blurRad="38100" dist="38100" dir="2700000" algn="tl">
                    <a:srgbClr val="000000">
                      <a:alpha val="43137"/>
                    </a:srgbClr>
                  </a:outerShdw>
                </a:effectLst>
              </a:rPr>
              <a:t>Movement of your Inventory</a:t>
            </a:r>
          </a:p>
          <a:p>
            <a:pPr marL="800100" lvl="1" indent="-342900">
              <a:buFont typeface="Arial" pitchFamily="34" charset="0"/>
              <a:buChar char="•"/>
            </a:pPr>
            <a:r>
              <a:rPr lang="en-US" sz="2400" b="1" dirty="0" smtClean="0">
                <a:effectLst>
                  <a:outerShdw blurRad="38100" dist="38100" dir="2700000" algn="tl">
                    <a:srgbClr val="000000">
                      <a:alpha val="43137"/>
                    </a:srgbClr>
                  </a:outerShdw>
                </a:effectLst>
              </a:rPr>
              <a:t>Issue Transactions – The “Out’s of Inventory”</a:t>
            </a:r>
          </a:p>
          <a:p>
            <a:pPr marL="800100" lvl="1" indent="-342900">
              <a:buFont typeface="Arial" pitchFamily="34" charset="0"/>
              <a:buChar char="•"/>
            </a:pPr>
            <a:r>
              <a:rPr lang="en-US" sz="2400" b="1" dirty="0" smtClean="0">
                <a:effectLst>
                  <a:outerShdw blurRad="38100" dist="38100" dir="2700000" algn="tl">
                    <a:srgbClr val="000000">
                      <a:alpha val="43137"/>
                    </a:srgbClr>
                  </a:outerShdw>
                </a:effectLst>
              </a:rPr>
              <a:t>Costing and Adjustment Transactions</a:t>
            </a:r>
          </a:p>
          <a:p>
            <a:pPr marL="342900" indent="-342900"/>
            <a:r>
              <a:rPr lang="en-US" sz="3200" b="1" dirty="0" smtClean="0">
                <a:effectLst>
                  <a:outerShdw blurRad="38100" dist="38100" dir="2700000" algn="tl">
                    <a:srgbClr val="000000">
                      <a:alpha val="43137"/>
                    </a:srgbClr>
                  </a:outerShdw>
                </a:effectLst>
              </a:rPr>
              <a:t>3) GLI – Integrate it all to your General Ledgers</a:t>
            </a:r>
          </a:p>
          <a:p>
            <a:pPr marL="342900" indent="-342900">
              <a:buFont typeface="+mj-lt"/>
              <a:buAutoNum type="arabicPeriod"/>
            </a:pPr>
            <a:endParaRPr lang="en-US" dirty="0" smtClean="0"/>
          </a:p>
        </p:txBody>
      </p:sp>
      <p:pic>
        <p:nvPicPr>
          <p:cNvPr id="6" name="Picture 5" descr="WH Recvng Photo4.jpg"/>
          <p:cNvPicPr>
            <a:picLocks noChangeAspect="1"/>
          </p:cNvPicPr>
          <p:nvPr/>
        </p:nvPicPr>
        <p:blipFill>
          <a:blip r:embed="rId2" cstate="print"/>
          <a:stretch>
            <a:fillRect/>
          </a:stretch>
        </p:blipFill>
        <p:spPr>
          <a:xfrm>
            <a:off x="3124200" y="4572000"/>
            <a:ext cx="2895600" cy="16546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Production Receipts – The RM Txn</a:t>
            </a:r>
            <a:endParaRPr lang="en-US" sz="2800" b="1"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5" name="Rounded Rectangle 4"/>
          <p:cNvSpPr/>
          <p:nvPr/>
        </p:nvSpPr>
        <p:spPr>
          <a:xfrm>
            <a:off x="0" y="1828800"/>
            <a:ext cx="89916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cstate="print"/>
          <a:srcRect/>
          <a:stretch>
            <a:fillRect/>
          </a:stretch>
        </p:blipFill>
        <p:spPr bwMode="auto">
          <a:xfrm>
            <a:off x="0" y="609600"/>
            <a:ext cx="9144000" cy="6248400"/>
          </a:xfrm>
          <a:prstGeom prst="rect">
            <a:avLst/>
          </a:prstGeom>
          <a:noFill/>
          <a:ln w="9525">
            <a:noFill/>
            <a:miter lim="800000"/>
            <a:headEnd/>
            <a:tailEnd/>
          </a:ln>
        </p:spPr>
      </p:pic>
      <p:sp>
        <p:nvSpPr>
          <p:cNvPr id="7" name="Rounded Rectangle 6"/>
          <p:cNvSpPr/>
          <p:nvPr/>
        </p:nvSpPr>
        <p:spPr>
          <a:xfrm>
            <a:off x="457200" y="1066800"/>
            <a:ext cx="1981200" cy="228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4" cstate="print"/>
          <a:srcRect/>
          <a:stretch>
            <a:fillRect/>
          </a:stretch>
        </p:blipFill>
        <p:spPr bwMode="auto">
          <a:xfrm>
            <a:off x="2819400" y="2590800"/>
            <a:ext cx="4210050" cy="2838450"/>
          </a:xfrm>
          <a:prstGeom prst="rect">
            <a:avLst/>
          </a:prstGeom>
          <a:noFill/>
          <a:ln w="9525">
            <a:noFill/>
            <a:miter lim="800000"/>
            <a:headEnd/>
            <a:tailEnd/>
          </a:ln>
        </p:spPr>
      </p:pic>
      <p:sp>
        <p:nvSpPr>
          <p:cNvPr id="9" name="TextBox 8"/>
          <p:cNvSpPr txBox="1"/>
          <p:nvPr/>
        </p:nvSpPr>
        <p:spPr>
          <a:xfrm>
            <a:off x="3886200" y="3886200"/>
            <a:ext cx="4724400"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solidFill>
                  <a:schemeClr val="tx1"/>
                </a:solidFill>
              </a:rPr>
              <a:t>MO/PO related Transactions can only be </a:t>
            </a:r>
          </a:p>
          <a:p>
            <a:r>
              <a:rPr lang="en-US" b="1" dirty="0" smtClean="0">
                <a:solidFill>
                  <a:schemeClr val="tx1"/>
                </a:solidFill>
              </a:rPr>
              <a:t>reversed from OBPM and PM …</a:t>
            </a:r>
          </a:p>
          <a:p>
            <a:endParaRPr lang="en-US" b="1" dirty="0" smtClean="0">
              <a:solidFill>
                <a:schemeClr val="tx1"/>
              </a:solidFill>
            </a:endParaRPr>
          </a:p>
          <a:p>
            <a:r>
              <a:rPr lang="en-US" b="1" dirty="0" smtClean="0">
                <a:solidFill>
                  <a:schemeClr val="tx1"/>
                </a:solidFill>
              </a:rPr>
              <a:t>You can reverse any of the transactions you can perform from Inventory Transaction History …..</a:t>
            </a:r>
            <a:endParaRPr lang="en-US" b="1" dirty="0">
              <a:solidFill>
                <a:schemeClr val="tx1"/>
              </a:solidFill>
            </a:endParaRPr>
          </a:p>
        </p:txBody>
      </p:sp>
      <p:sp>
        <p:nvSpPr>
          <p:cNvPr id="10" name="Left Arrow 9"/>
          <p:cNvSpPr/>
          <p:nvPr/>
        </p:nvSpPr>
        <p:spPr>
          <a:xfrm>
            <a:off x="1828800" y="1447800"/>
            <a:ext cx="2514600" cy="685800"/>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effectLst>
                  <a:outerShdw blurRad="38100" dist="38100" dir="2700000" algn="tl">
                    <a:srgbClr val="000000">
                      <a:alpha val="43137"/>
                    </a:srgbClr>
                  </a:outerShdw>
                </a:effectLst>
              </a:rPr>
              <a:t>You can reverse these..</a:t>
            </a:r>
            <a:endParaRPr lang="en-US"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2000"/>
                                        <p:tgtEl>
                                          <p:spTgt spid="3075"/>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par>
                          <p:cTn id="12" fill="hold">
                            <p:stCondLst>
                              <p:cond delay="3000"/>
                            </p:stCondLst>
                            <p:childTnLst>
                              <p:par>
                                <p:cTn id="13" presetID="20" presetClass="entr" presetSubtype="0" fill="hold" nodeType="afterEffect">
                                  <p:stCondLst>
                                    <p:cond delay="1500"/>
                                  </p:stCondLst>
                                  <p:childTnLst>
                                    <p:set>
                                      <p:cBhvr>
                                        <p:cTn id="14" dur="1" fill="hold">
                                          <p:stCondLst>
                                            <p:cond delay="0"/>
                                          </p:stCondLst>
                                        </p:cTn>
                                        <p:tgtEl>
                                          <p:spTgt spid="3076"/>
                                        </p:tgtEl>
                                        <p:attrNameLst>
                                          <p:attrName>style.visibility</p:attrName>
                                        </p:attrNameLst>
                                      </p:cBhvr>
                                      <p:to>
                                        <p:strVal val="visible"/>
                                      </p:to>
                                    </p:set>
                                    <p:animEffect transition="in" filter="wedge">
                                      <p:cBhvr>
                                        <p:cTn id="15" dur="2000"/>
                                        <p:tgtEl>
                                          <p:spTgt spid="3076"/>
                                        </p:tgtEl>
                                      </p:cBhvr>
                                    </p:animEffect>
                                  </p:childTnLst>
                                </p:cTn>
                              </p:par>
                            </p:childTnLst>
                          </p:cTn>
                        </p:par>
                        <p:par>
                          <p:cTn id="16" fill="hold">
                            <p:stCondLst>
                              <p:cond delay="6500"/>
                            </p:stCondLst>
                            <p:childTnLst>
                              <p:par>
                                <p:cTn id="17" presetID="8"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par>
                          <p:cTn id="20" fill="hold">
                            <p:stCondLst>
                              <p:cond delay="8500"/>
                            </p:stCondLst>
                            <p:childTnLst>
                              <p:par>
                                <p:cTn id="21" presetID="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Miscellaneous Receipts– The RC </a:t>
            </a:r>
            <a:endParaRPr lang="en-US" sz="2800" b="1" dirty="0">
              <a:solidFill>
                <a:schemeClr val="bg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0" y="2314575"/>
            <a:ext cx="3895725" cy="4543425"/>
          </a:xfrm>
          <a:prstGeom prst="rect">
            <a:avLst/>
          </a:prstGeom>
          <a:noFill/>
          <a:ln w="9525">
            <a:noFill/>
            <a:miter lim="800000"/>
            <a:headEnd/>
            <a:tailEnd/>
          </a:ln>
        </p:spPr>
      </p:pic>
      <p:sp>
        <p:nvSpPr>
          <p:cNvPr id="6" name="Rounded Rectangle 5"/>
          <p:cNvSpPr/>
          <p:nvPr/>
        </p:nvSpPr>
        <p:spPr>
          <a:xfrm>
            <a:off x="3962400" y="2667000"/>
            <a:ext cx="1905000" cy="8382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Left Arrow 6"/>
          <p:cNvSpPr/>
          <p:nvPr/>
        </p:nvSpPr>
        <p:spPr>
          <a:xfrm>
            <a:off x="5029200" y="3124200"/>
            <a:ext cx="457200" cy="304800"/>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2286000" y="5791200"/>
            <a:ext cx="4114800"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dirty="0" smtClean="0">
                <a:solidFill>
                  <a:schemeClr val="tx1"/>
                </a:solidFill>
              </a:rPr>
              <a:t>Multiple Selection of Items Allowed</a:t>
            </a:r>
            <a:endParaRPr lang="en-US" sz="1400" b="1" dirty="0">
              <a:solidFill>
                <a:schemeClr val="tx1"/>
              </a:solidFill>
            </a:endParaRPr>
          </a:p>
        </p:txBody>
      </p:sp>
      <p:pic>
        <p:nvPicPr>
          <p:cNvPr id="4100" name="Picture 4"/>
          <p:cNvPicPr>
            <a:picLocks noChangeAspect="1" noChangeArrowheads="1"/>
          </p:cNvPicPr>
          <p:nvPr/>
        </p:nvPicPr>
        <p:blipFill>
          <a:blip r:embed="rId4" cstate="print"/>
          <a:srcRect/>
          <a:stretch>
            <a:fillRect/>
          </a:stretch>
        </p:blipFill>
        <p:spPr bwMode="auto">
          <a:xfrm>
            <a:off x="0" y="609600"/>
            <a:ext cx="9144000" cy="6248400"/>
          </a:xfrm>
          <a:prstGeom prst="rect">
            <a:avLst/>
          </a:prstGeom>
          <a:noFill/>
          <a:ln w="9525">
            <a:noFill/>
            <a:miter lim="800000"/>
            <a:headEnd/>
            <a:tailEnd/>
          </a:ln>
        </p:spPr>
      </p:pic>
      <p:sp>
        <p:nvSpPr>
          <p:cNvPr id="10" name="Rounded Rectangle 9"/>
          <p:cNvSpPr/>
          <p:nvPr/>
        </p:nvSpPr>
        <p:spPr>
          <a:xfrm>
            <a:off x="0" y="1828800"/>
            <a:ext cx="91440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1143000" y="3429000"/>
            <a:ext cx="7239000" cy="830997"/>
          </a:xfrm>
          <a:prstGeom prst="rect">
            <a:avLst/>
          </a:prstGeom>
          <a:scene3d>
            <a:camera prst="isometricOffAxis2Lef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b="1" dirty="0" smtClean="0">
                <a:solidFill>
                  <a:schemeClr val="tx1"/>
                </a:solidFill>
              </a:rPr>
              <a:t>Immediate visibility of Transactions Processed after entering the RC Transactions….</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edge">
                                      <p:cBhvr>
                                        <p:cTn id="7" dur="2000"/>
                                        <p:tgtEl>
                                          <p:spTgt spid="4099"/>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diamond(in)">
                                      <p:cBhvr>
                                        <p:cTn id="16" dur="2000"/>
                                        <p:tgtEl>
                                          <p:spTgt spid="4100"/>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amond(in)">
                                      <p:cBhvr>
                                        <p:cTn id="20" dur="2000"/>
                                        <p:tgtEl>
                                          <p:spTgt spid="10"/>
                                        </p:tgtEl>
                                      </p:cBhvr>
                                    </p:animEffect>
                                  </p:childTnLst>
                                </p:cTn>
                              </p:par>
                            </p:childTnLst>
                          </p:cTn>
                        </p:par>
                        <p:par>
                          <p:cTn id="21" fill="hold">
                            <p:stCondLst>
                              <p:cond delay="4000"/>
                            </p:stCondLst>
                            <p:childTnLst>
                              <p:par>
                                <p:cTn id="22" presetID="4"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Reversing the RC in History</a:t>
            </a:r>
            <a:endParaRPr lang="en-US" sz="2800" b="1"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5" name="Rounded Rectangle 4"/>
          <p:cNvSpPr/>
          <p:nvPr/>
        </p:nvSpPr>
        <p:spPr>
          <a:xfrm>
            <a:off x="5562600" y="2286000"/>
            <a:ext cx="1905000" cy="228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 name="Rounded Rectangle 5"/>
          <p:cNvSpPr/>
          <p:nvPr/>
        </p:nvSpPr>
        <p:spPr>
          <a:xfrm>
            <a:off x="381000" y="2819400"/>
            <a:ext cx="4800600" cy="10668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b="1" dirty="0" smtClean="0">
                <a:solidFill>
                  <a:schemeClr val="tx1"/>
                </a:solidFill>
              </a:rPr>
              <a:t>Transactions done in Power Link can be reversed quickly and efficiently from Inventory Transaction History …</a:t>
            </a:r>
            <a:endParaRPr lang="en-US" b="1" dirty="0">
              <a:solidFill>
                <a:schemeClr val="tx1"/>
              </a:solidFill>
            </a:endParaRPr>
          </a:p>
        </p:txBody>
      </p:sp>
      <p:sp>
        <p:nvSpPr>
          <p:cNvPr id="7" name="Left Arrow 6"/>
          <p:cNvSpPr/>
          <p:nvPr/>
        </p:nvSpPr>
        <p:spPr>
          <a:xfrm>
            <a:off x="7315200" y="2133600"/>
            <a:ext cx="1143000" cy="5334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print"/>
          <a:srcRect/>
          <a:stretch>
            <a:fillRect/>
          </a:stretch>
        </p:blipFill>
        <p:spPr bwMode="auto">
          <a:xfrm>
            <a:off x="381000" y="3962400"/>
            <a:ext cx="4800600" cy="1600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609600"/>
            <a:ext cx="9144000" cy="6248400"/>
          </a:xfrm>
          <a:prstGeom prst="rect">
            <a:avLst/>
          </a:prstGeom>
          <a:noFill/>
          <a:ln w="9525">
            <a:noFill/>
            <a:miter lim="800000"/>
            <a:headEnd/>
            <a:tailEnd/>
          </a:ln>
        </p:spPr>
      </p:pic>
      <p:sp>
        <p:nvSpPr>
          <p:cNvPr id="10" name="Rounded Rectangle 9"/>
          <p:cNvSpPr/>
          <p:nvPr/>
        </p:nvSpPr>
        <p:spPr>
          <a:xfrm>
            <a:off x="0" y="1905000"/>
            <a:ext cx="9144000" cy="381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1371600" y="2438400"/>
            <a:ext cx="60960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solidFill>
                  <a:schemeClr val="tx1"/>
                </a:solidFill>
              </a:rPr>
              <a:t>Immediate refresh of the view reflects the reversal transaction(s)….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0" presetClass="entr" presetSubtype="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edge">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ppt_w</p:attrName>
                                        </p:attrNameLst>
                                      </p:cBhvr>
                                      <p:tavLst>
                                        <p:tav tm="0">
                                          <p:val>
                                            <p:strVal val="#ppt_w*0.05"/>
                                          </p:val>
                                        </p:tav>
                                        <p:tav tm="100000">
                                          <p:val>
                                            <p:strVal val="#ppt_w"/>
                                          </p:val>
                                        </p:tav>
                                      </p:tavLst>
                                    </p:anim>
                                    <p:anim calcmode="lin" valueType="num">
                                      <p:cBhvr>
                                        <p:cTn id="18" dur="1000" fill="hold"/>
                                        <p:tgtEl>
                                          <p:spTgt spid="1028"/>
                                        </p:tgtEl>
                                        <p:attrNameLst>
                                          <p:attrName>ppt_h</p:attrName>
                                        </p:attrNameLst>
                                      </p:cBhvr>
                                      <p:tavLst>
                                        <p:tav tm="0">
                                          <p:val>
                                            <p:strVal val="#ppt_h"/>
                                          </p:val>
                                        </p:tav>
                                        <p:tav tm="100000">
                                          <p:val>
                                            <p:strVal val="#ppt_h"/>
                                          </p:val>
                                        </p:tav>
                                      </p:tavLst>
                                    </p:anim>
                                    <p:anim calcmode="lin" valueType="num">
                                      <p:cBhvr>
                                        <p:cTn id="19" dur="1000" fill="hold"/>
                                        <p:tgtEl>
                                          <p:spTgt spid="1028"/>
                                        </p:tgtEl>
                                        <p:attrNameLst>
                                          <p:attrName>ppt_x</p:attrName>
                                        </p:attrNameLst>
                                      </p:cBhvr>
                                      <p:tavLst>
                                        <p:tav tm="0">
                                          <p:val>
                                            <p:strVal val="#ppt_x-.2"/>
                                          </p:val>
                                        </p:tav>
                                        <p:tav tm="100000">
                                          <p:val>
                                            <p:strVal val="#ppt_x"/>
                                          </p:val>
                                        </p:tav>
                                      </p:tavLst>
                                    </p:anim>
                                    <p:anim calcmode="lin" valueType="num">
                                      <p:cBhvr>
                                        <p:cTn id="20" dur="1000" fill="hold"/>
                                        <p:tgtEl>
                                          <p:spTgt spid="1028"/>
                                        </p:tgtEl>
                                        <p:attrNameLst>
                                          <p:attrName>ppt_y</p:attrName>
                                        </p:attrNameLst>
                                      </p:cBhvr>
                                      <p:tavLst>
                                        <p:tav tm="0">
                                          <p:val>
                                            <p:strVal val="#ppt_y"/>
                                          </p:val>
                                        </p:tav>
                                        <p:tav tm="100000">
                                          <p:val>
                                            <p:strVal val="#ppt_y"/>
                                          </p:val>
                                        </p:tav>
                                      </p:tavLst>
                                    </p:anim>
                                    <p:animEffect transition="in" filter="fade">
                                      <p:cBhvr>
                                        <p:cTn id="21" dur="1000"/>
                                        <p:tgtEl>
                                          <p:spTgt spid="1028"/>
                                        </p:tgtEl>
                                      </p:cBhvr>
                                    </p:animEffect>
                                  </p:childTnLst>
                                </p:cTn>
                              </p:par>
                            </p:childTnLst>
                          </p:cTn>
                        </p:par>
                        <p:par>
                          <p:cTn id="22" fill="hold">
                            <p:stCondLst>
                              <p:cond delay="1000"/>
                            </p:stCondLst>
                            <p:childTnLst>
                              <p:par>
                                <p:cTn id="23" presetID="5"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1000"/>
                                        <p:tgtEl>
                                          <p:spTgt spid="10"/>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Component Returns - RS</a:t>
            </a:r>
            <a:endParaRPr lang="en-US" sz="28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0" y="685800"/>
            <a:ext cx="1469571" cy="1143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27176" y="685800"/>
            <a:ext cx="7616824" cy="2545883"/>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2286000"/>
            <a:ext cx="6101148" cy="4572000"/>
          </a:xfrm>
          <a:prstGeom prst="rect">
            <a:avLst/>
          </a:prstGeom>
          <a:noFill/>
          <a:ln w="9525">
            <a:noFill/>
            <a:miter lim="800000"/>
            <a:headEnd/>
            <a:tailEnd/>
          </a:ln>
        </p:spPr>
      </p:pic>
      <p:sp>
        <p:nvSpPr>
          <p:cNvPr id="8" name="Rectangle 7"/>
          <p:cNvSpPr/>
          <p:nvPr/>
        </p:nvSpPr>
        <p:spPr>
          <a:xfrm>
            <a:off x="381000" y="4419600"/>
            <a:ext cx="1600200" cy="304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9" name="Rounded Rectangle 8"/>
          <p:cNvSpPr/>
          <p:nvPr/>
        </p:nvSpPr>
        <p:spPr>
          <a:xfrm>
            <a:off x="5715000" y="1447800"/>
            <a:ext cx="2209800" cy="4572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cxnSp>
        <p:nvCxnSpPr>
          <p:cNvPr id="11" name="Straight Arrow Connector 10"/>
          <p:cNvCxnSpPr/>
          <p:nvPr/>
        </p:nvCxnSpPr>
        <p:spPr>
          <a:xfrm flipH="1">
            <a:off x="1752600" y="1905000"/>
            <a:ext cx="5486400" cy="26670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5" cstate="print"/>
          <a:srcRect/>
          <a:stretch>
            <a:fillRect/>
          </a:stretch>
        </p:blipFill>
        <p:spPr bwMode="auto">
          <a:xfrm>
            <a:off x="0" y="2286000"/>
            <a:ext cx="6096000" cy="4379913"/>
          </a:xfrm>
          <a:prstGeom prst="rect">
            <a:avLst/>
          </a:prstGeom>
          <a:noFill/>
          <a:ln w="9525">
            <a:noFill/>
            <a:miter lim="800000"/>
            <a:headEnd/>
            <a:tailEnd/>
          </a:ln>
        </p:spPr>
      </p:pic>
      <p:sp>
        <p:nvSpPr>
          <p:cNvPr id="13" name="TextBox 12"/>
          <p:cNvSpPr txBox="1"/>
          <p:nvPr/>
        </p:nvSpPr>
        <p:spPr>
          <a:xfrm>
            <a:off x="4953000" y="5486400"/>
            <a:ext cx="39624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Uses IDF L1 Transaction Processing</a:t>
            </a:r>
            <a:endParaRPr lang="en-US" b="1" dirty="0"/>
          </a:p>
        </p:txBody>
      </p:sp>
      <p:sp>
        <p:nvSpPr>
          <p:cNvPr id="12" name="Oval 11"/>
          <p:cNvSpPr/>
          <p:nvPr/>
        </p:nvSpPr>
        <p:spPr>
          <a:xfrm>
            <a:off x="2743200" y="3733800"/>
            <a:ext cx="762000" cy="381000"/>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ipe(up)">
                                      <p:cBhvr>
                                        <p:cTn id="12" dur="2000"/>
                                        <p:tgtEl>
                                          <p:spTgt spid="2053"/>
                                        </p:tgtEl>
                                      </p:cBhvr>
                                    </p:animEffect>
                                  </p:childTnLst>
                                </p:cTn>
                              </p:par>
                            </p:childTnLst>
                          </p:cTn>
                        </p:par>
                        <p:par>
                          <p:cTn id="13" fill="hold">
                            <p:stCondLst>
                              <p:cond delay="2500"/>
                            </p:stCondLst>
                            <p:childTnLst>
                              <p:par>
                                <p:cTn id="14" presetID="4"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1000"/>
                                        <p:tgtEl>
                                          <p:spTgt spid="13"/>
                                        </p:tgtEl>
                                      </p:cBhvr>
                                    </p:animEffect>
                                  </p:childTnLst>
                                </p:cTn>
                              </p:par>
                            </p:childTnLst>
                          </p:cTn>
                        </p:par>
                        <p:par>
                          <p:cTn id="17" fill="hold">
                            <p:stCondLst>
                              <p:cond delay="3500"/>
                            </p:stCondLst>
                            <p:childTnLst>
                              <p:par>
                                <p:cTn id="18" presetID="54" presetClass="entr" presetSubtype="0" accel="10000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ppt_w*0.05"/>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anim calcmode="lin" valueType="num">
                                      <p:cBhvr>
                                        <p:cTn id="22" dur="500" fill="hold"/>
                                        <p:tgtEl>
                                          <p:spTgt spid="12"/>
                                        </p:tgtEl>
                                        <p:attrNameLst>
                                          <p:attrName>ppt_x</p:attrName>
                                        </p:attrNameLst>
                                      </p:cBhvr>
                                      <p:tavLst>
                                        <p:tav tm="0">
                                          <p:val>
                                            <p:strVal val="#ppt_x-.2"/>
                                          </p:val>
                                        </p:tav>
                                        <p:tav tm="100000">
                                          <p:val>
                                            <p:strVal val="#ppt_x"/>
                                          </p:val>
                                        </p:tav>
                                      </p:tavLst>
                                    </p:anim>
                                    <p:anim calcmode="lin" valueType="num">
                                      <p:cBhvr>
                                        <p:cTn id="23" dur="500" fill="hold"/>
                                        <p:tgtEl>
                                          <p:spTgt spid="12"/>
                                        </p:tgtEl>
                                        <p:attrNameLst>
                                          <p:attrName>ppt_y</p:attrName>
                                        </p:attrNameLst>
                                      </p:cBhvr>
                                      <p:tavLst>
                                        <p:tav tm="0">
                                          <p:val>
                                            <p:strVal val="#ppt_y"/>
                                          </p:val>
                                        </p:tav>
                                        <p:tav tm="100000">
                                          <p:val>
                                            <p:strVal val="#ppt_y"/>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The RW part of the TW</a:t>
            </a:r>
            <a:endParaRPr lang="en-US" sz="2800" b="1" dirty="0">
              <a:solidFill>
                <a:schemeClr val="bg1"/>
              </a:solidFill>
              <a:effectLst>
                <a:outerShdw blurRad="38100" dist="38100" dir="2700000" algn="tl">
                  <a:srgbClr val="000000">
                    <a:alpha val="43137"/>
                  </a:srgbClr>
                </a:outerShdw>
              </a:effectLst>
            </a:endParaRPr>
          </a:p>
        </p:txBody>
      </p:sp>
      <p:sp>
        <p:nvSpPr>
          <p:cNvPr id="4" name="Oval 3"/>
          <p:cNvSpPr/>
          <p:nvPr/>
        </p:nvSpPr>
        <p:spPr>
          <a:xfrm>
            <a:off x="533400" y="838200"/>
            <a:ext cx="1066800" cy="9906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TW</a:t>
            </a:r>
            <a:endParaRPr lang="en-US" sz="2800" b="1" dirty="0">
              <a:effectLst>
                <a:outerShdw blurRad="38100" dist="38100" dir="2700000" algn="tl">
                  <a:srgbClr val="000000">
                    <a:alpha val="43137"/>
                  </a:srgbClr>
                </a:outerShdw>
              </a:effectLst>
            </a:endParaRPr>
          </a:p>
        </p:txBody>
      </p:sp>
      <p:cxnSp>
        <p:nvCxnSpPr>
          <p:cNvPr id="8" name="Straight Connector 7"/>
          <p:cNvCxnSpPr/>
          <p:nvPr/>
        </p:nvCxnSpPr>
        <p:spPr>
          <a:xfrm>
            <a:off x="1752600" y="1371600"/>
            <a:ext cx="304800" cy="0"/>
          </a:xfrm>
          <a:prstGeom prst="line">
            <a:avLst/>
          </a:prstGeom>
          <a:ln w="88900">
            <a:tailEnd type="none"/>
          </a:ln>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a:off x="1752600" y="1219200"/>
            <a:ext cx="304800" cy="0"/>
          </a:xfrm>
          <a:prstGeom prst="line">
            <a:avLst/>
          </a:prstGeom>
          <a:ln w="88900">
            <a:tailEnd type="none"/>
          </a:ln>
        </p:spPr>
        <p:style>
          <a:lnRef idx="3">
            <a:schemeClr val="accent5"/>
          </a:lnRef>
          <a:fillRef idx="0">
            <a:schemeClr val="accent5"/>
          </a:fillRef>
          <a:effectRef idx="2">
            <a:schemeClr val="accent5"/>
          </a:effectRef>
          <a:fontRef idx="minor">
            <a:schemeClr val="tx1"/>
          </a:fontRef>
        </p:style>
      </p:cxnSp>
      <p:sp>
        <p:nvSpPr>
          <p:cNvPr id="11" name="Rounded Rectangle 10"/>
          <p:cNvSpPr/>
          <p:nvPr/>
        </p:nvSpPr>
        <p:spPr>
          <a:xfrm>
            <a:off x="2286000" y="762000"/>
            <a:ext cx="5562600" cy="1600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3600" b="1" dirty="0" smtClean="0">
                <a:effectLst>
                  <a:outerShdw blurRad="38100" dist="38100" dir="2700000" algn="tl">
                    <a:srgbClr val="000000">
                      <a:alpha val="43137"/>
                    </a:srgbClr>
                  </a:outerShdw>
                </a:effectLst>
              </a:rPr>
              <a:t>IW</a:t>
            </a:r>
            <a:r>
              <a:rPr lang="en-US" sz="2800" b="1" dirty="0" smtClean="0">
                <a:effectLst>
                  <a:outerShdw blurRad="38100" dist="38100" dir="2700000" algn="tl">
                    <a:srgbClr val="000000">
                      <a:alpha val="43137"/>
                    </a:srgbClr>
                  </a:outerShdw>
                </a:effectLst>
              </a:rPr>
              <a:t> Issue from WH/Location</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a:t>
            </a:r>
          </a:p>
          <a:p>
            <a:pPr algn="ctr" fontAlgn="auto">
              <a:spcBef>
                <a:spcPts val="0"/>
              </a:spcBef>
              <a:spcAft>
                <a:spcPts val="0"/>
              </a:spcAft>
            </a:pPr>
            <a:r>
              <a:rPr lang="en-US" sz="4400" b="1" dirty="0" smtClean="0">
                <a:solidFill>
                  <a:srgbClr val="FFFF00"/>
                </a:solidFill>
                <a:effectLst>
                  <a:outerShdw blurRad="38100" dist="38100" dir="2700000" algn="tl">
                    <a:srgbClr val="000000">
                      <a:alpha val="43137"/>
                    </a:srgbClr>
                  </a:outerShdw>
                </a:effectLst>
              </a:rPr>
              <a:t>RW</a:t>
            </a:r>
            <a:r>
              <a:rPr lang="en-US" sz="2800" b="1" dirty="0" smtClean="0">
                <a:effectLst>
                  <a:outerShdw blurRad="38100" dist="38100" dir="2700000" algn="tl">
                    <a:srgbClr val="000000">
                      <a:alpha val="43137"/>
                    </a:srgbClr>
                  </a:outerShdw>
                </a:effectLst>
              </a:rPr>
              <a:t> Receipt to WH/Location</a:t>
            </a:r>
            <a:endParaRPr lang="en-US" sz="2800" b="1" dirty="0">
              <a:effectLst>
                <a:outerShdw blurRad="38100" dist="38100" dir="2700000" algn="tl">
                  <a:srgbClr val="000000">
                    <a:alpha val="43137"/>
                  </a:srgbClr>
                </a:outerShdw>
              </a:effectLst>
            </a:endParaRPr>
          </a:p>
        </p:txBody>
      </p:sp>
      <p:sp>
        <p:nvSpPr>
          <p:cNvPr id="12" name="TextBox 11"/>
          <p:cNvSpPr txBox="1"/>
          <p:nvPr/>
        </p:nvSpPr>
        <p:spPr>
          <a:xfrm>
            <a:off x="381000" y="2895600"/>
            <a:ext cx="8382000" cy="2031325"/>
          </a:xfrm>
          <a:prstGeom prst="rect">
            <a:avLst/>
          </a:prstGeom>
          <a:solidFill>
            <a:schemeClr val="bg1"/>
          </a:solidFill>
        </p:spPr>
        <p:txBody>
          <a:bodyPr wrap="square" rtlCol="0">
            <a:spAutoFit/>
          </a:bodyPr>
          <a:lstStyle/>
          <a:p>
            <a:r>
              <a:rPr lang="en-US" dirty="0" smtClean="0"/>
              <a:t>The ability to perform TW Transactions to Line Locations and from Production Staging Locations in Power Link is great. RF is recommended but manual entry has improved dramatically for your Materials Teams.</a:t>
            </a:r>
          </a:p>
          <a:p>
            <a:endParaRPr lang="en-US" dirty="0" smtClean="0"/>
          </a:p>
          <a:p>
            <a:r>
              <a:rPr lang="en-US" dirty="0" smtClean="0"/>
              <a:t>Create Workspaces for Specific Locations to perform transfers quickly to Shipping from Production, from WIP to Final Assembly or Packaging, and much more…..</a:t>
            </a:r>
            <a:endParaRPr lang="en-US" dirty="0"/>
          </a:p>
        </p:txBody>
      </p:sp>
      <p:pic>
        <p:nvPicPr>
          <p:cNvPr id="13314" name="Picture 2" descr="http://ts3.mm.bing.net/th?id=H.4971232311182838&amp;pid=1.7&amp;w=246&amp;h=155&amp;c=7&amp;rs=1"/>
          <p:cNvPicPr>
            <a:picLocks noChangeAspect="1" noChangeArrowheads="1"/>
          </p:cNvPicPr>
          <p:nvPr/>
        </p:nvPicPr>
        <p:blipFill>
          <a:blip r:embed="rId2" cstate="print"/>
          <a:srcRect/>
          <a:stretch>
            <a:fillRect/>
          </a:stretch>
        </p:blipFill>
        <p:spPr bwMode="auto">
          <a:xfrm>
            <a:off x="2819400" y="4900961"/>
            <a:ext cx="3106010" cy="195703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RW Receipt to Warehouse Location</a:t>
            </a:r>
            <a:endParaRPr lang="en-US" sz="2800" b="1" dirty="0">
              <a:solidFill>
                <a:schemeClr val="bg1"/>
              </a:solidFill>
              <a:effectLst>
                <a:outerShdw blurRad="38100" dist="38100" dir="2700000" algn="tl">
                  <a:srgbClr val="000000">
                    <a:alpha val="43137"/>
                  </a:srgbClr>
                </a:outerShdw>
              </a:effectLst>
            </a:endParaRPr>
          </a:p>
        </p:txBody>
      </p:sp>
      <p:pic>
        <p:nvPicPr>
          <p:cNvPr id="4" name="Picture 3"/>
          <p:cNvPicPr/>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
        <p:nvSpPr>
          <p:cNvPr id="5" name="Rectangle 4"/>
          <p:cNvSpPr/>
          <p:nvPr/>
        </p:nvSpPr>
        <p:spPr>
          <a:xfrm>
            <a:off x="5562600" y="1447800"/>
            <a:ext cx="762000" cy="8382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228600" y="3352800"/>
            <a:ext cx="6781800" cy="153888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smtClean="0">
                <a:solidFill>
                  <a:srgbClr val="FFFF00"/>
                </a:solidFill>
              </a:rPr>
              <a:t>At XA R9 – Transfers must be performed from Inventory Transaction History. </a:t>
            </a:r>
          </a:p>
          <a:p>
            <a:endParaRPr lang="en-US" dirty="0" smtClean="0">
              <a:solidFill>
                <a:schemeClr val="tx1"/>
              </a:solidFill>
            </a:endParaRPr>
          </a:p>
          <a:p>
            <a:r>
              <a:rPr lang="en-US" dirty="0" smtClean="0">
                <a:solidFill>
                  <a:schemeClr val="tx1"/>
                </a:solidFill>
              </a:rPr>
              <a:t>Note: Recommend the CISTECH RF Suite for processing all your material transactions as they occur at your plants and warehouses.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The TW Transaction &amp; Receipts</a:t>
            </a:r>
            <a:endParaRPr lang="en-US" sz="28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838200"/>
            <a:ext cx="9144000" cy="6001643"/>
          </a:xfrm>
          <a:prstGeom prst="rect">
            <a:avLst/>
          </a:prstGeom>
          <a:solidFill>
            <a:schemeClr val="bg1"/>
          </a:solidFill>
        </p:spPr>
        <p:txBody>
          <a:bodyPr wrap="square" rtlCol="0">
            <a:spAutoFit/>
          </a:bodyPr>
          <a:lstStyle/>
          <a:p>
            <a:r>
              <a:rPr lang="en-US" sz="2400" b="1" dirty="0" smtClean="0">
                <a:latin typeface="+mn-lt"/>
              </a:rPr>
              <a:t>At Release 7.8 and higher, the TW Transaction can now have two types of material transfers:</a:t>
            </a:r>
          </a:p>
          <a:p>
            <a:endParaRPr lang="en-US" dirty="0" smtClean="0">
              <a:latin typeface="+mn-lt"/>
            </a:endParaRPr>
          </a:p>
          <a:p>
            <a:pPr>
              <a:buFont typeface="Arial" pitchFamily="34" charset="0"/>
              <a:buChar char="•"/>
            </a:pPr>
            <a:r>
              <a:rPr lang="en-US" sz="2400" b="1" dirty="0" smtClean="0">
                <a:solidFill>
                  <a:srgbClr val="C00000"/>
                </a:solidFill>
                <a:effectLst>
                  <a:outerShdw blurRad="38100" dist="38100" dir="2700000" algn="tl">
                    <a:srgbClr val="000000">
                      <a:alpha val="43137"/>
                    </a:srgbClr>
                  </a:outerShdw>
                </a:effectLst>
                <a:latin typeface="+mn-lt"/>
              </a:rPr>
              <a:t>A Transfer Transaction without a Scheduled Receipt. </a:t>
            </a:r>
          </a:p>
          <a:p>
            <a:pPr lvl="1">
              <a:buFont typeface="Arial" pitchFamily="34" charset="0"/>
              <a:buChar char="•"/>
            </a:pPr>
            <a:r>
              <a:rPr lang="en-US" b="1" dirty="0" smtClean="0">
                <a:latin typeface="+mn-lt"/>
              </a:rPr>
              <a:t>Happens Immediately </a:t>
            </a:r>
            <a:r>
              <a:rPr lang="en-US" dirty="0" smtClean="0">
                <a:latin typeface="+mn-lt"/>
              </a:rPr>
              <a:t>– usually used to record the movement of material after it has occurred, or at time the Transfer is complete in the Warehouse.</a:t>
            </a:r>
          </a:p>
          <a:p>
            <a:pPr lvl="1">
              <a:buFont typeface="Arial" pitchFamily="34" charset="0"/>
              <a:buChar char="•"/>
            </a:pPr>
            <a:r>
              <a:rPr lang="en-US" dirty="0" smtClean="0">
                <a:latin typeface="+mn-lt"/>
              </a:rPr>
              <a:t>No impact on Inventory Balance – just the movement from WH/Location to another WH/Location.</a:t>
            </a:r>
          </a:p>
          <a:p>
            <a:pPr lvl="1">
              <a:buFont typeface="Arial" pitchFamily="34" charset="0"/>
              <a:buChar char="•"/>
            </a:pPr>
            <a:r>
              <a:rPr lang="en-US" dirty="0" smtClean="0">
                <a:latin typeface="+mn-lt"/>
              </a:rPr>
              <a:t>Generates the TW/IW/RW transactions immediately</a:t>
            </a:r>
          </a:p>
          <a:p>
            <a:pPr lvl="1"/>
            <a:endParaRPr lang="en-US" dirty="0" smtClean="0">
              <a:latin typeface="+mn-lt"/>
            </a:endParaRPr>
          </a:p>
          <a:p>
            <a:pPr>
              <a:buFont typeface="Arial" pitchFamily="34" charset="0"/>
              <a:buChar char="•"/>
            </a:pPr>
            <a:r>
              <a:rPr lang="en-US" sz="2400" b="1" dirty="0" smtClean="0">
                <a:solidFill>
                  <a:srgbClr val="C00000"/>
                </a:solidFill>
                <a:effectLst>
                  <a:outerShdw blurRad="38100" dist="38100" dir="2700000" algn="tl">
                    <a:srgbClr val="000000">
                      <a:alpha val="43137"/>
                    </a:srgbClr>
                  </a:outerShdw>
                </a:effectLst>
                <a:latin typeface="+mn-lt"/>
              </a:rPr>
              <a:t>A Transfer Transaction with a Scheduled Receipt</a:t>
            </a:r>
          </a:p>
          <a:p>
            <a:pPr lvl="1">
              <a:buFont typeface="Arial" pitchFamily="34" charset="0"/>
              <a:buChar char="•"/>
            </a:pPr>
            <a:r>
              <a:rPr lang="en-US" dirty="0" smtClean="0">
                <a:latin typeface="+mn-lt"/>
              </a:rPr>
              <a:t>Issues the Item out, but </a:t>
            </a:r>
            <a:r>
              <a:rPr lang="en-US" b="1" dirty="0" smtClean="0">
                <a:latin typeface="+mn-lt"/>
              </a:rPr>
              <a:t>delays the receipt of the materials until an RT Transaction is performed</a:t>
            </a:r>
            <a:r>
              <a:rPr lang="en-US" dirty="0" smtClean="0">
                <a:latin typeface="+mn-lt"/>
              </a:rPr>
              <a:t>. Great for remote Warehouses, Milk Runs from Distribution Centers!</a:t>
            </a:r>
          </a:p>
          <a:p>
            <a:pPr lvl="1">
              <a:buFont typeface="Arial" pitchFamily="34" charset="0"/>
              <a:buChar char="•"/>
            </a:pPr>
            <a:r>
              <a:rPr lang="en-US" dirty="0" smtClean="0">
                <a:latin typeface="+mn-lt"/>
              </a:rPr>
              <a:t>Allows you to exclude the Items quantities being transferred from MRP and Planning Reports/Tools while they are in-transit</a:t>
            </a:r>
          </a:p>
          <a:p>
            <a:pPr lvl="1">
              <a:buFont typeface="Arial" pitchFamily="34" charset="0"/>
              <a:buChar char="•"/>
            </a:pPr>
            <a:r>
              <a:rPr lang="en-US" b="1" dirty="0" smtClean="0">
                <a:latin typeface="+mn-lt"/>
              </a:rPr>
              <a:t>Store the items in an in-transit warehouse or location until they are received</a:t>
            </a:r>
            <a:r>
              <a:rPr lang="en-US" dirty="0" smtClean="0">
                <a:latin typeface="+mn-lt"/>
              </a:rPr>
              <a:t>, for accounting control and visibility</a:t>
            </a:r>
          </a:p>
          <a:p>
            <a:pPr lvl="1">
              <a:buFont typeface="Arial" pitchFamily="34" charset="0"/>
              <a:buChar char="•"/>
            </a:pPr>
            <a:r>
              <a:rPr lang="en-US" b="1" dirty="0" smtClean="0">
                <a:latin typeface="+mn-lt"/>
              </a:rPr>
              <a:t>Select multiple Items to be Transferred and create a single Shipment Notice</a:t>
            </a:r>
            <a:r>
              <a:rPr lang="en-US" dirty="0" smtClean="0">
                <a:latin typeface="+mn-lt"/>
              </a:rPr>
              <a:t> to help control the shipment and simple receipt of the materials</a:t>
            </a:r>
          </a:p>
          <a:p>
            <a:pPr lvl="1">
              <a:buFont typeface="Arial" pitchFamily="34" charset="0"/>
              <a:buChar char="•"/>
            </a:pPr>
            <a:r>
              <a:rPr lang="en-US" dirty="0" smtClean="0">
                <a:latin typeface="+mn-lt"/>
              </a:rPr>
              <a:t>Generates an RT/IW/RW and an RC Transaction if any receipt differences</a:t>
            </a:r>
            <a:endParaRPr lang="en-US"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RW Receipt to Warehouse Location</a:t>
            </a:r>
            <a:endParaRPr lang="en-US" sz="2800" b="1" dirty="0">
              <a:solidFill>
                <a:schemeClr val="bg1"/>
              </a:solidFill>
              <a:effectLst>
                <a:outerShdw blurRad="38100" dist="38100" dir="2700000" algn="tl">
                  <a:srgbClr val="000000">
                    <a:alpha val="43137"/>
                  </a:srgbClr>
                </a:outerShdw>
              </a:effectLst>
            </a:endParaRPr>
          </a:p>
        </p:txBody>
      </p:sp>
      <p:pic>
        <p:nvPicPr>
          <p:cNvPr id="76802" name="Picture 2"/>
          <p:cNvPicPr>
            <a:picLocks noChangeAspect="1" noChangeArrowheads="1"/>
          </p:cNvPicPr>
          <p:nvPr/>
        </p:nvPicPr>
        <p:blipFill>
          <a:blip r:embed="rId2" cstate="print"/>
          <a:srcRect/>
          <a:stretch>
            <a:fillRect/>
          </a:stretch>
        </p:blipFill>
        <p:spPr bwMode="auto">
          <a:xfrm>
            <a:off x="0" y="609600"/>
            <a:ext cx="4676775" cy="6648450"/>
          </a:xfrm>
          <a:prstGeom prst="rect">
            <a:avLst/>
          </a:prstGeom>
          <a:noFill/>
          <a:ln w="9525">
            <a:noFill/>
            <a:miter lim="800000"/>
            <a:headEnd/>
            <a:tailEnd/>
          </a:ln>
        </p:spPr>
      </p:pic>
      <p:sp>
        <p:nvSpPr>
          <p:cNvPr id="6" name="Rectangle 5"/>
          <p:cNvSpPr/>
          <p:nvPr/>
        </p:nvSpPr>
        <p:spPr>
          <a:xfrm>
            <a:off x="0" y="4419600"/>
            <a:ext cx="4648200" cy="19812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Left Arrow 6"/>
          <p:cNvSpPr/>
          <p:nvPr/>
        </p:nvSpPr>
        <p:spPr>
          <a:xfrm rot="19790447">
            <a:off x="1665654" y="3865547"/>
            <a:ext cx="1295400" cy="609600"/>
          </a:xfrm>
          <a:prstGeom prst="lef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914400" y="914400"/>
            <a:ext cx="2590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smtClean="0"/>
              <a:t>Transfer </a:t>
            </a:r>
            <a:r>
              <a:rPr lang="en-US" b="1" dirty="0" smtClean="0">
                <a:solidFill>
                  <a:srgbClr val="FFFF00"/>
                </a:solidFill>
                <a:effectLst>
                  <a:outerShdw blurRad="38100" dist="38100" dir="2700000" algn="tl">
                    <a:srgbClr val="000000">
                      <a:alpha val="43137"/>
                    </a:srgbClr>
                  </a:outerShdw>
                </a:effectLst>
              </a:rPr>
              <a:t>WITHOUT</a:t>
            </a:r>
            <a:r>
              <a:rPr lang="en-US" b="1" dirty="0" smtClean="0"/>
              <a:t> a Scheduled Receipt</a:t>
            </a:r>
            <a:endParaRPr lang="en-US" b="1" dirty="0"/>
          </a:p>
        </p:txBody>
      </p:sp>
      <p:sp>
        <p:nvSpPr>
          <p:cNvPr id="9" name="TextBox 8"/>
          <p:cNvSpPr txBox="1"/>
          <p:nvPr/>
        </p:nvSpPr>
        <p:spPr>
          <a:xfrm>
            <a:off x="2819400" y="6211669"/>
            <a:ext cx="2590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smtClean="0"/>
              <a:t>Transfer </a:t>
            </a:r>
            <a:r>
              <a:rPr lang="en-US" b="1" dirty="0" smtClean="0">
                <a:solidFill>
                  <a:srgbClr val="FFFF00"/>
                </a:solidFill>
              </a:rPr>
              <a:t>WITH</a:t>
            </a:r>
            <a:r>
              <a:rPr lang="en-US" b="1" dirty="0" smtClean="0"/>
              <a:t> a Scheduled Receipt</a:t>
            </a:r>
            <a:endParaRPr lang="en-US" b="1" dirty="0"/>
          </a:p>
        </p:txBody>
      </p:sp>
      <p:sp>
        <p:nvSpPr>
          <p:cNvPr id="12" name="TextBox 11"/>
          <p:cNvSpPr txBox="1"/>
          <p:nvPr/>
        </p:nvSpPr>
        <p:spPr>
          <a:xfrm>
            <a:off x="4724400" y="1828800"/>
            <a:ext cx="44196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Happens immediately when the TW is performed….you will receive an IW out, and an RW into the “TO WAREHOUSE AND LOCATION” immediately.</a:t>
            </a:r>
            <a:endParaRPr lang="en-US" dirty="0"/>
          </a:p>
        </p:txBody>
      </p:sp>
      <p:sp>
        <p:nvSpPr>
          <p:cNvPr id="14" name="TextBox 13"/>
          <p:cNvSpPr txBox="1"/>
          <p:nvPr/>
        </p:nvSpPr>
        <p:spPr>
          <a:xfrm>
            <a:off x="4800600" y="4572000"/>
            <a:ext cx="41148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Won’t be received at final WH and Location until the RT (Receive Transit) is performed through Scheduled Receipts.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2000"/>
                                        <p:tgtEl>
                                          <p:spTgt spid="9"/>
                                        </p:tgtEl>
                                      </p:cBhvr>
                                    </p:animEffect>
                                  </p:childTnLst>
                                </p:cTn>
                              </p:par>
                            </p:childTnLst>
                          </p:cTn>
                        </p:par>
                        <p:par>
                          <p:cTn id="17" fill="hold">
                            <p:stCondLst>
                              <p:cond delay="3000"/>
                            </p:stCondLst>
                            <p:childTnLst>
                              <p:par>
                                <p:cTn id="18" presetID="3"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 Transfers without Scheduled Receipt</a:t>
            </a:r>
            <a:endParaRPr lang="en-US" sz="2800" b="1" dirty="0">
              <a:solidFill>
                <a:schemeClr val="bg1"/>
              </a:solidFill>
              <a:effectLst>
                <a:outerShdw blurRad="38100" dist="38100" dir="2700000" algn="tl">
                  <a:srgbClr val="000000">
                    <a:alpha val="43137"/>
                  </a:srgbClr>
                </a:outerShdw>
              </a:effectLst>
            </a:endParaRPr>
          </a:p>
        </p:txBody>
      </p:sp>
      <p:pic>
        <p:nvPicPr>
          <p:cNvPr id="6" name="Picture 5"/>
          <p:cNvPicPr/>
          <p:nvPr/>
        </p:nvPicPr>
        <p:blipFill>
          <a:blip r:embed="rId2" cstate="print"/>
          <a:srcRect/>
          <a:stretch>
            <a:fillRect/>
          </a:stretch>
        </p:blipFill>
        <p:spPr bwMode="auto">
          <a:xfrm>
            <a:off x="0" y="609600"/>
            <a:ext cx="9144000" cy="5257800"/>
          </a:xfrm>
          <a:prstGeom prst="rect">
            <a:avLst/>
          </a:prstGeom>
          <a:noFill/>
          <a:ln w="9525">
            <a:noFill/>
            <a:miter lim="800000"/>
            <a:headEnd/>
            <a:tailEnd/>
          </a:ln>
        </p:spPr>
      </p:pic>
      <p:sp>
        <p:nvSpPr>
          <p:cNvPr id="7" name="TextBox 6"/>
          <p:cNvSpPr txBox="1"/>
          <p:nvPr/>
        </p:nvSpPr>
        <p:spPr>
          <a:xfrm>
            <a:off x="0" y="5867400"/>
            <a:ext cx="91440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solidFill>
                  <a:schemeClr val="tx1"/>
                </a:solidFill>
              </a:rPr>
              <a:t>You can select the items to transfer from the recent Production receipts (RM’s), that are in a specific location requiring movement, ready for packaging, Final Assembly……the list is unlimited. </a:t>
            </a:r>
          </a:p>
          <a:p>
            <a:endParaRPr lang="en-US" dirty="0"/>
          </a:p>
        </p:txBody>
      </p:sp>
      <p:sp>
        <p:nvSpPr>
          <p:cNvPr id="8" name="Rectangle 7"/>
          <p:cNvSpPr/>
          <p:nvPr/>
        </p:nvSpPr>
        <p:spPr>
          <a:xfrm>
            <a:off x="5867400" y="1676400"/>
            <a:ext cx="1752600" cy="11430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RW Receipt to Warehouse Location</a:t>
            </a:r>
            <a:endParaRPr lang="en-US" sz="2800" b="1" dirty="0">
              <a:solidFill>
                <a:schemeClr val="bg1"/>
              </a:solidFill>
              <a:effectLst>
                <a:outerShdw blurRad="38100" dist="38100" dir="2700000" algn="tl">
                  <a:srgbClr val="000000">
                    <a:alpha val="43137"/>
                  </a:srgbClr>
                </a:outerShdw>
              </a:effectLst>
            </a:endParaRPr>
          </a:p>
        </p:txBody>
      </p:sp>
      <p:pic>
        <p:nvPicPr>
          <p:cNvPr id="6" name="Picture 5"/>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7" name="Rectangle 6"/>
          <p:cNvSpPr/>
          <p:nvPr/>
        </p:nvSpPr>
        <p:spPr>
          <a:xfrm>
            <a:off x="3810000" y="3733800"/>
            <a:ext cx="2209800" cy="304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304800" y="4648200"/>
            <a:ext cx="8305800"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b="1" dirty="0" smtClean="0">
                <a:solidFill>
                  <a:schemeClr val="tx1"/>
                </a:solidFill>
              </a:rPr>
              <a:t>Highlight a record, or group of records, right click and select the TW Transfer option from the dropdown list – complete the transaction.</a:t>
            </a:r>
            <a:endParaRPr lang="en-US" sz="2400" dirty="0" smtClean="0">
              <a:solidFill>
                <a:schemeClr val="tx1"/>
              </a:solidFill>
            </a:endParaRPr>
          </a:p>
          <a:p>
            <a:endParaRPr lang="en-US" dirty="0"/>
          </a:p>
        </p:txBody>
      </p:sp>
      <p:pic>
        <p:nvPicPr>
          <p:cNvPr id="9" name="Picture 8"/>
          <p:cNvPicPr/>
          <p:nvPr/>
        </p:nvPicPr>
        <p:blipFill>
          <a:blip r:embed="rId3" cstate="print"/>
          <a:srcRect/>
          <a:stretch>
            <a:fillRect/>
          </a:stretch>
        </p:blipFill>
        <p:spPr bwMode="auto">
          <a:xfrm>
            <a:off x="3276600" y="609600"/>
            <a:ext cx="4343400" cy="6248400"/>
          </a:xfrm>
          <a:prstGeom prst="rect">
            <a:avLst/>
          </a:prstGeom>
          <a:noFill/>
          <a:ln w="9525">
            <a:noFill/>
            <a:miter lim="800000"/>
            <a:headEnd/>
            <a:tailEnd/>
          </a:ln>
        </p:spPr>
      </p:pic>
      <p:sp>
        <p:nvSpPr>
          <p:cNvPr id="10" name="Rectangle 9"/>
          <p:cNvSpPr/>
          <p:nvPr/>
        </p:nvSpPr>
        <p:spPr>
          <a:xfrm>
            <a:off x="152400" y="1143000"/>
            <a:ext cx="3200400" cy="4572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solidFill>
                  <a:schemeClr val="tx1"/>
                </a:solidFill>
                <a:effectLst>
                  <a:outerShdw blurRad="38100" dist="38100" dir="2700000" algn="tl">
                    <a:srgbClr val="000000">
                      <a:alpha val="43137"/>
                    </a:srgbClr>
                  </a:outerShdw>
                </a:effectLst>
              </a:rPr>
              <a:t>Use Templates for Quick Transfers</a:t>
            </a:r>
            <a:endParaRPr lang="en-US" sz="1600" b="1"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3352800" y="1066800"/>
            <a:ext cx="4114800" cy="609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par>
                          <p:cTn id="13" fill="hold">
                            <p:stCondLst>
                              <p:cond delay="2500"/>
                            </p:stCondLst>
                            <p:childTnLst>
                              <p:par>
                                <p:cTn id="14" presetID="4"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1000"/>
                                        <p:tgtEl>
                                          <p:spTgt spid="11"/>
                                        </p:tgtEl>
                                      </p:cBhvr>
                                    </p:animEffect>
                                  </p:childTnLst>
                                </p:cTn>
                              </p:par>
                            </p:childTnLst>
                          </p:cTn>
                        </p:par>
                        <p:par>
                          <p:cTn id="17" fill="hold">
                            <p:stCondLst>
                              <p:cond delay="3500"/>
                            </p:stCondLst>
                            <p:childTnLst>
                              <p:par>
                                <p:cTn id="18" presetID="54" presetClass="entr" presetSubtype="0" accel="100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 y="685800"/>
            <a:ext cx="9144000" cy="5410200"/>
          </a:xfrm>
          <a:prstGeom prst="rect">
            <a:avLst/>
          </a:prstGeom>
          <a:noFill/>
          <a:ln w="9525">
            <a:noFill/>
            <a:miter lim="800000"/>
            <a:headEnd/>
            <a:tailEnd/>
          </a:ln>
        </p:spPr>
      </p:pic>
      <p:sp>
        <p:nvSpPr>
          <p:cNvPr id="2" name="Title 1"/>
          <p:cNvSpPr>
            <a:spLocks noGrp="1"/>
          </p:cNvSpPr>
          <p:nvPr>
            <p:ph type="title"/>
          </p:nvPr>
        </p:nvSpPr>
        <p:spPr>
          <a:xfrm>
            <a:off x="0" y="0"/>
            <a:ext cx="7467600" cy="685800"/>
          </a:xfrm>
        </p:spPr>
        <p:style>
          <a:lnRef idx="0">
            <a:schemeClr val="accent5"/>
          </a:lnRef>
          <a:fillRef idx="3">
            <a:schemeClr val="accent5"/>
          </a:fillRef>
          <a:effectRef idx="3">
            <a:schemeClr val="accent5"/>
          </a:effectRef>
          <a:fontRef idx="minor">
            <a:schemeClr val="lt1"/>
          </a:fontRef>
        </p:style>
        <p:txBody>
          <a:bodyPr/>
          <a:lstStyle/>
          <a:p>
            <a:pPr algn="l"/>
            <a:r>
              <a:rPr lang="en-US" sz="3200" b="1" dirty="0" smtClean="0">
                <a:solidFill>
                  <a:schemeClr val="bg1"/>
                </a:solidFill>
              </a:rPr>
              <a:t>What’s new at R9 – Inventory Transactions</a:t>
            </a:r>
            <a:endParaRPr lang="en-US" sz="3200" b="1" dirty="0">
              <a:solidFill>
                <a:schemeClr val="bg1"/>
              </a:solidFill>
            </a:endParaRPr>
          </a:p>
        </p:txBody>
      </p:sp>
      <p:sp>
        <p:nvSpPr>
          <p:cNvPr id="4" name="Rounded Rectangle 3"/>
          <p:cNvSpPr/>
          <p:nvPr/>
        </p:nvSpPr>
        <p:spPr>
          <a:xfrm>
            <a:off x="8001000" y="1295400"/>
            <a:ext cx="1143000" cy="228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 name="Rounded Rectangle 5"/>
          <p:cNvSpPr/>
          <p:nvPr/>
        </p:nvSpPr>
        <p:spPr>
          <a:xfrm>
            <a:off x="0" y="5029200"/>
            <a:ext cx="2286000" cy="381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Rounded Rectangle 6"/>
          <p:cNvSpPr/>
          <p:nvPr/>
        </p:nvSpPr>
        <p:spPr>
          <a:xfrm>
            <a:off x="4419600" y="1219200"/>
            <a:ext cx="685800" cy="762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Rounded Rectangle 7"/>
          <p:cNvSpPr/>
          <p:nvPr/>
        </p:nvSpPr>
        <p:spPr>
          <a:xfrm>
            <a:off x="990600" y="1828800"/>
            <a:ext cx="762000" cy="685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9" name="Rounded Rectangle 8"/>
          <p:cNvSpPr/>
          <p:nvPr/>
        </p:nvSpPr>
        <p:spPr>
          <a:xfrm>
            <a:off x="6477000" y="1219200"/>
            <a:ext cx="762000" cy="762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0" name="Rounded Rectangle 9"/>
          <p:cNvSpPr/>
          <p:nvPr/>
        </p:nvSpPr>
        <p:spPr>
          <a:xfrm>
            <a:off x="685800" y="2819400"/>
            <a:ext cx="7010400" cy="18288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At R9 ….all Inventory Transactions  can be accessed from Power Link Cards, using a</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	combination of Power Link and IDF Level 1 transactions.</a:t>
            </a:r>
            <a:endParaRPr lang="en-US" sz="2800" b="1" dirty="0">
              <a:effectLst>
                <a:outerShdw blurRad="38100" dist="38100" dir="2700000" algn="tl">
                  <a:srgbClr val="000000">
                    <a:alpha val="43137"/>
                  </a:srgbClr>
                </a:outerShdw>
              </a:effectLst>
            </a:endParaRPr>
          </a:p>
        </p:txBody>
      </p:sp>
      <p:sp>
        <p:nvSpPr>
          <p:cNvPr id="11" name="Left Arrow 10"/>
          <p:cNvSpPr/>
          <p:nvPr/>
        </p:nvSpPr>
        <p:spPr>
          <a:xfrm>
            <a:off x="1752600" y="1828800"/>
            <a:ext cx="1905000" cy="762000"/>
          </a:xfrm>
          <a:prstGeom prst="lef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IDF L1 </a:t>
            </a:r>
            <a:endParaRPr lang="en-US" sz="20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5791200" y="4760571"/>
            <a:ext cx="3352801" cy="2097429"/>
          </a:xfrm>
          <a:prstGeom prst="rect">
            <a:avLst/>
          </a:prstGeom>
          <a:noFill/>
          <a:ln w="9525">
            <a:noFill/>
            <a:miter lim="800000"/>
            <a:headEnd/>
            <a:tailEnd/>
          </a:ln>
        </p:spPr>
      </p:pic>
      <p:sp>
        <p:nvSpPr>
          <p:cNvPr id="12" name="TextBox 11"/>
          <p:cNvSpPr txBox="1"/>
          <p:nvPr/>
        </p:nvSpPr>
        <p:spPr>
          <a:xfrm>
            <a:off x="6248400" y="5715000"/>
            <a:ext cx="2590800" cy="369332"/>
          </a:xfrm>
          <a:prstGeom prst="rect">
            <a:avLst/>
          </a:prstGeom>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effectLst>
                  <a:outerShdw blurRad="38100" dist="38100" dir="2700000" algn="tl">
                    <a:srgbClr val="000000">
                      <a:alpha val="43137"/>
                    </a:srgbClr>
                  </a:outerShdw>
                </a:effectLst>
              </a:rPr>
              <a:t>Good Bye ….Finally !!</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ppt_w*0.05"/>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anim calcmode="lin" valueType="num">
                                      <p:cBhvr>
                                        <p:cTn id="9" dur="500" fill="hold"/>
                                        <p:tgtEl>
                                          <p:spTgt spid="1026"/>
                                        </p:tgtEl>
                                        <p:attrNameLst>
                                          <p:attrName>ppt_x</p:attrName>
                                        </p:attrNameLst>
                                      </p:cBhvr>
                                      <p:tavLst>
                                        <p:tav tm="0">
                                          <p:val>
                                            <p:strVal val="#ppt_x-.2"/>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animEffect transition="in" filter="fade">
                                      <p:cBhvr>
                                        <p:cTn id="11" dur="500"/>
                                        <p:tgtEl>
                                          <p:spTgt spid="102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RW Receipt to Warehouse Location</a:t>
            </a:r>
            <a:endParaRPr lang="en-US" sz="2800" b="1" dirty="0">
              <a:solidFill>
                <a:schemeClr val="bg1"/>
              </a:solidFill>
              <a:effectLst>
                <a:outerShdw blurRad="38100" dist="38100" dir="2700000" algn="tl">
                  <a:srgbClr val="000000">
                    <a:alpha val="43137"/>
                  </a:srgbClr>
                </a:outerShdw>
              </a:effectLst>
            </a:endParaRPr>
          </a:p>
        </p:txBody>
      </p:sp>
      <p:pic>
        <p:nvPicPr>
          <p:cNvPr id="6" name="Picture 5"/>
          <p:cNvPicPr/>
          <p:nvPr/>
        </p:nvPicPr>
        <p:blipFill>
          <a:blip r:embed="rId2" cstate="print"/>
          <a:srcRect/>
          <a:stretch>
            <a:fillRect/>
          </a:stretch>
        </p:blipFill>
        <p:spPr bwMode="auto">
          <a:xfrm>
            <a:off x="762000" y="914400"/>
            <a:ext cx="8077200" cy="3657600"/>
          </a:xfrm>
          <a:prstGeom prst="rect">
            <a:avLst/>
          </a:prstGeom>
          <a:noFill/>
          <a:ln w="9525">
            <a:noFill/>
            <a:miter lim="800000"/>
            <a:headEnd/>
            <a:tailEnd/>
          </a:ln>
        </p:spPr>
      </p:pic>
      <p:sp>
        <p:nvSpPr>
          <p:cNvPr id="7" name="Rounded Rectangle 6"/>
          <p:cNvSpPr/>
          <p:nvPr/>
        </p:nvSpPr>
        <p:spPr>
          <a:xfrm>
            <a:off x="838200" y="2057400"/>
            <a:ext cx="7924800" cy="381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3073" name="Picture 1"/>
          <p:cNvPicPr>
            <a:picLocks noChangeAspect="1" noChangeArrowheads="1"/>
          </p:cNvPicPr>
          <p:nvPr/>
        </p:nvPicPr>
        <p:blipFill>
          <a:blip r:embed="rId3" cstate="print"/>
          <a:srcRect/>
          <a:stretch>
            <a:fillRect/>
          </a:stretch>
        </p:blipFill>
        <p:spPr bwMode="auto">
          <a:xfrm>
            <a:off x="838200" y="4953000"/>
            <a:ext cx="7924800" cy="1590766"/>
          </a:xfrm>
          <a:prstGeom prst="rect">
            <a:avLst/>
          </a:prstGeom>
          <a:noFill/>
          <a:ln w="9525">
            <a:noFill/>
            <a:miter lim="800000"/>
            <a:headEnd/>
            <a:tailEnd/>
          </a:ln>
        </p:spPr>
      </p:pic>
      <p:sp>
        <p:nvSpPr>
          <p:cNvPr id="8" name="Rounded Rectangle 7"/>
          <p:cNvSpPr/>
          <p:nvPr/>
        </p:nvSpPr>
        <p:spPr>
          <a:xfrm>
            <a:off x="838200" y="6019800"/>
            <a:ext cx="7924800" cy="4572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1447800" y="4648200"/>
            <a:ext cx="6477000" cy="126188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solidFill>
                  <a:schemeClr val="tx1"/>
                </a:solidFill>
              </a:rPr>
              <a:t>Remember, the TW, creates an IW to issue material </a:t>
            </a:r>
            <a:r>
              <a:rPr lang="en-US" sz="2000" b="1" dirty="0" smtClean="0">
                <a:solidFill>
                  <a:schemeClr val="tx1"/>
                </a:solidFill>
                <a:effectLst>
                  <a:outerShdw blurRad="38100" dist="38100" dir="2700000" algn="tl">
                    <a:srgbClr val="000000">
                      <a:alpha val="43137"/>
                    </a:srgbClr>
                  </a:outerShdw>
                </a:effectLst>
              </a:rPr>
              <a:t>OUT</a:t>
            </a:r>
            <a:r>
              <a:rPr lang="en-US" dirty="0" smtClean="0">
                <a:solidFill>
                  <a:schemeClr val="tx1"/>
                </a:solidFill>
              </a:rPr>
              <a:t> of a Warehouse/Location for an Item, it also creates the RW for the Receipt of the materials </a:t>
            </a:r>
            <a:r>
              <a:rPr lang="en-US" sz="2000" b="1" dirty="0" smtClean="0">
                <a:solidFill>
                  <a:schemeClr val="tx1"/>
                </a:solidFill>
              </a:rPr>
              <a:t>INTO</a:t>
            </a:r>
            <a:r>
              <a:rPr lang="en-US" dirty="0" smtClean="0">
                <a:solidFill>
                  <a:schemeClr val="tx1"/>
                </a:solidFill>
              </a:rPr>
              <a:t> the new WH/Location as shown below….</a:t>
            </a:r>
            <a:endParaRPr lang="en-US" dirty="0">
              <a:solidFill>
                <a:schemeClr val="tx1"/>
              </a:solidFill>
            </a:endParaRPr>
          </a:p>
        </p:txBody>
      </p:sp>
      <p:sp>
        <p:nvSpPr>
          <p:cNvPr id="10" name="TextBox 9"/>
          <p:cNvSpPr txBox="1"/>
          <p:nvPr/>
        </p:nvSpPr>
        <p:spPr>
          <a:xfrm>
            <a:off x="1981200" y="2667000"/>
            <a:ext cx="57150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solidFill>
                  <a:schemeClr val="tx1"/>
                </a:solidFill>
              </a:rPr>
              <a:t>Instant visibility of the performed transfer in Power Link after the transaction is completed by the Users…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wedge">
                                      <p:cBhvr>
                                        <p:cTn id="12" dur="2000"/>
                                        <p:tgtEl>
                                          <p:spTgt spid="3073"/>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par>
                          <p:cTn id="17" fill="hold">
                            <p:stCondLst>
                              <p:cond delay="2500"/>
                            </p:stCondLst>
                            <p:childTnLst>
                              <p:par>
                                <p:cTn id="18" presetID="54" presetClass="entr" presetSubtype="0" accel="10000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685800"/>
            <a:ext cx="5524500" cy="4324350"/>
          </a:xfrm>
          <a:prstGeom prst="rect">
            <a:avLst/>
          </a:prstGeom>
          <a:noFill/>
          <a:ln w="9525">
            <a:noFill/>
            <a:miter lim="800000"/>
            <a:headEnd/>
            <a:tailEnd/>
          </a:ln>
        </p:spPr>
      </p:pic>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 TW with Scheduled Receipt – WOW!</a:t>
            </a:r>
            <a:endParaRPr lang="en-US" sz="2800" b="1"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4953000" y="1613109"/>
            <a:ext cx="3740150" cy="5244891"/>
          </a:xfrm>
          <a:prstGeom prst="rect">
            <a:avLst/>
          </a:prstGeom>
          <a:noFill/>
          <a:ln w="9525">
            <a:noFill/>
            <a:miter lim="800000"/>
            <a:headEnd/>
            <a:tailEnd/>
          </a:ln>
        </p:spPr>
      </p:pic>
      <p:sp>
        <p:nvSpPr>
          <p:cNvPr id="8" name="Rounded Rectangle 7"/>
          <p:cNvSpPr/>
          <p:nvPr/>
        </p:nvSpPr>
        <p:spPr>
          <a:xfrm>
            <a:off x="0" y="2895600"/>
            <a:ext cx="3733800" cy="5334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cxnSp>
        <p:nvCxnSpPr>
          <p:cNvPr id="10" name="Straight Arrow Connector 9"/>
          <p:cNvCxnSpPr>
            <a:stCxn id="8" idx="3"/>
          </p:cNvCxnSpPr>
          <p:nvPr/>
        </p:nvCxnSpPr>
        <p:spPr>
          <a:xfrm>
            <a:off x="3733800" y="3162300"/>
            <a:ext cx="1447800" cy="19431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Left Arrow 10"/>
          <p:cNvSpPr/>
          <p:nvPr/>
        </p:nvSpPr>
        <p:spPr>
          <a:xfrm>
            <a:off x="6705600" y="4038600"/>
            <a:ext cx="990600" cy="457200"/>
          </a:xfrm>
          <a:prstGeom prst="lef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2" name="Rounded Rectangle 11"/>
          <p:cNvSpPr/>
          <p:nvPr/>
        </p:nvSpPr>
        <p:spPr>
          <a:xfrm>
            <a:off x="4953000" y="4495800"/>
            <a:ext cx="3810000" cy="16002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3" name="TextBox 12"/>
          <p:cNvSpPr txBox="1"/>
          <p:nvPr/>
        </p:nvSpPr>
        <p:spPr>
          <a:xfrm>
            <a:off x="0" y="5029200"/>
            <a:ext cx="4648200"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smtClean="0">
                <a:effectLst>
                  <a:outerShdw blurRad="38100" dist="38100" dir="2700000" algn="tl">
                    <a:srgbClr val="000000">
                      <a:alpha val="43137"/>
                    </a:srgbClr>
                  </a:outerShdw>
                </a:effectLst>
              </a:rPr>
              <a:t>Each Item Warehouse Record now has a Default In-Transit Warehouse and Location which can default on to the TW transaction.</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Notice we are transferring this to WH 8, but, until received, inventory is in 1T, XF01.</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0" y="609601"/>
            <a:ext cx="9144000" cy="187743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Arial" pitchFamily="34" charset="0"/>
              <a:buChar char="•"/>
            </a:pPr>
            <a:r>
              <a:rPr lang="en-US" b="1" dirty="0" smtClean="0">
                <a:solidFill>
                  <a:srgbClr val="FFFF00"/>
                </a:solidFill>
              </a:rPr>
              <a:t>For the In-Transit Options you can use:</a:t>
            </a:r>
          </a:p>
          <a:p>
            <a:endParaRPr lang="en-US" b="1" dirty="0" smtClean="0">
              <a:solidFill>
                <a:srgbClr val="FFFF00"/>
              </a:solidFill>
            </a:endParaRPr>
          </a:p>
          <a:p>
            <a:pPr marL="800100" lvl="1" indent="-342900">
              <a:buFont typeface="+mj-lt"/>
              <a:buAutoNum type="arabicPeriod"/>
            </a:pPr>
            <a:r>
              <a:rPr lang="en-US" sz="1600" dirty="0" smtClean="0"/>
              <a:t>The Sending WH’s in-transit WH and Location</a:t>
            </a:r>
          </a:p>
          <a:p>
            <a:pPr marL="800100" lvl="1" indent="-342900">
              <a:buFont typeface="+mj-lt"/>
              <a:buAutoNum type="arabicPeriod"/>
            </a:pPr>
            <a:r>
              <a:rPr lang="en-US" sz="1600" dirty="0" smtClean="0"/>
              <a:t>The Receiving WH’s in-transit WH and Location</a:t>
            </a:r>
          </a:p>
          <a:p>
            <a:pPr marL="800100" lvl="1" indent="-342900">
              <a:buFont typeface="+mj-lt"/>
              <a:buAutoNum type="arabicPeriod"/>
            </a:pPr>
            <a:r>
              <a:rPr lang="en-US" sz="1600" dirty="0" smtClean="0"/>
              <a:t>Select an In-Transit WH and Location for tracking movement</a:t>
            </a:r>
          </a:p>
          <a:p>
            <a:pPr marL="800100" lvl="1" indent="-342900"/>
            <a:endParaRPr lang="en-US" sz="1600" dirty="0" smtClean="0"/>
          </a:p>
          <a:p>
            <a:pPr marL="342900" indent="-342900">
              <a:buFont typeface="Arial" pitchFamily="34" charset="0"/>
              <a:buChar char="•"/>
            </a:pPr>
            <a:r>
              <a:rPr lang="en-US" sz="1600" b="1" dirty="0" smtClean="0">
                <a:solidFill>
                  <a:srgbClr val="FFFF00"/>
                </a:solidFill>
              </a:rPr>
              <a:t>If Scheduled Receipt is selected for the Transfer, you can create Shipment Notices for easy receiving.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685800"/>
            <a:ext cx="9127588" cy="5181600"/>
          </a:xfrm>
          <a:prstGeom prst="rect">
            <a:avLst/>
          </a:prstGeom>
          <a:noFill/>
          <a:ln w="9525">
            <a:noFill/>
            <a:miter lim="800000"/>
            <a:headEnd/>
            <a:tailEnd/>
          </a:ln>
        </p:spPr>
      </p:pic>
      <p:sp>
        <p:nvSpPr>
          <p:cNvPr id="4" name="TextBox 3"/>
          <p:cNvSpPr txBox="1"/>
          <p:nvPr/>
        </p:nvSpPr>
        <p:spPr>
          <a:xfrm>
            <a:off x="228600" y="4495800"/>
            <a:ext cx="7315200" cy="236988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When transferring the materials – you can create Shipment Notices for the Transfer. The Receiving WH can validate the receipt, and perform “Receive Complete” on the entire Shipment and all Containers. VISIBILITY ON WHAT IS IN TRANSIT AND THE SHIPMENTS COMING !!</a:t>
            </a: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Great stuff at Release 9 !!</a:t>
            </a:r>
            <a:endParaRPr lang="en-US" sz="2400" b="1" dirty="0">
              <a:solidFill>
                <a:srgbClr val="FFFF00"/>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 TW with Scheduled Receipt – WOW!</a:t>
            </a:r>
            <a:endParaRPr lang="en-US"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RT – Receive from Transit</a:t>
            </a:r>
            <a:endParaRPr lang="en-US" sz="28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0" y="596988"/>
            <a:ext cx="7775575" cy="4816387"/>
          </a:xfrm>
          <a:prstGeom prst="rect">
            <a:avLst/>
          </a:prstGeom>
          <a:noFill/>
          <a:ln w="9525">
            <a:noFill/>
            <a:miter lim="800000"/>
            <a:headEnd/>
            <a:tailEnd/>
          </a:ln>
        </p:spPr>
      </p:pic>
      <p:sp>
        <p:nvSpPr>
          <p:cNvPr id="5" name="TextBox 4"/>
          <p:cNvSpPr txBox="1"/>
          <p:nvPr/>
        </p:nvSpPr>
        <p:spPr>
          <a:xfrm>
            <a:off x="914400" y="4114800"/>
            <a:ext cx="716280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b="1" dirty="0" smtClean="0"/>
              <a:t>Immediate visibility on what is “in-transit” but not yet received at final destination! Remember the TW was to transfer the materials to Warehouse 8. Let’s look at Scheduled Receipts for WH 8.</a:t>
            </a:r>
            <a:endParaRPr lang="en-US" sz="2000" b="1" dirty="0"/>
          </a:p>
        </p:txBody>
      </p:sp>
      <p:pic>
        <p:nvPicPr>
          <p:cNvPr id="2051" name="Picture 3"/>
          <p:cNvPicPr>
            <a:picLocks noChangeAspect="1" noChangeArrowheads="1"/>
          </p:cNvPicPr>
          <p:nvPr/>
        </p:nvPicPr>
        <p:blipFill>
          <a:blip r:embed="rId3" cstate="print"/>
          <a:srcRect/>
          <a:stretch>
            <a:fillRect/>
          </a:stretch>
        </p:blipFill>
        <p:spPr bwMode="auto">
          <a:xfrm>
            <a:off x="0" y="609600"/>
            <a:ext cx="8305800" cy="5537645"/>
          </a:xfrm>
          <a:prstGeom prst="rect">
            <a:avLst/>
          </a:prstGeom>
          <a:noFill/>
          <a:ln w="9525">
            <a:noFill/>
            <a:miter lim="800000"/>
            <a:headEnd/>
            <a:tailEnd/>
          </a:ln>
        </p:spPr>
      </p:pic>
      <p:sp>
        <p:nvSpPr>
          <p:cNvPr id="7" name="Rounded Rectangle 6"/>
          <p:cNvSpPr/>
          <p:nvPr/>
        </p:nvSpPr>
        <p:spPr>
          <a:xfrm>
            <a:off x="2057400" y="3581400"/>
            <a:ext cx="35052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Oval 7"/>
          <p:cNvSpPr/>
          <p:nvPr/>
        </p:nvSpPr>
        <p:spPr>
          <a:xfrm>
            <a:off x="2895600" y="1524000"/>
            <a:ext cx="1524000" cy="533400"/>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609600" y="5410200"/>
            <a:ext cx="8001000"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b="1" dirty="0" smtClean="0"/>
              <a:t>If you under receive the Transferred Quantities, and flag the Scheduled Receipt as complete, you will receive an RC Transaction for the difference. In this case something happened to 5 of the units being transferred.</a:t>
            </a:r>
          </a:p>
          <a:p>
            <a:r>
              <a:rPr lang="en-US" sz="2000" b="1" dirty="0" smtClean="0">
                <a:solidFill>
                  <a:srgbClr val="FFFF00"/>
                </a:solidFill>
                <a:effectLst>
                  <a:outerShdw blurRad="38100" dist="38100" dir="2700000" algn="tl">
                    <a:srgbClr val="000000">
                      <a:alpha val="43137"/>
                    </a:srgbClr>
                  </a:outerShdw>
                </a:effectLst>
              </a:rPr>
              <a:t>Reason codes allow Finance to create GL Rules for this condition.</a:t>
            </a:r>
            <a:endParaRPr lang="en-US" sz="20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4876800" y="1066800"/>
            <a:ext cx="4114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effectLst>
                  <a:outerShdw blurRad="38100" dist="38100" dir="2700000" algn="tl">
                    <a:srgbClr val="000000">
                      <a:alpha val="43137"/>
                    </a:srgbClr>
                  </a:outerShdw>
                </a:effectLst>
              </a:rPr>
              <a:t>Scheduled Receipt is ready for WH 8 to perform the RT Transaction.</a:t>
            </a:r>
            <a:endParaRPr lang="en-US" sz="2000" b="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4" cstate="print"/>
          <a:srcRect/>
          <a:stretch>
            <a:fillRect/>
          </a:stretch>
        </p:blipFill>
        <p:spPr bwMode="auto">
          <a:xfrm>
            <a:off x="0" y="609600"/>
            <a:ext cx="9144000" cy="6248400"/>
          </a:xfrm>
          <a:prstGeom prst="rect">
            <a:avLst/>
          </a:prstGeom>
          <a:noFill/>
          <a:ln w="9525">
            <a:noFill/>
            <a:miter lim="800000"/>
            <a:headEnd/>
            <a:tailEnd/>
          </a:ln>
        </p:spPr>
      </p:pic>
      <p:sp>
        <p:nvSpPr>
          <p:cNvPr id="13" name="Rectangle 12"/>
          <p:cNvSpPr/>
          <p:nvPr/>
        </p:nvSpPr>
        <p:spPr>
          <a:xfrm>
            <a:off x="0" y="5715000"/>
            <a:ext cx="9144000" cy="1143000"/>
          </a:xfrm>
          <a:prstGeom prst="rect">
            <a:avLst/>
          </a:prstGeom>
          <a:solidFill>
            <a:srgbClr val="00B050">
              <a:alpha val="27000"/>
            </a:srgbClr>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4" name="Rectangle 13"/>
          <p:cNvSpPr/>
          <p:nvPr/>
        </p:nvSpPr>
        <p:spPr>
          <a:xfrm>
            <a:off x="0" y="4267200"/>
            <a:ext cx="9144000" cy="1447800"/>
          </a:xfrm>
          <a:prstGeom prst="rect">
            <a:avLst/>
          </a:prstGeom>
          <a:solidFill>
            <a:srgbClr val="00B0F0">
              <a:alpha val="10000"/>
            </a:srgbClr>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strVal val="#ppt_w*0.05"/>
                                          </p:val>
                                        </p:tav>
                                        <p:tav tm="100000">
                                          <p:val>
                                            <p:strVal val="#ppt_w"/>
                                          </p:val>
                                        </p:tav>
                                      </p:tavLst>
                                    </p:anim>
                                    <p:anim calcmode="lin" valueType="num">
                                      <p:cBhvr>
                                        <p:cTn id="8" dur="500" fill="hold"/>
                                        <p:tgtEl>
                                          <p:spTgt spid="2051"/>
                                        </p:tgtEl>
                                        <p:attrNameLst>
                                          <p:attrName>ppt_h</p:attrName>
                                        </p:attrNameLst>
                                      </p:cBhvr>
                                      <p:tavLst>
                                        <p:tav tm="0">
                                          <p:val>
                                            <p:strVal val="#ppt_h"/>
                                          </p:val>
                                        </p:tav>
                                        <p:tav tm="100000">
                                          <p:val>
                                            <p:strVal val="#ppt_h"/>
                                          </p:val>
                                        </p:tav>
                                      </p:tavLst>
                                    </p:anim>
                                    <p:anim calcmode="lin" valueType="num">
                                      <p:cBhvr>
                                        <p:cTn id="9" dur="500" fill="hold"/>
                                        <p:tgtEl>
                                          <p:spTgt spid="2051"/>
                                        </p:tgtEl>
                                        <p:attrNameLst>
                                          <p:attrName>ppt_x</p:attrName>
                                        </p:attrNameLst>
                                      </p:cBhvr>
                                      <p:tavLst>
                                        <p:tav tm="0">
                                          <p:val>
                                            <p:strVal val="#ppt_x-.2"/>
                                          </p:val>
                                        </p:tav>
                                        <p:tav tm="100000">
                                          <p:val>
                                            <p:strVal val="#ppt_x"/>
                                          </p:val>
                                        </p:tav>
                                      </p:tavLst>
                                    </p:anim>
                                    <p:anim calcmode="lin" valueType="num">
                                      <p:cBhvr>
                                        <p:cTn id="10" dur="500" fill="hold"/>
                                        <p:tgtEl>
                                          <p:spTgt spid="2051"/>
                                        </p:tgtEl>
                                        <p:attrNameLst>
                                          <p:attrName>ppt_y</p:attrName>
                                        </p:attrNameLst>
                                      </p:cBhvr>
                                      <p:tavLst>
                                        <p:tav tm="0">
                                          <p:val>
                                            <p:strVal val="#ppt_y"/>
                                          </p:val>
                                        </p:tav>
                                        <p:tav tm="100000">
                                          <p:val>
                                            <p:strVal val="#ppt_y"/>
                                          </p:val>
                                        </p:tav>
                                      </p:tavLst>
                                    </p:anim>
                                    <p:animEffect transition="in" filter="fade">
                                      <p:cBhvr>
                                        <p:cTn id="11" dur="500"/>
                                        <p:tgtEl>
                                          <p:spTgt spid="2051"/>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par>
                          <p:cTn id="16" fill="hold">
                            <p:stCondLst>
                              <p:cond delay="1000"/>
                            </p:stCondLst>
                            <p:childTnLst>
                              <p:par>
                                <p:cTn id="17" presetID="4"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par>
                          <p:cTn id="20" fill="hold">
                            <p:stCondLst>
                              <p:cond delay="1500"/>
                            </p:stCondLst>
                            <p:childTnLst>
                              <p:par>
                                <p:cTn id="21" presetID="4"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additive="base">
                                        <p:cTn id="32" dur="500" fill="hold"/>
                                        <p:tgtEl>
                                          <p:spTgt spid="2052"/>
                                        </p:tgtEl>
                                        <p:attrNameLst>
                                          <p:attrName>ppt_x</p:attrName>
                                        </p:attrNameLst>
                                      </p:cBhvr>
                                      <p:tavLst>
                                        <p:tav tm="0">
                                          <p:val>
                                            <p:strVal val="#ppt_x"/>
                                          </p:val>
                                        </p:tav>
                                        <p:tav tm="100000">
                                          <p:val>
                                            <p:strVal val="#ppt_x"/>
                                          </p:val>
                                        </p:tav>
                                      </p:tavLst>
                                    </p:anim>
                                    <p:anim calcmode="lin" valueType="num">
                                      <p:cBhvr additive="base">
                                        <p:cTn id="3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amond(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
                            </p:stCondLst>
                            <p:childTnLst>
                              <p:par>
                                <p:cTn id="45" presetID="4"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3" grpId="1"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Receipts – Other “R” Transactions</a:t>
            </a:r>
            <a:endParaRPr lang="en-US" sz="2800" b="1" dirty="0">
              <a:solidFill>
                <a:schemeClr val="bg1"/>
              </a:solidFill>
              <a:effectLst>
                <a:outerShdw blurRad="38100" dist="38100" dir="2700000" algn="tl">
                  <a:srgbClr val="000000">
                    <a:alpha val="43137"/>
                  </a:srgbClr>
                </a:outerShdw>
              </a:effectLst>
            </a:endParaRPr>
          </a:p>
        </p:txBody>
      </p:sp>
      <p:pic>
        <p:nvPicPr>
          <p:cNvPr id="8194" name="Picture 2" descr="http://ts1.mm.bing.net/th?id=H.4552988415493868&amp;pid=1.7&amp;w=212&amp;h=144&amp;c=7&amp;rs=1"/>
          <p:cNvPicPr>
            <a:picLocks noChangeAspect="1" noChangeArrowheads="1"/>
          </p:cNvPicPr>
          <p:nvPr/>
        </p:nvPicPr>
        <p:blipFill>
          <a:blip r:embed="rId2" cstate="print"/>
          <a:srcRect/>
          <a:stretch>
            <a:fillRect/>
          </a:stretch>
        </p:blipFill>
        <p:spPr bwMode="auto">
          <a:xfrm>
            <a:off x="228600" y="914400"/>
            <a:ext cx="2019300" cy="1371601"/>
          </a:xfrm>
          <a:prstGeom prst="rect">
            <a:avLst/>
          </a:prstGeom>
          <a:noFill/>
        </p:spPr>
      </p:pic>
      <p:sp>
        <p:nvSpPr>
          <p:cNvPr id="4" name="TextBox 3"/>
          <p:cNvSpPr txBox="1"/>
          <p:nvPr/>
        </p:nvSpPr>
        <p:spPr>
          <a:xfrm>
            <a:off x="2667000" y="914400"/>
            <a:ext cx="35814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solidFill>
                  <a:schemeClr val="tx1"/>
                </a:solidFill>
              </a:rPr>
              <a:t>RD = Receipt to Dock</a:t>
            </a:r>
            <a:endParaRPr lang="en-US" sz="2400" b="1" dirty="0">
              <a:solidFill>
                <a:schemeClr val="tx1"/>
              </a:solidFill>
            </a:endParaRPr>
          </a:p>
        </p:txBody>
      </p:sp>
      <p:pic>
        <p:nvPicPr>
          <p:cNvPr id="8195" name="Picture 3"/>
          <p:cNvPicPr>
            <a:picLocks noChangeAspect="1" noChangeArrowheads="1"/>
          </p:cNvPicPr>
          <p:nvPr/>
        </p:nvPicPr>
        <p:blipFill>
          <a:blip r:embed="rId3" cstate="print"/>
          <a:srcRect/>
          <a:stretch>
            <a:fillRect/>
          </a:stretch>
        </p:blipFill>
        <p:spPr bwMode="auto">
          <a:xfrm>
            <a:off x="2514600" y="1524000"/>
            <a:ext cx="4108450" cy="4787900"/>
          </a:xfrm>
          <a:prstGeom prst="rect">
            <a:avLst/>
          </a:prstGeom>
          <a:noFill/>
          <a:ln w="9525">
            <a:noFill/>
            <a:miter lim="800000"/>
            <a:headEnd/>
            <a:tailEnd/>
          </a:ln>
        </p:spPr>
      </p:pic>
      <p:sp>
        <p:nvSpPr>
          <p:cNvPr id="6" name="Left Arrow 5"/>
          <p:cNvSpPr/>
          <p:nvPr/>
        </p:nvSpPr>
        <p:spPr>
          <a:xfrm>
            <a:off x="3505200" y="2057400"/>
            <a:ext cx="609600" cy="304800"/>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2667000" y="914400"/>
            <a:ext cx="35814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solidFill>
                  <a:schemeClr val="tx1"/>
                </a:solidFill>
              </a:rPr>
              <a:t>RI = Receipt to Inspection</a:t>
            </a:r>
            <a:endParaRPr lang="en-US" sz="2400" b="1" dirty="0">
              <a:solidFill>
                <a:schemeClr val="tx1"/>
              </a:solidFill>
            </a:endParaRPr>
          </a:p>
        </p:txBody>
      </p:sp>
      <p:pic>
        <p:nvPicPr>
          <p:cNvPr id="8196" name="Picture 4"/>
          <p:cNvPicPr>
            <a:picLocks noChangeAspect="1" noChangeArrowheads="1"/>
          </p:cNvPicPr>
          <p:nvPr/>
        </p:nvPicPr>
        <p:blipFill>
          <a:blip r:embed="rId4" cstate="print"/>
          <a:srcRect/>
          <a:stretch>
            <a:fillRect/>
          </a:stretch>
        </p:blipFill>
        <p:spPr bwMode="auto">
          <a:xfrm>
            <a:off x="2514600" y="1524000"/>
            <a:ext cx="4114800" cy="4806950"/>
          </a:xfrm>
          <a:prstGeom prst="rect">
            <a:avLst/>
          </a:prstGeom>
          <a:noFill/>
          <a:ln w="9525">
            <a:noFill/>
            <a:miter lim="800000"/>
            <a:headEnd/>
            <a:tailEnd/>
          </a:ln>
        </p:spPr>
      </p:pic>
      <p:sp>
        <p:nvSpPr>
          <p:cNvPr id="9" name="TextBox 8"/>
          <p:cNvSpPr txBox="1"/>
          <p:nvPr/>
        </p:nvSpPr>
        <p:spPr>
          <a:xfrm>
            <a:off x="3810000" y="5410200"/>
            <a:ext cx="5181600"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smtClean="0"/>
              <a:t>Requires Quality Transaction (PQ) to receive materials to stock and update the Item Balance record once the RI Transaction is created.</a:t>
            </a:r>
            <a:endParaRPr lang="en-US" sz="2000" b="1" dirty="0"/>
          </a:p>
        </p:txBody>
      </p:sp>
      <p:sp>
        <p:nvSpPr>
          <p:cNvPr id="10" name="Rounded Rectangle 9"/>
          <p:cNvSpPr/>
          <p:nvPr/>
        </p:nvSpPr>
        <p:spPr>
          <a:xfrm>
            <a:off x="2514600" y="3581400"/>
            <a:ext cx="3733800" cy="609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05"/>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 calcmode="lin" valueType="num">
                                      <p:cBhvr>
                                        <p:cTn id="9" dur="1000" fill="hold"/>
                                        <p:tgtEl>
                                          <p:spTgt spid="7"/>
                                        </p:tgtEl>
                                        <p:attrNameLst>
                                          <p:attrName>ppt_x</p:attrName>
                                        </p:attrNameLst>
                                      </p:cBhvr>
                                      <p:tavLst>
                                        <p:tav tm="0">
                                          <p:val>
                                            <p:strVal val="#ppt_x-.2"/>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animEffect transition="in" filter="fade">
                                      <p:cBhvr>
                                        <p:cTn id="11" dur="1000"/>
                                        <p:tgtEl>
                                          <p:spTgt spid="7"/>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wedge">
                                      <p:cBhvr>
                                        <p:cTn id="15" dur="2000"/>
                                        <p:tgtEl>
                                          <p:spTgt spid="8196"/>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2000"/>
                                        <p:tgtEl>
                                          <p:spTgt spid="9"/>
                                        </p:tgtEl>
                                      </p:cBhvr>
                                    </p:animEffect>
                                  </p:childTnLst>
                                </p:cTn>
                              </p:par>
                            </p:childTnLst>
                          </p:cTn>
                        </p:par>
                        <p:par>
                          <p:cTn id="20" fill="hold">
                            <p:stCondLst>
                              <p:cond delay="5000"/>
                            </p:stCondLst>
                            <p:childTnLst>
                              <p:par>
                                <p:cTn id="21" presetID="54" presetClass="entr" presetSubtype="0" ac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05"/>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 calcmode="lin" valueType="num">
                                      <p:cBhvr>
                                        <p:cTn id="25" dur="1000" fill="hold"/>
                                        <p:tgtEl>
                                          <p:spTgt spid="10"/>
                                        </p:tgtEl>
                                        <p:attrNameLst>
                                          <p:attrName>ppt_x</p:attrName>
                                        </p:attrNameLst>
                                      </p:cBhvr>
                                      <p:tavLst>
                                        <p:tav tm="0">
                                          <p:val>
                                            <p:strVal val="#ppt_x-.2"/>
                                          </p:val>
                                        </p:tav>
                                        <p:tav tm="100000">
                                          <p:val>
                                            <p:strVal val="#ppt_x"/>
                                          </p:val>
                                        </p:tav>
                                      </p:tavLst>
                                    </p:anim>
                                    <p:anim calcmode="lin" valueType="num">
                                      <p:cBhvr>
                                        <p:cTn id="26" dur="1000" fill="hold"/>
                                        <p:tgtEl>
                                          <p:spTgt spid="10"/>
                                        </p:tgtEl>
                                        <p:attrNameLst>
                                          <p:attrName>ppt_y</p:attrName>
                                        </p:attrNameLst>
                                      </p:cBhvr>
                                      <p:tavLst>
                                        <p:tav tm="0">
                                          <p:val>
                                            <p:strVal val="#ppt_y"/>
                                          </p:val>
                                        </p:tav>
                                        <p:tav tm="100000">
                                          <p:val>
                                            <p:strVal val="#ppt_y"/>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The “OUTS” of Inventory – The “I” Transactions</a:t>
            </a:r>
            <a:endParaRPr lang="en-US" sz="2800" b="1" dirty="0">
              <a:solidFill>
                <a:schemeClr val="bg1"/>
              </a:solidFill>
              <a:effectLst>
                <a:outerShdw blurRad="38100" dist="38100" dir="2700000" algn="tl">
                  <a:srgbClr val="000000">
                    <a:alpha val="43137"/>
                  </a:srgbClr>
                </a:outerShdw>
              </a:effectLst>
            </a:endParaRPr>
          </a:p>
        </p:txBody>
      </p:sp>
      <p:pic>
        <p:nvPicPr>
          <p:cNvPr id="4098" name="Picture 2" descr="http://ts2.mm.bing.net/th?id=H.4678508864996097&amp;pid=1.7&amp;w=257&amp;h=155&amp;c=7&amp;rs=1"/>
          <p:cNvPicPr>
            <a:picLocks noChangeAspect="1" noChangeArrowheads="1"/>
          </p:cNvPicPr>
          <p:nvPr/>
        </p:nvPicPr>
        <p:blipFill>
          <a:blip r:embed="rId2" cstate="print"/>
          <a:srcRect/>
          <a:stretch>
            <a:fillRect/>
          </a:stretch>
        </p:blipFill>
        <p:spPr bwMode="auto">
          <a:xfrm>
            <a:off x="0" y="609601"/>
            <a:ext cx="2286000" cy="1378716"/>
          </a:xfrm>
          <a:prstGeom prst="rect">
            <a:avLst/>
          </a:prstGeom>
          <a:noFill/>
        </p:spPr>
      </p:pic>
      <p:sp>
        <p:nvSpPr>
          <p:cNvPr id="4" name="Oval 3"/>
          <p:cNvSpPr/>
          <p:nvPr/>
        </p:nvSpPr>
        <p:spPr>
          <a:xfrm>
            <a:off x="533400" y="2133600"/>
            <a:ext cx="1600200" cy="1447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Raw</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Material</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Out</a:t>
            </a:r>
            <a:endParaRPr lang="en-US" sz="2000" b="1" dirty="0">
              <a:effectLst>
                <a:outerShdw blurRad="38100" dist="38100" dir="2700000" algn="tl">
                  <a:srgbClr val="000000">
                    <a:alpha val="43137"/>
                  </a:srgbClr>
                </a:outerShdw>
              </a:effectLst>
            </a:endParaRPr>
          </a:p>
        </p:txBody>
      </p:sp>
      <p:sp>
        <p:nvSpPr>
          <p:cNvPr id="5" name="Oval 4"/>
          <p:cNvSpPr/>
          <p:nvPr/>
        </p:nvSpPr>
        <p:spPr>
          <a:xfrm>
            <a:off x="457200" y="5257800"/>
            <a:ext cx="1600200" cy="1447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Finished</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Goods</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Out</a:t>
            </a:r>
            <a:endParaRPr lang="en-US" sz="2000" b="1" dirty="0">
              <a:effectLst>
                <a:outerShdw blurRad="38100" dist="38100" dir="2700000" algn="tl">
                  <a:srgbClr val="000000">
                    <a:alpha val="43137"/>
                  </a:srgbClr>
                </a:outerShdw>
              </a:effectLst>
            </a:endParaRPr>
          </a:p>
        </p:txBody>
      </p:sp>
      <p:sp>
        <p:nvSpPr>
          <p:cNvPr id="6" name="Oval 5"/>
          <p:cNvSpPr/>
          <p:nvPr/>
        </p:nvSpPr>
        <p:spPr>
          <a:xfrm>
            <a:off x="533400" y="3733800"/>
            <a:ext cx="1600200" cy="1447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Sub-Assmbly</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Out</a:t>
            </a:r>
            <a:endParaRPr lang="en-US" sz="2000" b="1" dirty="0">
              <a:effectLst>
                <a:outerShdw blurRad="38100" dist="38100" dir="2700000" algn="tl">
                  <a:srgbClr val="000000">
                    <a:alpha val="43137"/>
                  </a:srgbClr>
                </a:outerShdw>
              </a:effectLst>
            </a:endParaRPr>
          </a:p>
        </p:txBody>
      </p:sp>
      <p:sp>
        <p:nvSpPr>
          <p:cNvPr id="8" name="Right Arrow 7"/>
          <p:cNvSpPr/>
          <p:nvPr/>
        </p:nvSpPr>
        <p:spPr>
          <a:xfrm>
            <a:off x="2362200" y="2362200"/>
            <a:ext cx="2667000" cy="9906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solidFill>
                  <a:schemeClr val="tx1"/>
                </a:solidFill>
                <a:effectLst>
                  <a:outerShdw blurRad="38100" dist="38100" dir="2700000" algn="tl">
                    <a:srgbClr val="000000">
                      <a:alpha val="43137"/>
                    </a:srgbClr>
                  </a:outerShdw>
                </a:effectLst>
              </a:rPr>
              <a:t>IP, IU, IS, IX Transactions</a:t>
            </a:r>
            <a:endParaRPr lang="en-US" sz="1600" b="1" dirty="0">
              <a:solidFill>
                <a:schemeClr val="tx1"/>
              </a:solidFill>
              <a:effectLst>
                <a:outerShdw blurRad="38100" dist="38100" dir="2700000" algn="tl">
                  <a:srgbClr val="000000">
                    <a:alpha val="43137"/>
                  </a:srgbClr>
                </a:outerShdw>
              </a:effectLst>
            </a:endParaRPr>
          </a:p>
        </p:txBody>
      </p:sp>
      <p:sp>
        <p:nvSpPr>
          <p:cNvPr id="9" name="Right Arrow 8"/>
          <p:cNvSpPr/>
          <p:nvPr/>
        </p:nvSpPr>
        <p:spPr>
          <a:xfrm>
            <a:off x="2362200" y="3886200"/>
            <a:ext cx="2667000" cy="9906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solidFill>
                  <a:schemeClr val="tx1"/>
                </a:solidFill>
                <a:effectLst>
                  <a:outerShdw blurRad="38100" dist="38100" dir="2700000" algn="tl">
                    <a:srgbClr val="000000">
                      <a:alpha val="43137"/>
                    </a:srgbClr>
                  </a:outerShdw>
                </a:effectLst>
              </a:rPr>
              <a:t>IP, IU, IS Transactions</a:t>
            </a:r>
            <a:endParaRPr lang="en-US" sz="1600" b="1" dirty="0">
              <a:solidFill>
                <a:schemeClr val="tx1"/>
              </a:solidFill>
              <a:effectLst>
                <a:outerShdw blurRad="38100" dist="38100" dir="2700000" algn="tl">
                  <a:srgbClr val="000000">
                    <a:alpha val="43137"/>
                  </a:srgbClr>
                </a:outerShdw>
              </a:effectLst>
            </a:endParaRPr>
          </a:p>
        </p:txBody>
      </p:sp>
      <p:sp>
        <p:nvSpPr>
          <p:cNvPr id="10" name="Right Arrow 9"/>
          <p:cNvSpPr/>
          <p:nvPr/>
        </p:nvSpPr>
        <p:spPr>
          <a:xfrm>
            <a:off x="2286000" y="5334000"/>
            <a:ext cx="2667000" cy="9906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solidFill>
                  <a:schemeClr val="tx1"/>
                </a:solidFill>
                <a:effectLst>
                  <a:outerShdw blurRad="38100" dist="38100" dir="2700000" algn="tl">
                    <a:srgbClr val="000000">
                      <a:alpha val="43137"/>
                    </a:srgbClr>
                  </a:outerShdw>
                </a:effectLst>
              </a:rPr>
              <a:t>SA, IP, IU, IS Transactions</a:t>
            </a:r>
            <a:endParaRPr lang="en-US" sz="1600" b="1" dirty="0">
              <a:solidFill>
                <a:schemeClr val="tx1"/>
              </a:solidFill>
              <a:effectLst>
                <a:outerShdw blurRad="38100" dist="38100" dir="2700000" algn="tl">
                  <a:srgbClr val="000000">
                    <a:alpha val="43137"/>
                  </a:srgbClr>
                </a:outerShdw>
              </a:effectLst>
            </a:endParaRPr>
          </a:p>
        </p:txBody>
      </p:sp>
      <p:sp>
        <p:nvSpPr>
          <p:cNvPr id="11" name="Rounded Rectangle 10"/>
          <p:cNvSpPr/>
          <p:nvPr/>
        </p:nvSpPr>
        <p:spPr>
          <a:xfrm>
            <a:off x="5334000" y="2133600"/>
            <a:ext cx="3581400" cy="1219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Mfg Orders - OBPM</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Line Schedules – REP</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Bulk Issues of Uncontrolled</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Samples, NDT/DT, etc.</a:t>
            </a:r>
            <a:endParaRPr lang="en-US" sz="2000" b="1" dirty="0">
              <a:effectLst>
                <a:outerShdw blurRad="38100" dist="38100" dir="2700000" algn="tl">
                  <a:srgbClr val="000000">
                    <a:alpha val="43137"/>
                  </a:srgbClr>
                </a:outerShdw>
              </a:effectLst>
            </a:endParaRPr>
          </a:p>
        </p:txBody>
      </p:sp>
      <p:sp>
        <p:nvSpPr>
          <p:cNvPr id="12" name="Rounded Rectangle 11"/>
          <p:cNvSpPr/>
          <p:nvPr/>
        </p:nvSpPr>
        <p:spPr>
          <a:xfrm>
            <a:off x="5181600" y="5257800"/>
            <a:ext cx="3581400" cy="1143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Sales Order Shipments</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MO’s/Schedules</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Samples, NDT/DT, etc.</a:t>
            </a:r>
            <a:endParaRPr lang="en-US" sz="2000" b="1" dirty="0">
              <a:effectLst>
                <a:outerShdw blurRad="38100" dist="38100" dir="2700000" algn="tl">
                  <a:srgbClr val="000000">
                    <a:alpha val="43137"/>
                  </a:srgbClr>
                </a:outerShdw>
              </a:effectLst>
            </a:endParaRPr>
          </a:p>
        </p:txBody>
      </p:sp>
      <p:sp>
        <p:nvSpPr>
          <p:cNvPr id="13" name="Rounded Rectangle 12"/>
          <p:cNvSpPr/>
          <p:nvPr/>
        </p:nvSpPr>
        <p:spPr>
          <a:xfrm>
            <a:off x="5257800" y="3810000"/>
            <a:ext cx="3581400" cy="1143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Mfg Orders – OBPM </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Line Schedules – REP</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Samples, NDT/DT, etc.</a:t>
            </a:r>
            <a:endParaRPr lang="en-US" sz="2000" b="1" dirty="0">
              <a:effectLst>
                <a:outerShdw blurRad="38100" dist="38100" dir="2700000" algn="tl">
                  <a:srgbClr val="000000">
                    <a:alpha val="43137"/>
                  </a:srgbClr>
                </a:outerShdw>
              </a:effectLst>
            </a:endParaRPr>
          </a:p>
        </p:txBody>
      </p:sp>
      <p:sp>
        <p:nvSpPr>
          <p:cNvPr id="14" name="TextBox 13"/>
          <p:cNvSpPr txBox="1"/>
          <p:nvPr/>
        </p:nvSpPr>
        <p:spPr>
          <a:xfrm>
            <a:off x="2438400" y="838200"/>
            <a:ext cx="65532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smtClean="0"/>
              <a:t>The most common causes of Inventory Relief – the XA “I” Transactions</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The “OUTS” of Inventory – The “I” Transactions</a:t>
            </a:r>
            <a:endParaRPr lang="en-US" sz="2800" b="1" dirty="0">
              <a:solidFill>
                <a:schemeClr val="bg1"/>
              </a:solidFill>
              <a:effectLst>
                <a:outerShdw blurRad="38100" dist="38100" dir="2700000" algn="tl">
                  <a:srgbClr val="000000">
                    <a:alpha val="43137"/>
                  </a:srgbClr>
                </a:outerShdw>
              </a:effectLst>
            </a:endParaRPr>
          </a:p>
        </p:txBody>
      </p:sp>
      <p:pic>
        <p:nvPicPr>
          <p:cNvPr id="6" name="Picture 5" descr="Material Movement.jpg"/>
          <p:cNvPicPr>
            <a:picLocks noChangeAspect="1"/>
          </p:cNvPicPr>
          <p:nvPr/>
        </p:nvPicPr>
        <p:blipFill>
          <a:blip r:embed="rId2" cstate="print"/>
          <a:stretch>
            <a:fillRect/>
          </a:stretch>
        </p:blipFill>
        <p:spPr>
          <a:xfrm>
            <a:off x="3581400" y="838200"/>
            <a:ext cx="1828800" cy="1152293"/>
          </a:xfrm>
          <a:prstGeom prst="rect">
            <a:avLst/>
          </a:prstGeom>
        </p:spPr>
      </p:pic>
      <p:sp>
        <p:nvSpPr>
          <p:cNvPr id="7" name="TextBox 6"/>
          <p:cNvSpPr txBox="1"/>
          <p:nvPr/>
        </p:nvSpPr>
        <p:spPr>
          <a:xfrm>
            <a:off x="457200" y="2133600"/>
            <a:ext cx="8305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smtClean="0">
                <a:effectLst>
                  <a:outerShdw blurRad="38100" dist="38100" dir="2700000" algn="tl">
                    <a:srgbClr val="000000">
                      <a:alpha val="43137"/>
                    </a:srgbClr>
                  </a:outerShdw>
                </a:effectLst>
              </a:rPr>
              <a:t>XA MATERIAL RELIEF TRANSACTIONS</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457200" y="2590800"/>
            <a:ext cx="8305800" cy="38472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2000" b="1" dirty="0" smtClean="0"/>
          </a:p>
          <a:p>
            <a:pPr algn="ctr"/>
            <a:r>
              <a:rPr lang="en-US" sz="2000" b="1" dirty="0" smtClean="0">
                <a:solidFill>
                  <a:srgbClr val="FFFF00"/>
                </a:solidFill>
                <a:effectLst>
                  <a:outerShdw blurRad="38100" dist="38100" dir="2700000" algn="tl">
                    <a:srgbClr val="000000">
                      <a:alpha val="43137"/>
                    </a:srgbClr>
                  </a:outerShdw>
                </a:effectLst>
              </a:rPr>
              <a:t>IP</a:t>
            </a:r>
            <a:r>
              <a:rPr lang="en-US" sz="2000" b="1" dirty="0" smtClean="0"/>
              <a:t> = </a:t>
            </a:r>
            <a:r>
              <a:rPr lang="en-US" sz="2000" b="1" dirty="0" smtClean="0">
                <a:solidFill>
                  <a:schemeClr val="tx1"/>
                </a:solidFill>
              </a:rPr>
              <a:t>Issue of Planned Production Component to MO/Schedule</a:t>
            </a:r>
          </a:p>
          <a:p>
            <a:pPr algn="ctr"/>
            <a:r>
              <a:rPr lang="en-US" sz="2000" b="1" dirty="0" smtClean="0">
                <a:solidFill>
                  <a:srgbClr val="FFFF00"/>
                </a:solidFill>
                <a:effectLst>
                  <a:outerShdw blurRad="38100" dist="38100" dir="2700000" algn="tl">
                    <a:srgbClr val="000000">
                      <a:alpha val="43137"/>
                    </a:srgbClr>
                  </a:outerShdw>
                </a:effectLst>
              </a:rPr>
              <a:t>IU</a:t>
            </a:r>
            <a:r>
              <a:rPr lang="en-US" sz="2000" b="1" dirty="0" smtClean="0"/>
              <a:t> = </a:t>
            </a:r>
            <a:r>
              <a:rPr lang="en-US" sz="2000" b="1" dirty="0" smtClean="0">
                <a:solidFill>
                  <a:schemeClr val="tx1"/>
                </a:solidFill>
              </a:rPr>
              <a:t>Issue of Un-Planned Production Component to MO/Schedule</a:t>
            </a:r>
          </a:p>
          <a:p>
            <a:pPr algn="ctr"/>
            <a:r>
              <a:rPr lang="en-US" sz="2000" b="1" dirty="0" smtClean="0">
                <a:solidFill>
                  <a:srgbClr val="FFFF00"/>
                </a:solidFill>
                <a:effectLst>
                  <a:outerShdw blurRad="38100" dist="38100" dir="2700000" algn="tl">
                    <a:srgbClr val="000000">
                      <a:alpha val="43137"/>
                    </a:srgbClr>
                  </a:outerShdw>
                </a:effectLst>
              </a:rPr>
              <a:t>IS</a:t>
            </a:r>
            <a:r>
              <a:rPr lang="en-US" sz="2000" b="1" dirty="0" smtClean="0"/>
              <a:t> = </a:t>
            </a:r>
            <a:r>
              <a:rPr lang="en-US" sz="2000" b="1" dirty="0" smtClean="0">
                <a:solidFill>
                  <a:schemeClr val="tx1"/>
                </a:solidFill>
              </a:rPr>
              <a:t>Issue Item </a:t>
            </a:r>
          </a:p>
          <a:p>
            <a:pPr algn="ctr"/>
            <a:r>
              <a:rPr lang="en-US" sz="2000" b="1" dirty="0" smtClean="0">
                <a:solidFill>
                  <a:srgbClr val="FFFF00"/>
                </a:solidFill>
                <a:effectLst>
                  <a:outerShdw blurRad="38100" dist="38100" dir="2700000" algn="tl">
                    <a:srgbClr val="000000">
                      <a:alpha val="43137"/>
                    </a:srgbClr>
                  </a:outerShdw>
                </a:effectLst>
              </a:rPr>
              <a:t>IW</a:t>
            </a:r>
            <a:r>
              <a:rPr lang="en-US" sz="2000" b="1" dirty="0" smtClean="0">
                <a:solidFill>
                  <a:schemeClr val="tx1"/>
                </a:solidFill>
              </a:rPr>
              <a:t> = Issue Inter-Warehouse Transfer (Part of TW)</a:t>
            </a:r>
          </a:p>
          <a:p>
            <a:pPr algn="ctr"/>
            <a:r>
              <a:rPr lang="en-US" sz="2000" b="1" dirty="0" smtClean="0">
                <a:solidFill>
                  <a:srgbClr val="FFFF00"/>
                </a:solidFill>
                <a:effectLst>
                  <a:outerShdw blurRad="38100" dist="38100" dir="2700000" algn="tl">
                    <a:srgbClr val="000000">
                      <a:alpha val="43137"/>
                    </a:srgbClr>
                  </a:outerShdw>
                </a:effectLst>
              </a:rPr>
              <a:t>IX</a:t>
            </a:r>
            <a:r>
              <a:rPr lang="en-US" sz="2000" b="1" dirty="0" smtClean="0"/>
              <a:t> = </a:t>
            </a:r>
            <a:r>
              <a:rPr lang="en-US" sz="2000" b="1" dirty="0" smtClean="0">
                <a:solidFill>
                  <a:schemeClr val="tx1"/>
                </a:solidFill>
              </a:rPr>
              <a:t>Issue of Uncontrolled Floor Stock to MO/Schedule</a:t>
            </a:r>
          </a:p>
          <a:p>
            <a:pPr algn="ctr"/>
            <a:r>
              <a:rPr lang="en-US" sz="2000" b="1" dirty="0" smtClean="0">
                <a:solidFill>
                  <a:srgbClr val="FFFF00"/>
                </a:solidFill>
                <a:effectLst>
                  <a:outerShdw blurRad="38100" dist="38100" dir="2700000" algn="tl">
                    <a:srgbClr val="000000">
                      <a:alpha val="43137"/>
                    </a:srgbClr>
                  </a:outerShdw>
                </a:effectLst>
              </a:rPr>
              <a:t>PB</a:t>
            </a:r>
            <a:r>
              <a:rPr lang="en-US" sz="2000" b="1" dirty="0" smtClean="0"/>
              <a:t> = </a:t>
            </a:r>
            <a:r>
              <a:rPr lang="en-US" sz="2000" b="1" dirty="0" smtClean="0">
                <a:solidFill>
                  <a:schemeClr val="tx1"/>
                </a:solidFill>
              </a:rPr>
              <a:t>Pick Production Component </a:t>
            </a:r>
          </a:p>
          <a:p>
            <a:pPr algn="ctr"/>
            <a:r>
              <a:rPr lang="en-US" sz="2000" b="1" dirty="0" smtClean="0">
                <a:solidFill>
                  <a:srgbClr val="FFFF00"/>
                </a:solidFill>
                <a:effectLst>
                  <a:outerShdw blurRad="38100" dist="38100" dir="2700000" algn="tl">
                    <a:srgbClr val="000000">
                      <a:alpha val="43137"/>
                    </a:srgbClr>
                  </a:outerShdw>
                </a:effectLst>
              </a:rPr>
              <a:t>PC</a:t>
            </a:r>
            <a:r>
              <a:rPr lang="en-US" sz="2000" b="1" dirty="0" smtClean="0"/>
              <a:t> = </a:t>
            </a:r>
            <a:r>
              <a:rPr lang="en-US" sz="2000" b="1" dirty="0" smtClean="0">
                <a:solidFill>
                  <a:schemeClr val="tx1"/>
                </a:solidFill>
              </a:rPr>
              <a:t>Pick Production Complete</a:t>
            </a:r>
          </a:p>
          <a:p>
            <a:pPr algn="ctr"/>
            <a:r>
              <a:rPr lang="en-US" sz="2000" b="1" dirty="0" smtClean="0">
                <a:solidFill>
                  <a:srgbClr val="FFFF00"/>
                </a:solidFill>
                <a:effectLst>
                  <a:outerShdw blurRad="38100" dist="38100" dir="2700000" algn="tl">
                    <a:srgbClr val="000000">
                      <a:alpha val="43137"/>
                    </a:srgbClr>
                  </a:outerShdw>
                </a:effectLst>
              </a:rPr>
              <a:t>RL</a:t>
            </a:r>
            <a:r>
              <a:rPr lang="en-US" sz="2000" b="1" dirty="0" smtClean="0"/>
              <a:t> = </a:t>
            </a:r>
            <a:r>
              <a:rPr lang="en-US" sz="2000" b="1" dirty="0" smtClean="0">
                <a:solidFill>
                  <a:schemeClr val="tx1"/>
                </a:solidFill>
              </a:rPr>
              <a:t>Replenish Schedule Component</a:t>
            </a:r>
          </a:p>
          <a:p>
            <a:pPr algn="ctr"/>
            <a:r>
              <a:rPr lang="en-US" sz="2000" b="1" dirty="0" smtClean="0">
                <a:solidFill>
                  <a:srgbClr val="FFFF00"/>
                </a:solidFill>
                <a:effectLst>
                  <a:outerShdw blurRad="38100" dist="38100" dir="2700000" algn="tl">
                    <a:srgbClr val="000000">
                      <a:alpha val="43137"/>
                    </a:srgbClr>
                  </a:outerShdw>
                </a:effectLst>
              </a:rPr>
              <a:t>SA</a:t>
            </a:r>
            <a:r>
              <a:rPr lang="en-US" sz="2000" b="1" dirty="0" smtClean="0"/>
              <a:t> = </a:t>
            </a:r>
            <a:r>
              <a:rPr lang="en-US" sz="2000" b="1" dirty="0" smtClean="0">
                <a:solidFill>
                  <a:schemeClr val="tx1"/>
                </a:solidFill>
              </a:rPr>
              <a:t>Sales Item/Shipment (from COM or your EDI 856)</a:t>
            </a:r>
          </a:p>
          <a:p>
            <a:pPr algn="ctr"/>
            <a:r>
              <a:rPr lang="en-US" sz="2000" b="1" dirty="0" smtClean="0">
                <a:solidFill>
                  <a:srgbClr val="FFFF00"/>
                </a:solidFill>
                <a:effectLst>
                  <a:outerShdw blurRad="38100" dist="38100" dir="2700000" algn="tl">
                    <a:srgbClr val="000000">
                      <a:alpha val="43137"/>
                    </a:srgbClr>
                  </a:outerShdw>
                </a:effectLst>
              </a:rPr>
              <a:t>VR</a:t>
            </a:r>
            <a:r>
              <a:rPr lang="en-US" sz="2000" b="1" dirty="0" smtClean="0"/>
              <a:t> = </a:t>
            </a:r>
            <a:r>
              <a:rPr lang="en-US" sz="2000" b="1" dirty="0" smtClean="0">
                <a:solidFill>
                  <a:schemeClr val="tx1"/>
                </a:solidFill>
              </a:rPr>
              <a:t>Vendor Return (if returned from Stock and not Dock)</a:t>
            </a:r>
          </a:p>
          <a:p>
            <a:pPr algn="ct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IP Transactions</a:t>
            </a:r>
            <a:endParaRPr lang="en-US" sz="2800" b="1" dirty="0">
              <a:solidFill>
                <a:schemeClr val="bg1"/>
              </a:solidFill>
              <a:effectLst>
                <a:outerShdw blurRad="38100" dist="38100" dir="2700000" algn="tl">
                  <a:srgbClr val="000000">
                    <a:alpha val="43137"/>
                  </a:srgbClr>
                </a:outerShdw>
              </a:effectLst>
            </a:endParaRPr>
          </a:p>
        </p:txBody>
      </p:sp>
      <p:pic>
        <p:nvPicPr>
          <p:cNvPr id="6145" name="Picture 1"/>
          <p:cNvPicPr>
            <a:picLocks noChangeAspect="1" noChangeArrowheads="1"/>
          </p:cNvPicPr>
          <p:nvPr/>
        </p:nvPicPr>
        <p:blipFill>
          <a:blip r:embed="rId2" cstate="print"/>
          <a:srcRect/>
          <a:stretch>
            <a:fillRect/>
          </a:stretch>
        </p:blipFill>
        <p:spPr bwMode="auto">
          <a:xfrm>
            <a:off x="0" y="685800"/>
            <a:ext cx="1181100" cy="89535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198880" y="1828801"/>
            <a:ext cx="7945120" cy="5029200"/>
          </a:xfrm>
          <a:prstGeom prst="rect">
            <a:avLst/>
          </a:prstGeom>
          <a:noFill/>
          <a:ln w="9525">
            <a:noFill/>
            <a:miter lim="800000"/>
            <a:headEnd/>
            <a:tailEnd/>
          </a:ln>
        </p:spPr>
      </p:pic>
      <p:sp>
        <p:nvSpPr>
          <p:cNvPr id="5" name="TextBox 4"/>
          <p:cNvSpPr txBox="1"/>
          <p:nvPr/>
        </p:nvSpPr>
        <p:spPr>
          <a:xfrm>
            <a:off x="1219200" y="838201"/>
            <a:ext cx="7924800"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smtClean="0"/>
              <a:t>IP Transactions are used to issue materials to MO’s and Schedules. IP Transactions will also be generated when back-flushing occurs for Controlled Floor Stock.</a:t>
            </a:r>
            <a:endParaRPr lang="en-US" sz="2000" b="1" dirty="0"/>
          </a:p>
        </p:txBody>
      </p:sp>
      <p:sp>
        <p:nvSpPr>
          <p:cNvPr id="6" name="Rounded Rectangle 5"/>
          <p:cNvSpPr/>
          <p:nvPr/>
        </p:nvSpPr>
        <p:spPr>
          <a:xfrm>
            <a:off x="1676400" y="2971800"/>
            <a:ext cx="1981200" cy="685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6147" name="Picture 3"/>
          <p:cNvPicPr>
            <a:picLocks noChangeAspect="1" noChangeArrowheads="1"/>
          </p:cNvPicPr>
          <p:nvPr/>
        </p:nvPicPr>
        <p:blipFill>
          <a:blip r:embed="rId4" cstate="print"/>
          <a:srcRect/>
          <a:stretch>
            <a:fillRect/>
          </a:stretch>
        </p:blipFill>
        <p:spPr bwMode="auto">
          <a:xfrm>
            <a:off x="1219200" y="1828800"/>
            <a:ext cx="7924800" cy="5029200"/>
          </a:xfrm>
          <a:prstGeom prst="rect">
            <a:avLst/>
          </a:prstGeom>
          <a:noFill/>
          <a:ln w="9525">
            <a:noFill/>
            <a:miter lim="800000"/>
            <a:headEnd/>
            <a:tailEnd/>
          </a:ln>
        </p:spPr>
      </p:pic>
      <p:sp>
        <p:nvSpPr>
          <p:cNvPr id="8" name="Rectangle 7"/>
          <p:cNvSpPr/>
          <p:nvPr/>
        </p:nvSpPr>
        <p:spPr>
          <a:xfrm>
            <a:off x="1752600" y="3733800"/>
            <a:ext cx="2209800" cy="304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edge">
                                      <p:cBhvr>
                                        <p:cTn id="7" dur="2000"/>
                                        <p:tgtEl>
                                          <p:spTgt spid="6147"/>
                                        </p:tgtEl>
                                      </p:cBhvr>
                                    </p:animEffect>
                                  </p:childTnLst>
                                </p:cTn>
                              </p:par>
                            </p:childTnLst>
                          </p:cTn>
                        </p:par>
                        <p:par>
                          <p:cTn id="8" fill="hold">
                            <p:stCondLst>
                              <p:cond delay="2000"/>
                            </p:stCondLst>
                            <p:childTnLst>
                              <p:par>
                                <p:cTn id="9" presetID="4"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IP Transactions</a:t>
            </a:r>
            <a:endParaRPr lang="en-US" sz="2800" b="1" dirty="0">
              <a:solidFill>
                <a:schemeClr val="bg1"/>
              </a:solidFill>
              <a:effectLst>
                <a:outerShdw blurRad="38100" dist="38100" dir="2700000" algn="tl">
                  <a:srgbClr val="000000">
                    <a:alpha val="43137"/>
                  </a:srgbClr>
                </a:outerShdw>
              </a:effectLst>
            </a:endParaRPr>
          </a:p>
        </p:txBody>
      </p:sp>
      <p:pic>
        <p:nvPicPr>
          <p:cNvPr id="7169" name="Picture 1"/>
          <p:cNvPicPr>
            <a:picLocks noChangeAspect="1" noChangeArrowheads="1"/>
          </p:cNvPicPr>
          <p:nvPr/>
        </p:nvPicPr>
        <p:blipFill>
          <a:blip r:embed="rId2" cstate="print"/>
          <a:srcRect/>
          <a:stretch>
            <a:fillRect/>
          </a:stretch>
        </p:blipFill>
        <p:spPr bwMode="auto">
          <a:xfrm>
            <a:off x="1" y="656998"/>
            <a:ext cx="7543800" cy="5362802"/>
          </a:xfrm>
          <a:prstGeom prst="rect">
            <a:avLst/>
          </a:prstGeom>
          <a:noFill/>
          <a:ln w="9525">
            <a:noFill/>
            <a:miter lim="800000"/>
            <a:headEnd/>
            <a:tailEnd/>
          </a:ln>
        </p:spPr>
      </p:pic>
      <p:sp>
        <p:nvSpPr>
          <p:cNvPr id="6" name="TextBox 5"/>
          <p:cNvSpPr txBox="1"/>
          <p:nvPr/>
        </p:nvSpPr>
        <p:spPr>
          <a:xfrm>
            <a:off x="2971800" y="5334000"/>
            <a:ext cx="58674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solidFill>
                  <a:schemeClr val="tx1"/>
                </a:solidFill>
              </a:rPr>
              <a:t>IP Transactions are done using IDF L1 at Release 9…..no major differences other than how the Transaction Engine is accessed!</a:t>
            </a:r>
            <a:endParaRPr lang="en-US" b="1" dirty="0">
              <a:solidFill>
                <a:schemeClr val="tx1"/>
              </a:solidFill>
            </a:endParaRPr>
          </a:p>
        </p:txBody>
      </p:sp>
      <p:sp>
        <p:nvSpPr>
          <p:cNvPr id="7" name="Rounded Rectangle 6"/>
          <p:cNvSpPr/>
          <p:nvPr/>
        </p:nvSpPr>
        <p:spPr>
          <a:xfrm>
            <a:off x="2590800" y="1143000"/>
            <a:ext cx="2667000" cy="381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 y="1524000"/>
            <a:ext cx="8185881" cy="5334000"/>
          </a:xfrm>
          <a:prstGeom prst="rect">
            <a:avLst/>
          </a:prstGeom>
          <a:noFill/>
          <a:ln w="9525">
            <a:noFill/>
            <a:miter lim="800000"/>
            <a:headEnd/>
            <a:tailEnd/>
          </a:ln>
        </p:spPr>
      </p:pic>
      <p:sp>
        <p:nvSpPr>
          <p:cNvPr id="8" name="Rounded Rectangle 7"/>
          <p:cNvSpPr/>
          <p:nvPr/>
        </p:nvSpPr>
        <p:spPr>
          <a:xfrm>
            <a:off x="533400" y="2743200"/>
            <a:ext cx="1981200" cy="685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IU Transactions</a:t>
            </a:r>
            <a:endParaRPr lang="en-US" sz="28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905000" y="4953000"/>
            <a:ext cx="70866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solidFill>
                  <a:schemeClr val="tx1"/>
                </a:solidFill>
              </a:rPr>
              <a:t>The IU Transaction is used to issue material to MO’s and Schedules that were not initially a requirement on the BOM. Nothing major has changed at Release 9, other than how the Transaction is accessed.</a:t>
            </a:r>
            <a:endParaRPr lang="en-US" b="1" dirty="0">
              <a:solidFill>
                <a:schemeClr val="tx1"/>
              </a:solidFill>
            </a:endParaRPr>
          </a:p>
        </p:txBody>
      </p:sp>
      <p:pic>
        <p:nvPicPr>
          <p:cNvPr id="11265" name="Picture 1"/>
          <p:cNvPicPr>
            <a:picLocks noChangeAspect="1" noChangeArrowheads="1"/>
          </p:cNvPicPr>
          <p:nvPr/>
        </p:nvPicPr>
        <p:blipFill>
          <a:blip r:embed="rId3" cstate="print"/>
          <a:srcRect/>
          <a:stretch>
            <a:fillRect/>
          </a:stretch>
        </p:blipFill>
        <p:spPr bwMode="auto">
          <a:xfrm>
            <a:off x="0" y="1524000"/>
            <a:ext cx="8229600" cy="5334000"/>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a:stretch>
            <a:fillRect/>
          </a:stretch>
        </p:blipFill>
        <p:spPr bwMode="auto">
          <a:xfrm>
            <a:off x="0" y="638482"/>
            <a:ext cx="1143000" cy="866468"/>
          </a:xfrm>
          <a:prstGeom prst="rect">
            <a:avLst/>
          </a:prstGeom>
          <a:noFill/>
          <a:ln w="9525">
            <a:noFill/>
            <a:miter lim="800000"/>
            <a:headEnd/>
            <a:tailEnd/>
          </a:ln>
        </p:spPr>
      </p:pic>
      <p:sp>
        <p:nvSpPr>
          <p:cNvPr id="7" name="Rounded Rectangle 6"/>
          <p:cNvSpPr/>
          <p:nvPr/>
        </p:nvSpPr>
        <p:spPr>
          <a:xfrm>
            <a:off x="4038600" y="3581400"/>
            <a:ext cx="22860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11267" name="Picture 3"/>
          <p:cNvPicPr>
            <a:picLocks noChangeAspect="1" noChangeArrowheads="1"/>
          </p:cNvPicPr>
          <p:nvPr/>
        </p:nvPicPr>
        <p:blipFill>
          <a:blip r:embed="rId5" cstate="print"/>
          <a:srcRect/>
          <a:stretch>
            <a:fillRect/>
          </a:stretch>
        </p:blipFill>
        <p:spPr bwMode="auto">
          <a:xfrm>
            <a:off x="0" y="1524001"/>
            <a:ext cx="8229600" cy="5433832"/>
          </a:xfrm>
          <a:prstGeom prst="rect">
            <a:avLst/>
          </a:prstGeom>
          <a:noFill/>
          <a:ln w="9525">
            <a:noFill/>
            <a:miter lim="800000"/>
            <a:headEnd/>
            <a:tailEnd/>
          </a:ln>
        </p:spPr>
      </p:pic>
      <p:sp>
        <p:nvSpPr>
          <p:cNvPr id="12" name="TextBox 11"/>
          <p:cNvSpPr txBox="1"/>
          <p:nvPr/>
        </p:nvSpPr>
        <p:spPr>
          <a:xfrm>
            <a:off x="1066800" y="5334000"/>
            <a:ext cx="60198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smtClean="0"/>
              <a:t>Same Transaction input as prior releases….nothing different here!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1265"/>
                                        </p:tgtEl>
                                        <p:attrNameLst>
                                          <p:attrName>style.visibility</p:attrName>
                                        </p:attrNameLst>
                                      </p:cBhvr>
                                      <p:to>
                                        <p:strVal val="visible"/>
                                      </p:to>
                                    </p:set>
                                    <p:animEffect transition="in" filter="wedge">
                                      <p:cBhvr>
                                        <p:cTn id="11" dur="2000"/>
                                        <p:tgtEl>
                                          <p:spTgt spid="11265"/>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267"/>
                                        </p:tgtEl>
                                        <p:attrNameLst>
                                          <p:attrName>style.visibility</p:attrName>
                                        </p:attrNameLst>
                                      </p:cBhvr>
                                      <p:to>
                                        <p:strVal val="visible"/>
                                      </p:to>
                                    </p:set>
                                    <p:animEffect transition="in" filter="wipe(up)">
                                      <p:cBhvr>
                                        <p:cTn id="20" dur="2000"/>
                                        <p:tgtEl>
                                          <p:spTgt spid="11267"/>
                                        </p:tgtEl>
                                      </p:cBhvr>
                                    </p:animEffect>
                                  </p:childTnLst>
                                </p:cTn>
                              </p:par>
                            </p:childTnLst>
                          </p:cTn>
                        </p:par>
                        <p:par>
                          <p:cTn id="21" fill="hold">
                            <p:stCondLst>
                              <p:cond delay="2000"/>
                            </p:stCondLst>
                            <p:childTnLst>
                              <p:par>
                                <p:cTn id="22" presetID="54" presetClass="entr" presetSubtype="0" accel="10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strVal val="#ppt_w*0.05"/>
                                          </p:val>
                                        </p:tav>
                                        <p:tav tm="100000">
                                          <p:val>
                                            <p:strVal val="#ppt_w"/>
                                          </p:val>
                                        </p:tav>
                                      </p:tavLst>
                                    </p:anim>
                                    <p:anim calcmode="lin" valueType="num">
                                      <p:cBhvr>
                                        <p:cTn id="25" dur="500" fill="hold"/>
                                        <p:tgtEl>
                                          <p:spTgt spid="12"/>
                                        </p:tgtEl>
                                        <p:attrNameLst>
                                          <p:attrName>ppt_h</p:attrName>
                                        </p:attrNameLst>
                                      </p:cBhvr>
                                      <p:tavLst>
                                        <p:tav tm="0">
                                          <p:val>
                                            <p:strVal val="#ppt_h"/>
                                          </p:val>
                                        </p:tav>
                                        <p:tav tm="100000">
                                          <p:val>
                                            <p:strVal val="#ppt_h"/>
                                          </p:val>
                                        </p:tav>
                                      </p:tavLst>
                                    </p:anim>
                                    <p:anim calcmode="lin" valueType="num">
                                      <p:cBhvr>
                                        <p:cTn id="26" dur="500" fill="hold"/>
                                        <p:tgtEl>
                                          <p:spTgt spid="12"/>
                                        </p:tgtEl>
                                        <p:attrNameLst>
                                          <p:attrName>ppt_x</p:attrName>
                                        </p:attrNameLst>
                                      </p:cBhvr>
                                      <p:tavLst>
                                        <p:tav tm="0">
                                          <p:val>
                                            <p:strVal val="#ppt_x-.2"/>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6934200" cy="487362"/>
          </a:xfrm>
        </p:spPr>
        <p:style>
          <a:lnRef idx="0">
            <a:schemeClr val="accent5"/>
          </a:lnRef>
          <a:fillRef idx="3">
            <a:schemeClr val="accent5"/>
          </a:fillRef>
          <a:effectRef idx="3">
            <a:schemeClr val="accent5"/>
          </a:effectRef>
          <a:fontRef idx="minor">
            <a:schemeClr val="lt1"/>
          </a:fontRef>
        </p:style>
        <p:txBody>
          <a:bodyPr/>
          <a:lstStyle/>
          <a:p>
            <a:pPr algn="l"/>
            <a:r>
              <a:rPr lang="en-US" sz="3200" b="1" dirty="0" smtClean="0">
                <a:solidFill>
                  <a:schemeClr val="bg1"/>
                </a:solidFill>
              </a:rPr>
              <a:t>R9 – Power Link Transaction processing</a:t>
            </a:r>
            <a:endParaRPr lang="en-US" sz="3200"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762000"/>
            <a:ext cx="9211734" cy="5181600"/>
          </a:xfrm>
          <a:prstGeom prst="rect">
            <a:avLst/>
          </a:prstGeom>
          <a:noFill/>
          <a:ln w="9525">
            <a:noFill/>
            <a:miter lim="800000"/>
            <a:headEnd/>
            <a:tailEnd/>
          </a:ln>
        </p:spPr>
      </p:pic>
      <p:sp>
        <p:nvSpPr>
          <p:cNvPr id="4" name="Rounded Rectangle 3"/>
          <p:cNvSpPr/>
          <p:nvPr/>
        </p:nvSpPr>
        <p:spPr>
          <a:xfrm>
            <a:off x="533400" y="1371600"/>
            <a:ext cx="1828800" cy="685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2514600" y="2286000"/>
            <a:ext cx="64008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b="1" dirty="0" smtClean="0">
                <a:solidFill>
                  <a:schemeClr val="tx1"/>
                </a:solidFill>
              </a:rPr>
              <a:t>5 Transactions can now be processed from Inventory Transaction History Object in Power Link.</a:t>
            </a:r>
          </a:p>
        </p:txBody>
      </p:sp>
      <p:sp>
        <p:nvSpPr>
          <p:cNvPr id="6" name="Left Arrow 5"/>
          <p:cNvSpPr/>
          <p:nvPr/>
        </p:nvSpPr>
        <p:spPr>
          <a:xfrm rot="20090213">
            <a:off x="1799180" y="1119507"/>
            <a:ext cx="1066800" cy="4572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3657600" y="914400"/>
            <a:ext cx="53340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solidFill>
                  <a:schemeClr val="tx1"/>
                </a:solidFill>
              </a:rPr>
              <a:t>Copy and Reverse also now available for those Transactions. Only for the Transactions you perform from Transaction History Object.</a:t>
            </a:r>
          </a:p>
        </p:txBody>
      </p:sp>
      <p:sp>
        <p:nvSpPr>
          <p:cNvPr id="8" name="Left Arrow 7"/>
          <p:cNvSpPr/>
          <p:nvPr/>
        </p:nvSpPr>
        <p:spPr>
          <a:xfrm>
            <a:off x="1143000" y="838200"/>
            <a:ext cx="1676400" cy="6858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9" presetClass="exit" presetSubtype="0" fill="hold" grpId="0" nodeType="afterEffect">
                                  <p:stCondLst>
                                    <p:cond delay="0"/>
                                  </p:stCondLst>
                                  <p:childTnLst>
                                    <p:animEffect transition="out" filter="dissolv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IS Transactions - Miscellaneous</a:t>
            </a:r>
            <a:endParaRPr lang="en-US" sz="28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685800"/>
            <a:ext cx="8458200" cy="3200876"/>
          </a:xfrm>
          <a:prstGeom prst="rect">
            <a:avLst/>
          </a:prstGeom>
          <a:solidFill>
            <a:schemeClr val="bg1"/>
          </a:solidFill>
        </p:spPr>
        <p:txBody>
          <a:bodyPr wrap="square" rtlCol="0">
            <a:spAutoFit/>
          </a:bodyPr>
          <a:lstStyle/>
          <a:p>
            <a:r>
              <a:rPr lang="en-US" sz="2000" b="1" dirty="0" smtClean="0"/>
              <a:t>The IS Transaction is most often used for:</a:t>
            </a:r>
          </a:p>
          <a:p>
            <a:endParaRPr lang="en-US" dirty="0" smtClean="0"/>
          </a:p>
          <a:p>
            <a:pPr lvl="1">
              <a:buFont typeface="Arial" pitchFamily="34" charset="0"/>
              <a:buChar char="•"/>
            </a:pPr>
            <a:r>
              <a:rPr lang="en-US" b="1" dirty="0" smtClean="0"/>
              <a:t>The most common use of the IS Transaction is to issue low cost bulk materials to a consumption location for Back-flushing.</a:t>
            </a:r>
            <a:endParaRPr lang="en-US" sz="1600" b="1" dirty="0" smtClean="0"/>
          </a:p>
          <a:p>
            <a:pPr lvl="1"/>
            <a:endParaRPr lang="en-US" sz="1600" dirty="0" smtClean="0"/>
          </a:p>
          <a:p>
            <a:pPr lvl="1">
              <a:buFont typeface="Arial" pitchFamily="34" charset="0"/>
              <a:buChar char="•"/>
            </a:pPr>
            <a:r>
              <a:rPr lang="en-US" sz="1600" b="1" dirty="0" smtClean="0"/>
              <a:t>Commonly used to issue materials from the Warehouse to Sales, Engineering, or Quality for Testing, Trade Conferences, and other reasons.</a:t>
            </a:r>
            <a:r>
              <a:rPr lang="en-US" sz="1600" dirty="0" smtClean="0"/>
              <a:t> Reason Codes allow you to properly account for the inventory relief. Examples: QC, MKTNG, CUST</a:t>
            </a:r>
          </a:p>
          <a:p>
            <a:pPr lvl="1"/>
            <a:endParaRPr lang="en-US" sz="1600" dirty="0" smtClean="0"/>
          </a:p>
          <a:p>
            <a:pPr lvl="1">
              <a:buFont typeface="Arial" pitchFamily="34" charset="0"/>
              <a:buChar char="•"/>
            </a:pPr>
            <a:r>
              <a:rPr lang="en-US" sz="1600" b="1" dirty="0" smtClean="0"/>
              <a:t>Also used If you have a controlled warehouse for Maintenance Items.</a:t>
            </a:r>
            <a:r>
              <a:rPr lang="en-US" sz="1600" dirty="0" smtClean="0"/>
              <a:t> The IS can be used to Issue out tooling and other MRO Items to the Shop Floor Lines/Work Centers.</a:t>
            </a:r>
            <a:endParaRPr lang="en-US" sz="1600" dirty="0"/>
          </a:p>
        </p:txBody>
      </p:sp>
      <p:pic>
        <p:nvPicPr>
          <p:cNvPr id="55298" name="Picture 2" descr="Warehouse : Mature logistics manager talking to the forklift driver in his warehouse"/>
          <p:cNvPicPr>
            <a:picLocks noChangeAspect="1" noChangeArrowheads="1"/>
          </p:cNvPicPr>
          <p:nvPr/>
        </p:nvPicPr>
        <p:blipFill>
          <a:blip r:embed="rId2" cstate="print"/>
          <a:srcRect/>
          <a:stretch>
            <a:fillRect/>
          </a:stretch>
        </p:blipFill>
        <p:spPr bwMode="auto">
          <a:xfrm>
            <a:off x="244786" y="4343400"/>
            <a:ext cx="1925902" cy="1295400"/>
          </a:xfrm>
          <a:prstGeom prst="rect">
            <a:avLst/>
          </a:prstGeom>
          <a:noFill/>
        </p:spPr>
      </p:pic>
      <p:cxnSp>
        <p:nvCxnSpPr>
          <p:cNvPr id="6" name="Straight Arrow Connector 5"/>
          <p:cNvCxnSpPr>
            <a:stCxn id="55298" idx="3"/>
          </p:cNvCxnSpPr>
          <p:nvPr/>
        </p:nvCxnSpPr>
        <p:spPr>
          <a:xfrm flipV="1">
            <a:off x="2170688" y="4419600"/>
            <a:ext cx="801112" cy="5715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5298" idx="3"/>
          </p:cNvCxnSpPr>
          <p:nvPr/>
        </p:nvCxnSpPr>
        <p:spPr>
          <a:xfrm flipV="1">
            <a:off x="2170688" y="4800600"/>
            <a:ext cx="2325112" cy="1905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895600" y="3657600"/>
            <a:ext cx="1371600" cy="1143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UC</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Floor Stock</a:t>
            </a:r>
            <a:endParaRPr lang="en-US" sz="2000" b="1" dirty="0">
              <a:effectLst>
                <a:outerShdw blurRad="38100" dist="38100" dir="2700000" algn="tl">
                  <a:srgbClr val="000000">
                    <a:alpha val="43137"/>
                  </a:srgbClr>
                </a:outerShdw>
              </a:effectLst>
            </a:endParaRPr>
          </a:p>
        </p:txBody>
      </p:sp>
      <p:sp>
        <p:nvSpPr>
          <p:cNvPr id="13" name="Oval 12"/>
          <p:cNvSpPr/>
          <p:nvPr/>
        </p:nvSpPr>
        <p:spPr>
          <a:xfrm>
            <a:off x="4495800" y="4114800"/>
            <a:ext cx="1371600" cy="1143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QC</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Testing</a:t>
            </a:r>
            <a:endParaRPr lang="en-US" sz="2000" b="1" dirty="0">
              <a:effectLst>
                <a:outerShdw blurRad="38100" dist="38100" dir="2700000" algn="tl">
                  <a:srgbClr val="000000">
                    <a:alpha val="43137"/>
                  </a:srgbClr>
                </a:outerShdw>
              </a:effectLst>
            </a:endParaRPr>
          </a:p>
        </p:txBody>
      </p:sp>
      <p:sp>
        <p:nvSpPr>
          <p:cNvPr id="15" name="Oval 14"/>
          <p:cNvSpPr/>
          <p:nvPr/>
        </p:nvSpPr>
        <p:spPr>
          <a:xfrm>
            <a:off x="2819400" y="5334000"/>
            <a:ext cx="1371600" cy="1143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MRO</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For</a:t>
            </a:r>
          </a:p>
          <a:p>
            <a:pPr algn="ctr" fontAlgn="auto">
              <a:spcBef>
                <a:spcPts val="0"/>
              </a:spcBef>
              <a:spcAft>
                <a:spcPts val="0"/>
              </a:spcAft>
            </a:pPr>
            <a:r>
              <a:rPr lang="en-US" sz="2000" b="1" dirty="0" smtClean="0">
                <a:effectLst>
                  <a:outerShdw blurRad="38100" dist="38100" dir="2700000" algn="tl">
                    <a:srgbClr val="000000">
                      <a:alpha val="43137"/>
                    </a:srgbClr>
                  </a:outerShdw>
                </a:effectLst>
              </a:rPr>
              <a:t>WC’s</a:t>
            </a:r>
            <a:endParaRPr lang="en-US" sz="2000" b="1" dirty="0">
              <a:effectLst>
                <a:outerShdw blurRad="38100" dist="38100" dir="2700000" algn="tl">
                  <a:srgbClr val="000000">
                    <a:alpha val="43137"/>
                  </a:srgbClr>
                </a:outerShdw>
              </a:effectLst>
            </a:endParaRPr>
          </a:p>
        </p:txBody>
      </p:sp>
      <p:cxnSp>
        <p:nvCxnSpPr>
          <p:cNvPr id="18" name="Straight Arrow Connector 17"/>
          <p:cNvCxnSpPr>
            <a:stCxn id="55298" idx="3"/>
          </p:cNvCxnSpPr>
          <p:nvPr/>
        </p:nvCxnSpPr>
        <p:spPr>
          <a:xfrm>
            <a:off x="2170688" y="4991100"/>
            <a:ext cx="801112" cy="5715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419600" y="5334000"/>
            <a:ext cx="1371600" cy="1143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Sales</a:t>
            </a:r>
            <a:endParaRPr lang="en-US" sz="2000" b="1" dirty="0">
              <a:effectLst>
                <a:outerShdw blurRad="38100" dist="38100" dir="2700000" algn="tl">
                  <a:srgbClr val="000000">
                    <a:alpha val="43137"/>
                  </a:srgbClr>
                </a:outerShdw>
              </a:effectLst>
            </a:endParaRPr>
          </a:p>
        </p:txBody>
      </p:sp>
      <p:cxnSp>
        <p:nvCxnSpPr>
          <p:cNvPr id="22" name="Straight Arrow Connector 21"/>
          <p:cNvCxnSpPr>
            <a:stCxn id="55298" idx="3"/>
          </p:cNvCxnSpPr>
          <p:nvPr/>
        </p:nvCxnSpPr>
        <p:spPr>
          <a:xfrm>
            <a:off x="2170688" y="4991100"/>
            <a:ext cx="2553712" cy="4191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IX Transactions – “Automagically”</a:t>
            </a:r>
            <a:endParaRPr lang="en-US" sz="28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1295400"/>
            <a:ext cx="8991600" cy="4524315"/>
          </a:xfrm>
          <a:prstGeom prst="rect">
            <a:avLst/>
          </a:prstGeom>
          <a:solidFill>
            <a:schemeClr val="bg1"/>
          </a:solidFill>
        </p:spPr>
        <p:txBody>
          <a:bodyPr wrap="square" rtlCol="0">
            <a:spAutoFit/>
          </a:bodyPr>
          <a:lstStyle/>
          <a:p>
            <a:pPr>
              <a:buFont typeface="Arial" pitchFamily="34" charset="0"/>
              <a:buChar char="•"/>
            </a:pPr>
            <a:r>
              <a:rPr lang="en-US" sz="1600" b="1" dirty="0" smtClean="0"/>
              <a:t>IX Transactions record the issue of Uncontrolled Floor Stock items to Manufacturing Orders/Schedules.</a:t>
            </a:r>
          </a:p>
          <a:p>
            <a:endParaRPr lang="en-US" sz="1600" b="1" dirty="0" smtClean="0"/>
          </a:p>
          <a:p>
            <a:pPr>
              <a:buFont typeface="Arial" pitchFamily="34" charset="0"/>
              <a:buChar char="•"/>
            </a:pPr>
            <a:r>
              <a:rPr lang="en-US" sz="1600" b="1" dirty="0" smtClean="0"/>
              <a:t>THEY DO NOT AFFECT THE ON-HAND BALANCE OR LOCATION QUANTITIES.</a:t>
            </a:r>
          </a:p>
          <a:p>
            <a:endParaRPr lang="en-US" sz="1600" dirty="0" smtClean="0"/>
          </a:p>
          <a:p>
            <a:pPr>
              <a:buFont typeface="Arial" pitchFamily="34" charset="0"/>
              <a:buChar char="•"/>
            </a:pPr>
            <a:r>
              <a:rPr lang="en-US" sz="1600" dirty="0" smtClean="0"/>
              <a:t>Uncontrolled Floor Stock items are usually low cost items like nuts, bolts, rivets, washers, etc.  These items are usually issued in Bulk and are used by multiple MO’s as they pass through the production operations.</a:t>
            </a:r>
          </a:p>
          <a:p>
            <a:pPr>
              <a:buFont typeface="Arial" pitchFamily="34" charset="0"/>
              <a:buChar char="•"/>
            </a:pPr>
            <a:endParaRPr lang="en-US" sz="1600" dirty="0" smtClean="0"/>
          </a:p>
          <a:p>
            <a:pPr>
              <a:buFont typeface="Arial" pitchFamily="34" charset="0"/>
              <a:buChar char="•"/>
            </a:pPr>
            <a:r>
              <a:rPr lang="en-US" sz="1600" b="1" dirty="0" smtClean="0"/>
              <a:t>When MO’s are released, components on the BOM that are Uncontrolled Floor Stock are issued to the MO from the Bulk Location</a:t>
            </a:r>
            <a:r>
              <a:rPr lang="en-US" sz="1600" dirty="0" smtClean="0"/>
              <a:t>, or from available locations if no Bulk Areas are defined.</a:t>
            </a:r>
          </a:p>
          <a:p>
            <a:pPr>
              <a:buFont typeface="Arial" pitchFamily="34" charset="0"/>
              <a:buChar char="•"/>
            </a:pPr>
            <a:endParaRPr lang="en-US" sz="1600" dirty="0" smtClean="0"/>
          </a:p>
          <a:p>
            <a:pPr>
              <a:buFont typeface="Arial" pitchFamily="34" charset="0"/>
              <a:buChar char="•"/>
            </a:pPr>
            <a:r>
              <a:rPr lang="en-US" sz="1600" dirty="0" smtClean="0"/>
              <a:t>When an RM is done for the Parent Item on the MO, if production is over-reported, additional IX Transactions will be generated. </a:t>
            </a:r>
          </a:p>
          <a:p>
            <a:endParaRPr lang="en-US" sz="1600" dirty="0" smtClean="0"/>
          </a:p>
          <a:p>
            <a:pPr>
              <a:buFont typeface="Arial" pitchFamily="34" charset="0"/>
              <a:buChar char="•"/>
            </a:pPr>
            <a:r>
              <a:rPr lang="en-US" sz="1600" dirty="0" smtClean="0"/>
              <a:t>When the RM is Completed for Material, if the total RM Quantity was for less than the MO Quantity, correcting IX Transactions will be generated.</a:t>
            </a:r>
            <a:endParaRPr lang="en-US" sz="1600" dirty="0"/>
          </a:p>
        </p:txBody>
      </p:sp>
      <p:pic>
        <p:nvPicPr>
          <p:cNvPr id="49156" name="Picture 4" descr="http://ts3.mm.bing.net/th?id=H.4634622871733254&amp;pid=1.7&amp;w=178&amp;h=140&amp;c=7&amp;rs=1"/>
          <p:cNvPicPr>
            <a:picLocks noChangeAspect="1" noChangeArrowheads="1"/>
          </p:cNvPicPr>
          <p:nvPr/>
        </p:nvPicPr>
        <p:blipFill>
          <a:blip r:embed="rId2" cstate="print"/>
          <a:srcRect/>
          <a:stretch>
            <a:fillRect/>
          </a:stretch>
        </p:blipFill>
        <p:spPr bwMode="auto">
          <a:xfrm>
            <a:off x="7772400" y="5779212"/>
            <a:ext cx="1371600" cy="1078788"/>
          </a:xfrm>
          <a:prstGeom prst="rect">
            <a:avLst/>
          </a:prstGeom>
          <a:noFill/>
        </p:spPr>
      </p:pic>
      <p:sp>
        <p:nvSpPr>
          <p:cNvPr id="6" name="Rounded Rectangle 5"/>
          <p:cNvSpPr/>
          <p:nvPr/>
        </p:nvSpPr>
        <p:spPr>
          <a:xfrm>
            <a:off x="1905000" y="762000"/>
            <a:ext cx="5410200" cy="4572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Facts about the IX Transaction</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IS – Miscellaneous Issues</a:t>
            </a:r>
            <a:endParaRPr lang="en-US" sz="2800" b="1" dirty="0">
              <a:solidFill>
                <a:schemeClr val="bg1"/>
              </a:solidFill>
              <a:effectLst>
                <a:outerShdw blurRad="38100" dist="38100" dir="2700000" algn="tl">
                  <a:srgbClr val="000000">
                    <a:alpha val="43137"/>
                  </a:srgbClr>
                </a:outerShdw>
              </a:effectLst>
            </a:endParaRPr>
          </a:p>
        </p:txBody>
      </p:sp>
      <p:pic>
        <p:nvPicPr>
          <p:cNvPr id="56322" name="Picture 2"/>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
        <p:nvSpPr>
          <p:cNvPr id="5" name="Rectangle 4"/>
          <p:cNvSpPr/>
          <p:nvPr/>
        </p:nvSpPr>
        <p:spPr>
          <a:xfrm>
            <a:off x="4419600" y="1371600"/>
            <a:ext cx="762000" cy="685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 name="Rectangle 5"/>
          <p:cNvSpPr/>
          <p:nvPr/>
        </p:nvSpPr>
        <p:spPr>
          <a:xfrm>
            <a:off x="8077200" y="1447800"/>
            <a:ext cx="1066800" cy="1524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1600200" y="3505200"/>
            <a:ext cx="708660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dirty="0" smtClean="0">
                <a:solidFill>
                  <a:schemeClr val="tx1"/>
                </a:solidFill>
              </a:rPr>
              <a:t>IS Transactions are now performed from Inventory Transaction History at Release 9</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IS – Miscellaneous Issues</a:t>
            </a:r>
            <a:endParaRPr lang="en-US" sz="2800" b="1" dirty="0">
              <a:solidFill>
                <a:schemeClr val="bg1"/>
              </a:solidFill>
              <a:effectLst>
                <a:outerShdw blurRad="38100" dist="38100" dir="2700000" algn="tl">
                  <a:srgbClr val="000000">
                    <a:alpha val="43137"/>
                  </a:srgbClr>
                </a:outerShdw>
              </a:effectLst>
            </a:endParaRPr>
          </a:p>
        </p:txBody>
      </p:sp>
      <p:pic>
        <p:nvPicPr>
          <p:cNvPr id="57346" name="Picture 2"/>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5" name="Rounded Rectangle 4"/>
          <p:cNvSpPr/>
          <p:nvPr/>
        </p:nvSpPr>
        <p:spPr>
          <a:xfrm>
            <a:off x="381000" y="1447800"/>
            <a:ext cx="19050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2971800" y="1219200"/>
            <a:ext cx="45720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smtClean="0"/>
              <a:t>Locate and highlight Item(s) that you wish to Issue, and click “Issue Item”……</a:t>
            </a:r>
            <a:endParaRPr lang="en-US" sz="2000" b="1" dirty="0"/>
          </a:p>
        </p:txBody>
      </p:sp>
      <p:pic>
        <p:nvPicPr>
          <p:cNvPr id="57347" name="Picture 3"/>
          <p:cNvPicPr>
            <a:picLocks noChangeAspect="1" noChangeArrowheads="1"/>
          </p:cNvPicPr>
          <p:nvPr/>
        </p:nvPicPr>
        <p:blipFill>
          <a:blip r:embed="rId3" cstate="print"/>
          <a:srcRect/>
          <a:stretch>
            <a:fillRect/>
          </a:stretch>
        </p:blipFill>
        <p:spPr bwMode="auto">
          <a:xfrm>
            <a:off x="3276600" y="1600200"/>
            <a:ext cx="3924300" cy="4591050"/>
          </a:xfrm>
          <a:prstGeom prst="rect">
            <a:avLst/>
          </a:prstGeom>
          <a:noFill/>
          <a:ln w="9525">
            <a:noFill/>
            <a:miter lim="800000"/>
            <a:headEnd/>
            <a:tailEnd/>
          </a:ln>
        </p:spPr>
      </p:pic>
      <p:cxnSp>
        <p:nvCxnSpPr>
          <p:cNvPr id="9" name="Straight Arrow Connector 8"/>
          <p:cNvCxnSpPr/>
          <p:nvPr/>
        </p:nvCxnSpPr>
        <p:spPr>
          <a:xfrm>
            <a:off x="1524000" y="1600200"/>
            <a:ext cx="3200400" cy="12954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200" y="3581400"/>
            <a:ext cx="2819400" cy="206210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sz="1600" b="1" dirty="0" smtClean="0">
              <a:solidFill>
                <a:schemeClr val="tx1"/>
              </a:solidFill>
            </a:endParaRPr>
          </a:p>
          <a:p>
            <a:r>
              <a:rPr lang="en-US" sz="1600" b="1" dirty="0" smtClean="0">
                <a:solidFill>
                  <a:schemeClr val="tx1"/>
                </a:solidFill>
              </a:rPr>
              <a:t>No To Location, No MO, No PO, you are just issuing inventory OUT for a specific Reason. Map those to specific GL rules to handle different Miscellaneous Issue scenarios.</a:t>
            </a:r>
          </a:p>
          <a:p>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edge">
                                      <p:cBhvr>
                                        <p:cTn id="7" dur="2000"/>
                                        <p:tgtEl>
                                          <p:spTgt spid="57347"/>
                                        </p:tgtEl>
                                      </p:cBhvr>
                                    </p:animEffect>
                                  </p:childTnLst>
                                </p:cTn>
                              </p:par>
                            </p:childTnLst>
                          </p:cTn>
                        </p:par>
                        <p:par>
                          <p:cTn id="8" fill="hold">
                            <p:stCondLst>
                              <p:cond delay="2000"/>
                            </p:stCondLst>
                            <p:childTnLst>
                              <p:par>
                                <p:cTn id="9" presetID="2" presetClass="entr" presetSubtype="9"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5"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IX Transactions</a:t>
            </a:r>
            <a:endParaRPr lang="en-US" sz="2800" b="1" dirty="0">
              <a:solidFill>
                <a:schemeClr val="bg1"/>
              </a:solidFill>
              <a:effectLst>
                <a:outerShdw blurRad="38100" dist="38100" dir="2700000" algn="tl">
                  <a:srgbClr val="000000">
                    <a:alpha val="43137"/>
                  </a:srgbClr>
                </a:outerShdw>
              </a:effectLst>
            </a:endParaRPr>
          </a:p>
        </p:txBody>
      </p:sp>
      <p:sp>
        <p:nvSpPr>
          <p:cNvPr id="6" name="Oval 5"/>
          <p:cNvSpPr/>
          <p:nvPr/>
        </p:nvSpPr>
        <p:spPr>
          <a:xfrm>
            <a:off x="152400" y="914400"/>
            <a:ext cx="1524000" cy="1447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Stock</a:t>
            </a:r>
          </a:p>
          <a:p>
            <a:pPr algn="ctr" fontAlgn="auto">
              <a:spcBef>
                <a:spcPts val="0"/>
              </a:spcBef>
              <a:spcAft>
                <a:spcPts val="0"/>
              </a:spcAft>
            </a:pPr>
            <a:r>
              <a:rPr lang="en-US" b="1" dirty="0" smtClean="0">
                <a:effectLst>
                  <a:outerShdw blurRad="38100" dist="38100" dir="2700000" algn="tl">
                    <a:srgbClr val="000000">
                      <a:alpha val="43137"/>
                    </a:srgbClr>
                  </a:outerShdw>
                </a:effectLst>
              </a:rPr>
              <a:t>Location</a:t>
            </a:r>
          </a:p>
          <a:p>
            <a:pPr algn="ctr" fontAlgn="auto">
              <a:spcBef>
                <a:spcPts val="0"/>
              </a:spcBef>
              <a:spcAft>
                <a:spcPts val="0"/>
              </a:spcAft>
            </a:pPr>
            <a:r>
              <a:rPr lang="en-US" b="1" dirty="0" smtClean="0">
                <a:effectLst>
                  <a:outerShdw blurRad="38100" dist="38100" dir="2700000" algn="tl">
                    <a:srgbClr val="000000">
                      <a:alpha val="43137"/>
                    </a:srgbClr>
                  </a:outerShdw>
                </a:effectLst>
              </a:rPr>
              <a:t>Comp A</a:t>
            </a:r>
            <a:endParaRPr lang="en-US" b="1" dirty="0">
              <a:effectLst>
                <a:outerShdw blurRad="38100" dist="38100" dir="2700000" algn="tl">
                  <a:srgbClr val="000000">
                    <a:alpha val="43137"/>
                  </a:srgbClr>
                </a:outerShdw>
              </a:effectLst>
            </a:endParaRPr>
          </a:p>
        </p:txBody>
      </p:sp>
      <p:sp>
        <p:nvSpPr>
          <p:cNvPr id="7" name="Oval 6"/>
          <p:cNvSpPr/>
          <p:nvPr/>
        </p:nvSpPr>
        <p:spPr>
          <a:xfrm>
            <a:off x="2895600" y="914400"/>
            <a:ext cx="1524000" cy="1447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effectLst>
                  <a:outerShdw blurRad="38100" dist="38100" dir="2700000" algn="tl">
                    <a:srgbClr val="000000">
                      <a:alpha val="43137"/>
                    </a:srgbClr>
                  </a:outerShdw>
                </a:effectLst>
              </a:rPr>
              <a:t>UC Floor</a:t>
            </a:r>
          </a:p>
          <a:p>
            <a:pPr algn="ctr" fontAlgn="auto">
              <a:spcBef>
                <a:spcPts val="0"/>
              </a:spcBef>
              <a:spcAft>
                <a:spcPts val="0"/>
              </a:spcAft>
            </a:pPr>
            <a:r>
              <a:rPr lang="en-US" sz="1600" b="1" dirty="0" smtClean="0">
                <a:effectLst>
                  <a:outerShdw blurRad="38100" dist="38100" dir="2700000" algn="tl">
                    <a:srgbClr val="000000">
                      <a:alpha val="43137"/>
                    </a:srgbClr>
                  </a:outerShdw>
                </a:effectLst>
              </a:rPr>
              <a:t>Stock Bulk</a:t>
            </a:r>
          </a:p>
          <a:p>
            <a:pPr algn="ctr" fontAlgn="auto">
              <a:spcBef>
                <a:spcPts val="0"/>
              </a:spcBef>
              <a:spcAft>
                <a:spcPts val="0"/>
              </a:spcAft>
            </a:pPr>
            <a:r>
              <a:rPr lang="en-US" sz="1600" b="1" dirty="0" smtClean="0">
                <a:effectLst>
                  <a:outerShdw blurRad="38100" dist="38100" dir="2700000" algn="tl">
                    <a:srgbClr val="000000">
                      <a:alpha val="43137"/>
                    </a:srgbClr>
                  </a:outerShdw>
                </a:effectLst>
              </a:rPr>
              <a:t>Line Location</a:t>
            </a:r>
            <a:endParaRPr lang="en-US" sz="1600" b="1" dirty="0">
              <a:effectLst>
                <a:outerShdw blurRad="38100" dist="38100" dir="2700000" algn="tl">
                  <a:srgbClr val="000000">
                    <a:alpha val="43137"/>
                  </a:srgbClr>
                </a:outerShdw>
              </a:effectLst>
            </a:endParaRPr>
          </a:p>
        </p:txBody>
      </p:sp>
      <p:sp>
        <p:nvSpPr>
          <p:cNvPr id="8" name="Right Arrow 7"/>
          <p:cNvSpPr/>
          <p:nvPr/>
        </p:nvSpPr>
        <p:spPr>
          <a:xfrm>
            <a:off x="1676400" y="1295400"/>
            <a:ext cx="1220621" cy="6858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effectLst>
                  <a:outerShdw blurRad="38100" dist="38100" dir="2700000" algn="tl">
                    <a:srgbClr val="000000">
                      <a:alpha val="43137"/>
                    </a:srgbClr>
                  </a:outerShdw>
                </a:effectLst>
              </a:rPr>
              <a:t>IS Txn</a:t>
            </a:r>
            <a:endParaRPr lang="en-US" sz="1600" b="1" dirty="0">
              <a:effectLst>
                <a:outerShdw blurRad="38100" dist="38100" dir="2700000" algn="tl">
                  <a:srgbClr val="000000">
                    <a:alpha val="43137"/>
                  </a:srgbClr>
                </a:outerShdw>
              </a:effectLst>
            </a:endParaRPr>
          </a:p>
        </p:txBody>
      </p:sp>
      <p:sp>
        <p:nvSpPr>
          <p:cNvPr id="9" name="Rectangle 8"/>
          <p:cNvSpPr/>
          <p:nvPr/>
        </p:nvSpPr>
        <p:spPr>
          <a:xfrm>
            <a:off x="4648200" y="1066800"/>
            <a:ext cx="2667000" cy="11430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MO Release</a:t>
            </a:r>
            <a:endParaRPr lang="en-US" sz="2800" b="1" dirty="0">
              <a:effectLst>
                <a:outerShdw blurRad="38100" dist="38100" dir="2700000" algn="tl">
                  <a:srgbClr val="000000">
                    <a:alpha val="43137"/>
                  </a:srgbClr>
                </a:outerShdw>
              </a:effectLst>
            </a:endParaRPr>
          </a:p>
        </p:txBody>
      </p:sp>
      <p:sp>
        <p:nvSpPr>
          <p:cNvPr id="10" name="Flowchart: Predefined Process 9"/>
          <p:cNvSpPr/>
          <p:nvPr/>
        </p:nvSpPr>
        <p:spPr>
          <a:xfrm>
            <a:off x="4648200" y="2514600"/>
            <a:ext cx="2667000" cy="1143000"/>
          </a:xfrm>
          <a:prstGeom prst="flowChartPredefinedProcess">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Immediate Issue of Uncontrolled Floor Stock Components – IX Transactions</a:t>
            </a:r>
            <a:endParaRPr lang="en-US" b="1" dirty="0">
              <a:effectLst>
                <a:outerShdw blurRad="38100" dist="38100" dir="2700000" algn="tl">
                  <a:srgbClr val="000000">
                    <a:alpha val="43137"/>
                  </a:srgbClr>
                </a:outerShdw>
              </a:effectLst>
            </a:endParaRPr>
          </a:p>
        </p:txBody>
      </p:sp>
      <p:sp>
        <p:nvSpPr>
          <p:cNvPr id="11" name="Flowchart: Direct Access Storage 10"/>
          <p:cNvSpPr/>
          <p:nvPr/>
        </p:nvSpPr>
        <p:spPr>
          <a:xfrm>
            <a:off x="7620000" y="2667000"/>
            <a:ext cx="1524000" cy="838200"/>
          </a:xfrm>
          <a:prstGeom prst="flowChartMagneticDrum">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US" sz="1200" b="1" dirty="0" smtClean="0">
                <a:effectLst>
                  <a:outerShdw blurRad="38100" dist="38100" dir="2700000" algn="tl">
                    <a:srgbClr val="000000">
                      <a:alpha val="43137"/>
                    </a:srgbClr>
                  </a:outerShdw>
                </a:effectLst>
              </a:rPr>
              <a:t>IMHIST</a:t>
            </a:r>
          </a:p>
          <a:p>
            <a:pPr algn="ctr" fontAlgn="auto">
              <a:spcBef>
                <a:spcPts val="0"/>
              </a:spcBef>
              <a:spcAft>
                <a:spcPts val="0"/>
              </a:spcAft>
            </a:pPr>
            <a:r>
              <a:rPr lang="en-US" sz="1200" b="1" dirty="0" smtClean="0">
                <a:effectLst>
                  <a:outerShdw blurRad="38100" dist="38100" dir="2700000" algn="tl">
                    <a:srgbClr val="000000">
                      <a:alpha val="43137"/>
                    </a:srgbClr>
                  </a:outerShdw>
                </a:effectLst>
              </a:rPr>
              <a:t>IX </a:t>
            </a:r>
          </a:p>
          <a:p>
            <a:pPr algn="ctr" fontAlgn="auto">
              <a:spcBef>
                <a:spcPts val="0"/>
              </a:spcBef>
              <a:spcAft>
                <a:spcPts val="0"/>
              </a:spcAft>
            </a:pPr>
            <a:r>
              <a:rPr lang="en-US" sz="1200" b="1" dirty="0" smtClean="0">
                <a:effectLst>
                  <a:outerShdw blurRad="38100" dist="38100" dir="2700000" algn="tl">
                    <a:srgbClr val="000000">
                      <a:alpha val="43137"/>
                    </a:srgbClr>
                  </a:outerShdw>
                </a:effectLst>
              </a:rPr>
              <a:t>Txns</a:t>
            </a:r>
            <a:endParaRPr lang="en-US" sz="1200" b="1" dirty="0">
              <a:effectLst>
                <a:outerShdw blurRad="38100" dist="38100" dir="2700000" algn="tl">
                  <a:srgbClr val="000000">
                    <a:alpha val="43137"/>
                  </a:srgbClr>
                </a:outerShdw>
              </a:effectLst>
            </a:endParaRPr>
          </a:p>
        </p:txBody>
      </p:sp>
      <p:cxnSp>
        <p:nvCxnSpPr>
          <p:cNvPr id="13" name="Straight Arrow Connector 12"/>
          <p:cNvCxnSpPr/>
          <p:nvPr/>
        </p:nvCxnSpPr>
        <p:spPr>
          <a:xfrm>
            <a:off x="4419600" y="1676400"/>
            <a:ext cx="304800" cy="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0" idx="0"/>
          </p:cNvCxnSpPr>
          <p:nvPr/>
        </p:nvCxnSpPr>
        <p:spPr>
          <a:xfrm>
            <a:off x="5981700" y="2209800"/>
            <a:ext cx="0" cy="3048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1" idx="1"/>
          </p:cNvCxnSpPr>
          <p:nvPr/>
        </p:nvCxnSpPr>
        <p:spPr>
          <a:xfrm>
            <a:off x="7315200" y="3086100"/>
            <a:ext cx="304800" cy="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0177" name="Picture 1"/>
          <p:cNvPicPr>
            <a:picLocks noChangeAspect="1" noChangeArrowheads="1"/>
          </p:cNvPicPr>
          <p:nvPr/>
        </p:nvPicPr>
        <p:blipFill>
          <a:blip r:embed="rId2" cstate="print"/>
          <a:srcRect/>
          <a:stretch>
            <a:fillRect/>
          </a:stretch>
        </p:blipFill>
        <p:spPr bwMode="auto">
          <a:xfrm>
            <a:off x="228600" y="2895600"/>
            <a:ext cx="3581400" cy="3562214"/>
          </a:xfrm>
          <a:prstGeom prst="rect">
            <a:avLst/>
          </a:prstGeom>
          <a:noFill/>
          <a:ln w="9525">
            <a:noFill/>
            <a:miter lim="800000"/>
            <a:headEnd/>
            <a:tailEnd/>
          </a:ln>
        </p:spPr>
      </p:pic>
      <p:sp>
        <p:nvSpPr>
          <p:cNvPr id="19" name="Rectangle 18"/>
          <p:cNvSpPr/>
          <p:nvPr/>
        </p:nvSpPr>
        <p:spPr>
          <a:xfrm>
            <a:off x="228600" y="5334000"/>
            <a:ext cx="3124200" cy="228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50178" name="Picture 2"/>
          <p:cNvPicPr>
            <a:picLocks noChangeAspect="1" noChangeArrowheads="1"/>
          </p:cNvPicPr>
          <p:nvPr/>
        </p:nvPicPr>
        <p:blipFill>
          <a:blip r:embed="rId3" cstate="print"/>
          <a:srcRect/>
          <a:stretch>
            <a:fillRect/>
          </a:stretch>
        </p:blipFill>
        <p:spPr bwMode="auto">
          <a:xfrm>
            <a:off x="3962401" y="4840480"/>
            <a:ext cx="5181600" cy="1566670"/>
          </a:xfrm>
          <a:prstGeom prst="rect">
            <a:avLst/>
          </a:prstGeom>
          <a:noFill/>
          <a:ln w="9525">
            <a:noFill/>
            <a:miter lim="800000"/>
            <a:headEnd/>
            <a:tailEnd/>
          </a:ln>
        </p:spPr>
      </p:pic>
      <p:sp>
        <p:nvSpPr>
          <p:cNvPr id="21" name="Rounded Rectangle 20"/>
          <p:cNvSpPr/>
          <p:nvPr/>
        </p:nvSpPr>
        <p:spPr>
          <a:xfrm>
            <a:off x="457200" y="2895600"/>
            <a:ext cx="25908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cxnSp>
        <p:nvCxnSpPr>
          <p:cNvPr id="23" name="Straight Arrow Connector 22"/>
          <p:cNvCxnSpPr/>
          <p:nvPr/>
        </p:nvCxnSpPr>
        <p:spPr>
          <a:xfrm>
            <a:off x="3124200" y="3048000"/>
            <a:ext cx="1981200" cy="25908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038600" y="5638800"/>
            <a:ext cx="4800600" cy="228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50179" name="Picture 3"/>
          <p:cNvPicPr>
            <a:picLocks noChangeAspect="1" noChangeArrowheads="1"/>
          </p:cNvPicPr>
          <p:nvPr/>
        </p:nvPicPr>
        <p:blipFill>
          <a:blip r:embed="rId4" cstate="print"/>
          <a:srcRect/>
          <a:stretch>
            <a:fillRect/>
          </a:stretch>
        </p:blipFill>
        <p:spPr bwMode="auto">
          <a:xfrm>
            <a:off x="0" y="4648200"/>
            <a:ext cx="9316086" cy="1219200"/>
          </a:xfrm>
          <a:prstGeom prst="rect">
            <a:avLst/>
          </a:prstGeom>
          <a:noFill/>
          <a:ln w="9525">
            <a:noFill/>
            <a:miter lim="800000"/>
            <a:headEnd/>
            <a:tailEnd/>
          </a:ln>
        </p:spPr>
      </p:pic>
      <p:sp>
        <p:nvSpPr>
          <p:cNvPr id="26" name="Rounded Rectangle 25"/>
          <p:cNvSpPr/>
          <p:nvPr/>
        </p:nvSpPr>
        <p:spPr>
          <a:xfrm>
            <a:off x="2667000" y="5029200"/>
            <a:ext cx="3810000" cy="2286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TRANSACTION HISTORY</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wedge">
                                      <p:cBhvr>
                                        <p:cTn id="7" dur="2000"/>
                                        <p:tgtEl>
                                          <p:spTgt spid="50177"/>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500"/>
                            </p:stCondLst>
                            <p:childTnLst>
                              <p:par>
                                <p:cTn id="18" presetID="20" presetClass="entr" presetSubtype="0" fill="hold" nodeType="afterEffect">
                                  <p:stCondLst>
                                    <p:cond delay="0"/>
                                  </p:stCondLst>
                                  <p:childTnLst>
                                    <p:set>
                                      <p:cBhvr>
                                        <p:cTn id="19" dur="1" fill="hold">
                                          <p:stCondLst>
                                            <p:cond delay="0"/>
                                          </p:stCondLst>
                                        </p:cTn>
                                        <p:tgtEl>
                                          <p:spTgt spid="50178"/>
                                        </p:tgtEl>
                                        <p:attrNameLst>
                                          <p:attrName>style.visibility</p:attrName>
                                        </p:attrNameLst>
                                      </p:cBhvr>
                                      <p:to>
                                        <p:strVal val="visible"/>
                                      </p:to>
                                    </p:set>
                                    <p:animEffect transition="in" filter="wedge">
                                      <p:cBhvr>
                                        <p:cTn id="20" dur="2000"/>
                                        <p:tgtEl>
                                          <p:spTgt spid="50178"/>
                                        </p:tgtEl>
                                      </p:cBhvr>
                                    </p:animEffect>
                                  </p:childTnLst>
                                </p:cTn>
                              </p:par>
                            </p:childTnLst>
                          </p:cTn>
                        </p:par>
                        <p:par>
                          <p:cTn id="21" fill="hold">
                            <p:stCondLst>
                              <p:cond delay="2500"/>
                            </p:stCondLst>
                            <p:childTnLst>
                              <p:par>
                                <p:cTn id="22" presetID="4"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ox(in)">
                                      <p:cBhvr>
                                        <p:cTn id="24" dur="2000"/>
                                        <p:tgtEl>
                                          <p:spTgt spid="24"/>
                                        </p:tgtEl>
                                      </p:cBhvr>
                                    </p:animEffect>
                                  </p:childTnLst>
                                </p:cTn>
                              </p:par>
                            </p:childTnLst>
                          </p:cTn>
                        </p:par>
                        <p:par>
                          <p:cTn id="25" fill="hold">
                            <p:stCondLst>
                              <p:cond delay="4500"/>
                            </p:stCondLst>
                            <p:childTnLst>
                              <p:par>
                                <p:cTn id="26" presetID="2" presetClass="entr" presetSubtype="9"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0-#ppt_w/2"/>
                                          </p:val>
                                        </p:tav>
                                        <p:tav tm="100000">
                                          <p:val>
                                            <p:strVal val="#ppt_x"/>
                                          </p:val>
                                        </p:tav>
                                      </p:tavLst>
                                    </p:anim>
                                    <p:anim calcmode="lin" valueType="num">
                                      <p:cBhvr additive="base">
                                        <p:cTn id="29"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50177"/>
                                        </p:tgtEl>
                                      </p:cBhvr>
                                    </p:animEffect>
                                    <p:set>
                                      <p:cBhvr>
                                        <p:cTn id="34" dur="1" fill="hold">
                                          <p:stCondLst>
                                            <p:cond delay="499"/>
                                          </p:stCondLst>
                                        </p:cTn>
                                        <p:tgtEl>
                                          <p:spTgt spid="50177"/>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50178"/>
                                        </p:tgtEl>
                                      </p:cBhvr>
                                    </p:animEffect>
                                    <p:set>
                                      <p:cBhvr>
                                        <p:cTn id="46" dur="1" fill="hold">
                                          <p:stCondLst>
                                            <p:cond delay="499"/>
                                          </p:stCondLst>
                                        </p:cTn>
                                        <p:tgtEl>
                                          <p:spTgt spid="50178"/>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par>
                          <p:cTn id="50" fill="hold">
                            <p:stCondLst>
                              <p:cond delay="500"/>
                            </p:stCondLst>
                            <p:childTnLst>
                              <p:par>
                                <p:cTn id="51" presetID="20" presetClass="entr" presetSubtype="0" fill="hold" nodeType="afterEffect">
                                  <p:stCondLst>
                                    <p:cond delay="1000"/>
                                  </p:stCondLst>
                                  <p:childTnLst>
                                    <p:set>
                                      <p:cBhvr>
                                        <p:cTn id="52" dur="1" fill="hold">
                                          <p:stCondLst>
                                            <p:cond delay="0"/>
                                          </p:stCondLst>
                                        </p:cTn>
                                        <p:tgtEl>
                                          <p:spTgt spid="50179"/>
                                        </p:tgtEl>
                                        <p:attrNameLst>
                                          <p:attrName>style.visibility</p:attrName>
                                        </p:attrNameLst>
                                      </p:cBhvr>
                                      <p:to>
                                        <p:strVal val="visible"/>
                                      </p:to>
                                    </p:set>
                                    <p:animEffect transition="in" filter="wedge">
                                      <p:cBhvr>
                                        <p:cTn id="53" dur="2000"/>
                                        <p:tgtEl>
                                          <p:spTgt spid="50179"/>
                                        </p:tgtEl>
                                      </p:cBhvr>
                                    </p:animEffect>
                                  </p:childTnLst>
                                </p:cTn>
                              </p:par>
                            </p:childTnLst>
                          </p:cTn>
                        </p:par>
                        <p:par>
                          <p:cTn id="54" fill="hold">
                            <p:stCondLst>
                              <p:cond delay="3500"/>
                            </p:stCondLst>
                            <p:childTnLst>
                              <p:par>
                                <p:cTn id="55" presetID="3" presetClass="entr" presetSubtype="1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linds(horizontal)">
                                      <p:cBhvr>
                                        <p:cTn id="5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1" grpId="0" animBg="1"/>
      <p:bldP spid="21" grpId="1" animBg="1"/>
      <p:bldP spid="24" grpId="0" animBg="1"/>
      <p:bldP spid="24" grpId="1"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Issues – The IS and IX Transaction GL Impact</a:t>
            </a:r>
            <a:endParaRPr lang="en-US" sz="2800" b="1" dirty="0">
              <a:solidFill>
                <a:schemeClr val="bg1"/>
              </a:solidFill>
              <a:effectLst>
                <a:outerShdw blurRad="38100" dist="38100" dir="2700000" algn="tl">
                  <a:srgbClr val="000000">
                    <a:alpha val="43137"/>
                  </a:srgbClr>
                </a:outerShdw>
              </a:effectLst>
            </a:endParaRPr>
          </a:p>
        </p:txBody>
      </p:sp>
      <p:sp>
        <p:nvSpPr>
          <p:cNvPr id="4" name="Oval 3"/>
          <p:cNvSpPr/>
          <p:nvPr/>
        </p:nvSpPr>
        <p:spPr>
          <a:xfrm>
            <a:off x="2133600" y="838200"/>
            <a:ext cx="1524000" cy="1447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Stock</a:t>
            </a:r>
          </a:p>
          <a:p>
            <a:pPr algn="ctr" fontAlgn="auto">
              <a:spcBef>
                <a:spcPts val="0"/>
              </a:spcBef>
              <a:spcAft>
                <a:spcPts val="0"/>
              </a:spcAft>
            </a:pPr>
            <a:r>
              <a:rPr lang="en-US" b="1" dirty="0" smtClean="0">
                <a:effectLst>
                  <a:outerShdw blurRad="38100" dist="38100" dir="2700000" algn="tl">
                    <a:srgbClr val="000000">
                      <a:alpha val="43137"/>
                    </a:srgbClr>
                  </a:outerShdw>
                </a:effectLst>
              </a:rPr>
              <a:t>Location</a:t>
            </a:r>
          </a:p>
          <a:p>
            <a:pPr algn="ctr" fontAlgn="auto">
              <a:spcBef>
                <a:spcPts val="0"/>
              </a:spcBef>
              <a:spcAft>
                <a:spcPts val="0"/>
              </a:spcAft>
            </a:pPr>
            <a:r>
              <a:rPr lang="en-US" b="1" dirty="0" smtClean="0">
                <a:effectLst>
                  <a:outerShdw blurRad="38100" dist="38100" dir="2700000" algn="tl">
                    <a:srgbClr val="000000">
                      <a:alpha val="43137"/>
                    </a:srgbClr>
                  </a:outerShdw>
                </a:effectLst>
              </a:rPr>
              <a:t>Comp A</a:t>
            </a:r>
            <a:endParaRPr lang="en-US" b="1" dirty="0">
              <a:effectLst>
                <a:outerShdw blurRad="38100" dist="38100" dir="2700000" algn="tl">
                  <a:srgbClr val="000000">
                    <a:alpha val="43137"/>
                  </a:srgbClr>
                </a:outerShdw>
              </a:effectLst>
            </a:endParaRPr>
          </a:p>
        </p:txBody>
      </p:sp>
      <p:sp>
        <p:nvSpPr>
          <p:cNvPr id="5" name="Oval 4"/>
          <p:cNvSpPr/>
          <p:nvPr/>
        </p:nvSpPr>
        <p:spPr>
          <a:xfrm>
            <a:off x="4876800" y="838200"/>
            <a:ext cx="1524000" cy="1447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effectLst>
                  <a:outerShdw blurRad="38100" dist="38100" dir="2700000" algn="tl">
                    <a:srgbClr val="000000">
                      <a:alpha val="43137"/>
                    </a:srgbClr>
                  </a:outerShdw>
                </a:effectLst>
              </a:rPr>
              <a:t>UC Floor</a:t>
            </a:r>
          </a:p>
          <a:p>
            <a:pPr algn="ctr" fontAlgn="auto">
              <a:spcBef>
                <a:spcPts val="0"/>
              </a:spcBef>
              <a:spcAft>
                <a:spcPts val="0"/>
              </a:spcAft>
            </a:pPr>
            <a:r>
              <a:rPr lang="en-US" sz="1600" b="1" dirty="0" smtClean="0">
                <a:effectLst>
                  <a:outerShdw blurRad="38100" dist="38100" dir="2700000" algn="tl">
                    <a:srgbClr val="000000">
                      <a:alpha val="43137"/>
                    </a:srgbClr>
                  </a:outerShdw>
                </a:effectLst>
              </a:rPr>
              <a:t>Stock Bulk</a:t>
            </a:r>
          </a:p>
          <a:p>
            <a:pPr algn="ctr" fontAlgn="auto">
              <a:spcBef>
                <a:spcPts val="0"/>
              </a:spcBef>
              <a:spcAft>
                <a:spcPts val="0"/>
              </a:spcAft>
            </a:pPr>
            <a:r>
              <a:rPr lang="en-US" sz="1600" b="1" dirty="0" smtClean="0">
                <a:effectLst>
                  <a:outerShdw blurRad="38100" dist="38100" dir="2700000" algn="tl">
                    <a:srgbClr val="000000">
                      <a:alpha val="43137"/>
                    </a:srgbClr>
                  </a:outerShdw>
                </a:effectLst>
              </a:rPr>
              <a:t>Line Location</a:t>
            </a:r>
            <a:endParaRPr lang="en-US" sz="1600" b="1" dirty="0">
              <a:effectLst>
                <a:outerShdw blurRad="38100" dist="38100" dir="2700000" algn="tl">
                  <a:srgbClr val="000000">
                    <a:alpha val="43137"/>
                  </a:srgbClr>
                </a:outerShdw>
              </a:effectLst>
            </a:endParaRPr>
          </a:p>
        </p:txBody>
      </p:sp>
      <p:sp>
        <p:nvSpPr>
          <p:cNvPr id="6" name="Right Arrow 5"/>
          <p:cNvSpPr/>
          <p:nvPr/>
        </p:nvSpPr>
        <p:spPr>
          <a:xfrm>
            <a:off x="3657600" y="1219200"/>
            <a:ext cx="1220621" cy="6858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1600" b="1" dirty="0" smtClean="0">
                <a:effectLst>
                  <a:outerShdw blurRad="38100" dist="38100" dir="2700000" algn="tl">
                    <a:srgbClr val="000000">
                      <a:alpha val="43137"/>
                    </a:srgbClr>
                  </a:outerShdw>
                </a:effectLst>
              </a:rPr>
              <a:t>IS Txn</a:t>
            </a:r>
            <a:endParaRPr lang="en-US" sz="1600" b="1" dirty="0">
              <a:effectLst>
                <a:outerShdw blurRad="38100" dist="38100" dir="2700000" algn="tl">
                  <a:srgbClr val="000000">
                    <a:alpha val="43137"/>
                  </a:srgbClr>
                </a:outerShdw>
              </a:effectLst>
            </a:endParaRPr>
          </a:p>
        </p:txBody>
      </p:sp>
      <p:sp>
        <p:nvSpPr>
          <p:cNvPr id="51202" name="AutoShape 2" descr="data:image/jpeg;base64,/9j/4AAQSkZJRgABAQAAAQABAAD/2wCEAAkGBggGEBAIBxEQDxEQEhYTEBIQERAWFw4VFxMVFxMQHhQjHyYgGCUmJRISIjssLzMrLS44FioxNTArQSYtODUBCQoKDQwOGQ8PFzUjHiQwNjIwNS01NTI1NS0rNS0zLDE1KTA1NS8xNTU1MDU1MDU1KjU0MjU1NS0sLjU1MTUqNf/AABEIALcBFAMBIgACEQEDEQH/xAAbAAEBAQADAQEAAAAAAAAAAAAABgEDBAUHAv/EAEIQAAIBAwEDBwgHBgYDAAAAAAABAgMEERIFBiEHFyIxQVHSExQyNmF0lLJSVHFzkbGzIyQ1QoGiZKG0wcLhFSZD/8QAGAEBAQEBAQAAAAAAAAAAAAAAAAMBBAL/xAArEQEAAQICBwgDAAAAAAAAAAAAAgERAxIEMUFRYaHwISJCUnGRwdGBseH/2gAMAwEAAhEDEQA/APqsJqNNSoP9p51JRUXxlHziSlFrtSjq9ixnsO1Tu6txlVUlFyqwlGWngouST73nC6/pfj5m3N/NkbuVnZXkLlzUVLNG1q1I4fV0opo87nY3e6/J3uX1/uNxx/tOWOBKNu844aNKNu9spT229fD2YX1SlbrDjLFqqnVwg0klF8c4fH29FnoWVSTq14zm3+06EW+zyVJtr2Zl/mSvOzu6v/ne/A3HhHO3u4uOi9z7lcfh6JsMGUa0vLV/ftuHo841peV7W5X+1PK7nqlTk+i1PS1pcXpXFdeU125WDrV7t1oNVJQilGjJJrrcn6XX7ML2rtPA5292+L0XmX1/uVxx/tHO7u12xu/grjwiWFKt6ZiWBOVK0zb+fXWtUwu605uPBJVHDD09WnOevOe3q6vxO+Q/O9uynqxd57/Mrjwjni3Z/wAX8HceEtCNY663Xw41je9brgEPzx7sd938HceEznk3X77r4S48J7UXIIbnm3W+ldfCXHhM5591Pp3Pwlx4QLo47mOuE48VmL4xbTXDsa4oieejdP6dx8JceE/FTlm3Pqp06k67TWGnaXHFd3ogfnZm8l1s6lT2heuuoU9kSu61KrUjOV7NRpSdWm8vTo6akspft48O09q83lv7KEpSoxk1UtIRk1Upxn5zcqg4JPpJwck84xLPDHHE7DlV3BoxpUoKUY0U40YqyrJUk1hxitPRWOGD8PlU5PNPkZatGYPS7Ou0nTeaf8v8rSa7scMAUlXbG0qtS0pQlTpvz2tQrpRco1owta9SDWeMfQg+/KxlrOfS2xtWdjKnQt9DqVIzmoOM5SlGnp1NRWMLpxTbfDUuDyQ1blX5N6qcKzTTm6rTtK3GbjKEqno9bUpRb7VJrtOa65ZeT6+0u6quejOnVbV3pysSXo9q4PvA96rvPOvCjtO0T8n5pTrOk8rVUupwjbKU1nCjirq4PGU+zjQWU7qXlIXnkm4zxF02+lHRF5cX6Dy5LGXwSeeOF88tuVrk4tYTtqNTFOolGVPzau4aFBQVNQ04UcRSwuHX3nYtuWncG0Tjb15R1PVLFtcdJ4S1N6eLwkv6AfRAQPPnuP8AWp/D3HhHPnuP9an8Pc+AC+BBc+W4/wBal8Pc+Ac+W4/1uXw9z4AL0EHz47jfW5fD3XgHPhuN9bl8NdeAC8OpC7qV06lCKlFSceMsN6ZaZPGO9S+3BH8+G431x/DXXgOrT5ZNyaOYUb9xg5OWPNLtyWqTlJKWjHFt9naTnmvS2rreliZ70tq4cta8W0Ldtxy+i2pdGeE1jKzjGeK+3PA139BLOX6WjGmerVjOnRjPVx+zifP5cr249WNSnWvsqc1OOLS8WlpxcU+i9XoruN539x4tVKd9GM1PVlWd3h5jpaa05fDtz2d3Almxt3Xujm0jy06/Pyuqe0k0pSXXCc+Cm8qEkuHDD6+/PsZ2IXNOcPLvMY4y9Sawu3gz53T5X9yoOOraCajGpF/ud4m1Np9enhjC/wCjnjyz7leT8jO+Tlp058zu9PVj0NPFf1NhXF8VNnPs4tw643ips4a7U477rnz6nJwjD+aTj0lOLTUHLGGuvguvHDicUdq0pzUYtaPJzqObyklFxWcvg10s5XDgQa5W9yE4P/yHCFRz0+aXuEnTcNC6PRXSb7eLOzsXfvdTeKtR2Ps+98rOdKpQpwVrcwco6VLOuS05SpfY+4nWWkbKddnH1SrLStkf1w4+q6je2765KPsnmL/B4YOrU2LRuHruFTk8YyqNP/lqfeD1mx/LR7z6T5Ke70QAdTsAAAAAAAABgADMIYRoAzCGEaAMwhhGgCF2uv8A2TZvuNx8yLnSiH2x6x7N9yufzRcgZpQ0ruNAGaV3DSu40AZpXcNK7kaAM0ruQ0ruRoAzSu5DSu5GgDNK7kNK7kaAM0ruQ0ruRoA/OiPcvwChFcUl+B+gAAAAAAAAAAMTUuK4gaAAAAAAAAAAAAAhts+sezPc7n80XJDba9Ytl+53X+xcgAAAAAAAAAAAAAAAAAAAAAAAAAAAAAA4bPW6dPyvGWiOp5Ty8LLycxwWKmqVNVPS0R1ej16Vnq4fhwDb9lnOAAwAAAAAAAAAAENtz1i2V7pdflEuSH256w7J91u/yiXAAAAAAAAAAAAAAAAAAAAAAAAAAAAAAAAAAAAAAAAAAAAAABD7d9Ydke63fyxLgiNvesGyPdrz5YFuAAAAAAAAAAAAAAAAAAAAAAAAAAAAAAAAAAAAAAAAAAAAAARO3/WDY/u958kC2Inb/wDH9j+73vyQLYAAAAAAAAAAAAAAAAAAAAAAAAAAAAAAAAAAAAAAAAAAAAAAidv/AMf2P7ve/JAtiJ3g/j+xvd735IFsAAAAAAAAAAAAAAAAAAAAAAAAAAAAAAAAAAAAAAAAAAAAAARG8P8AH9jfcXvyQLciN4vWDYv3F7+nAtwAAAAAAAAAAAAAAAAAAAAAAAAAAAAAAAAAAAAAAAAAAAAACH3j9YNifc3v6cC4IbeX1g2J91e/pxLkAAAAAAAAAAAAAAAAAAAAAAAAAAAAAAAAAAAAAAAAAAAAAAhN5/WDYf3V7+lEuyD3peN4Nhfd3v6US8AAAAAAAAAAAAAAAAAAAAAAAAAAAAAAAAAAAAAAAAAAAAAAILex43g2B7YXv6KL0+f73+sG732Xv+nPoAAAAAAAAAAAAAAAAAAAAAAAAAAAAAAAAAAAAAAAAAAAAAABIbx7A2htDbGx9q20NVC0V15eeqC8n5Sko0+i3mWX3JleAAAAAAAAAAAAAAAAAA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04" name="AutoShape 4" descr="data:image/jpeg;base64,/9j/4AAQSkZJRgABAQAAAQABAAD/2wCEAAkGBggGEBAIBxEQDxEQEhYTEBIQERAWFw4VFxMVFxMQHhQjHyYgGCUmJRISIjssLzMrLS44FioxNTArQSYtODUBCQoKDQwOGQ8PFzUjHiQwNjIwNS01NTI1NS0rNS0zLDE1KTA1NS8xNTU1MDU1MDU1KjU0MjU1NS0sLjU1MTUqNf/AABEIALcBFAMBIgACEQEDEQH/xAAbAAEBAQADAQEAAAAAAAAAAAAABgEDBAUHAv/EAEIQAAIBAwEDBwgHBgYDAAAAAAABAgMEERIFBiEHFyIxQVHSExQyNmF0lLJSVHFzkbGzIyQ1QoGiZKG0wcLhFSZD/8QAGAEBAQEBAQAAAAAAAAAAAAAAAAMBBAL/xAArEQEAAQICBwgDAAAAAAAAAAAAAgERAxIEMUFRYaHwISJCUnGRwdGBseH/2gAMAwEAAhEDEQA/APqsJqNNSoP9p51JRUXxlHziSlFrtSjq9ixnsO1Tu6txlVUlFyqwlGWngouST73nC6/pfj5m3N/NkbuVnZXkLlzUVLNG1q1I4fV0opo87nY3e6/J3uX1/uNxx/tOWOBKNu844aNKNu9spT229fD2YX1SlbrDjLFqqnVwg0klF8c4fH29FnoWVSTq14zm3+06EW+zyVJtr2Zl/mSvOzu6v/ne/A3HhHO3u4uOi9z7lcfh6JsMGUa0vLV/ftuHo841peV7W5X+1PK7nqlTk+i1PS1pcXpXFdeU125WDrV7t1oNVJQilGjJJrrcn6XX7ML2rtPA5292+L0XmX1/uVxx/tHO7u12xu/grjwiWFKt6ZiWBOVK0zb+fXWtUwu605uPBJVHDD09WnOevOe3q6vxO+Q/O9uynqxd57/Mrjwjni3Z/wAX8HceEtCNY663Xw41je9brgEPzx7sd938HceEznk3X77r4S48J7UXIIbnm3W+ldfCXHhM5591Pp3Pwlx4QLo47mOuE48VmL4xbTXDsa4oieejdP6dx8JceE/FTlm3Pqp06k67TWGnaXHFd3ogfnZm8l1s6lT2heuuoU9kSu61KrUjOV7NRpSdWm8vTo6akspft48O09q83lv7KEpSoxk1UtIRk1Upxn5zcqg4JPpJwck84xLPDHHE7DlV3BoxpUoKUY0U40YqyrJUk1hxitPRWOGD8PlU5PNPkZatGYPS7Ou0nTeaf8v8rSa7scMAUlXbG0qtS0pQlTpvz2tQrpRco1owta9SDWeMfQg+/KxlrOfS2xtWdjKnQt9DqVIzmoOM5SlGnp1NRWMLpxTbfDUuDyQ1blX5N6qcKzTTm6rTtK3GbjKEqno9bUpRb7VJrtOa65ZeT6+0u6quejOnVbV3pysSXo9q4PvA96rvPOvCjtO0T8n5pTrOk8rVUupwjbKU1nCjirq4PGU+zjQWU7qXlIXnkm4zxF02+lHRF5cX6Dy5LGXwSeeOF88tuVrk4tYTtqNTFOolGVPzau4aFBQVNQ04UcRSwuHX3nYtuWncG0Tjb15R1PVLFtcdJ4S1N6eLwkv6AfRAQPPnuP8AWp/D3HhHPnuP9an8Pc+AC+BBc+W4/wBal8Pc+Ac+W4/1uXw9z4AL0EHz47jfW5fD3XgHPhuN9bl8NdeAC8OpC7qV06lCKlFSceMsN6ZaZPGO9S+3BH8+G431x/DXXgOrT5ZNyaOYUb9xg5OWPNLtyWqTlJKWjHFt9naTnmvS2rreliZ70tq4cta8W0Ldtxy+i2pdGeE1jKzjGeK+3PA139BLOX6WjGmerVjOnRjPVx+zifP5cr249WNSnWvsqc1OOLS8WlpxcU+i9XoruN539x4tVKd9GM1PVlWd3h5jpaa05fDtz2d3Almxt3Xujm0jy06/Pyuqe0k0pSXXCc+Cm8qEkuHDD6+/PsZ2IXNOcPLvMY4y9Sawu3gz53T5X9yoOOraCajGpF/ud4m1Np9enhjC/wCjnjyz7leT8jO+Tlp058zu9PVj0NPFf1NhXF8VNnPs4tw643ips4a7U477rnz6nJwjD+aTj0lOLTUHLGGuvguvHDicUdq0pzUYtaPJzqObyklFxWcvg10s5XDgQa5W9yE4P/yHCFRz0+aXuEnTcNC6PRXSb7eLOzsXfvdTeKtR2Ps+98rOdKpQpwVrcwco6VLOuS05SpfY+4nWWkbKddnH1SrLStkf1w4+q6je2765KPsnmL/B4YOrU2LRuHruFTk8YyqNP/lqfeD1mx/LR7z6T5Ke70QAdTsAAAAAAAABgADMIYRoAzCGEaAMwhhGgCF2uv8A2TZvuNx8yLnSiH2x6x7N9yufzRcgZpQ0ruNAGaV3DSu40AZpXcNK7kaAM0ruQ0ruRoAzSu5DSu5GgDNK7kNK7kaAM0ruQ0ruRoA/OiPcvwChFcUl+B+gAAAAAAAAAAMTUuK4gaAAAAAAAAAAAAAhts+sezPc7n80XJDba9Ytl+53X+xcgAAAAAAAAAAAAAAAAAAAAAAAAAAAAAA4bPW6dPyvGWiOp5Ty8LLycxwWKmqVNVPS0R1ej16Vnq4fhwDb9lnOAAwAAAAAAAAAAENtz1i2V7pdflEuSH256w7J91u/yiXAAAAAAAAAAAAAAAAAAAAAAAAAAAAAAAAAAAAAAAAAAAAAABD7d9Ydke63fyxLgiNvesGyPdrz5YFuAAAAAAAAAAAAAAAAAAAAAAAAAAAAAAAAAAAAAAAAAAAAAARO3/WDY/u958kC2Inb/wDH9j+73vyQLYAAAAAAAAAAAAAAAAAAAAAAAAAAAAAAAAAAAAAAAAAAAAAAidv/AMf2P7ve/JAtiJ3g/j+xvd735IFsAAAAAAAAAAAAAAAAAAAAAAAAAAAAAAAAAAAAAAAAAAAAAARG8P8AH9jfcXvyQLciN4vWDYv3F7+nAtwAAAAAAAAAAAAAAAAAAAAAAAAAAAAAAAAAAAAAAAAAAAAACH3j9YNifc3v6cC4IbeX1g2J91e/pxLkAAAAAAAAAAAAAAAAAAAAAAAAAAAAAAAAAAAAAAAAAAAAAAhN5/WDYf3V7+lEuyD3peN4Nhfd3v6US8AAAAAAAAAAAAAAAAAAAAAAAAAAAAAAAAAAAAAAAAAAAAAAILex43g2B7YXv6KL0+f73+sG732Xv+nPoAAAAAAAAAAAAAAAAAAAAAAAAAAAAAAAAAAAAAAAAAAAAAABIbx7A2htDbGx9q20NVC0V15eeqC8n5Sko0+i3mWX3JleAAAAAAAAAAAAAAAAAA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cxnSp>
        <p:nvCxnSpPr>
          <p:cNvPr id="9" name="Straight Connector 8"/>
          <p:cNvCxnSpPr/>
          <p:nvPr/>
        </p:nvCxnSpPr>
        <p:spPr>
          <a:xfrm>
            <a:off x="304800" y="3352800"/>
            <a:ext cx="1905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3352800"/>
            <a:ext cx="0" cy="9906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2400" y="3048000"/>
            <a:ext cx="2286000" cy="307777"/>
          </a:xfrm>
          <a:prstGeom prst="rect">
            <a:avLst/>
          </a:prstGeom>
          <a:solidFill>
            <a:schemeClr val="bg1"/>
          </a:solidFill>
        </p:spPr>
        <p:txBody>
          <a:bodyPr wrap="square" rtlCol="0">
            <a:spAutoFit/>
          </a:bodyPr>
          <a:lstStyle/>
          <a:p>
            <a:pPr algn="ctr"/>
            <a:r>
              <a:rPr lang="en-US" sz="1400" b="1" dirty="0" smtClean="0"/>
              <a:t>Raw Material-Hardware</a:t>
            </a:r>
            <a:endParaRPr lang="en-US" sz="1400" b="1" dirty="0"/>
          </a:p>
        </p:txBody>
      </p:sp>
      <p:sp>
        <p:nvSpPr>
          <p:cNvPr id="15" name="TextBox 14"/>
          <p:cNvSpPr txBox="1"/>
          <p:nvPr/>
        </p:nvSpPr>
        <p:spPr>
          <a:xfrm>
            <a:off x="1371600" y="3429000"/>
            <a:ext cx="990600" cy="307777"/>
          </a:xfrm>
          <a:prstGeom prst="rect">
            <a:avLst/>
          </a:prstGeom>
          <a:solidFill>
            <a:schemeClr val="bg1"/>
          </a:solidFill>
        </p:spPr>
        <p:txBody>
          <a:bodyPr wrap="square" rtlCol="0">
            <a:spAutoFit/>
          </a:bodyPr>
          <a:lstStyle/>
          <a:p>
            <a:r>
              <a:rPr lang="en-US" sz="1400" b="1" dirty="0" smtClean="0"/>
              <a:t>-100.00</a:t>
            </a:r>
            <a:endParaRPr lang="en-US" sz="1400" b="1" dirty="0"/>
          </a:p>
        </p:txBody>
      </p:sp>
      <p:cxnSp>
        <p:nvCxnSpPr>
          <p:cNvPr id="16" name="Straight Connector 15"/>
          <p:cNvCxnSpPr/>
          <p:nvPr/>
        </p:nvCxnSpPr>
        <p:spPr>
          <a:xfrm>
            <a:off x="2743200" y="3352800"/>
            <a:ext cx="1905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33800" y="3352800"/>
            <a:ext cx="0" cy="9906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90800" y="3048000"/>
            <a:ext cx="2286000" cy="307777"/>
          </a:xfrm>
          <a:prstGeom prst="rect">
            <a:avLst/>
          </a:prstGeom>
          <a:solidFill>
            <a:schemeClr val="bg1"/>
          </a:solidFill>
        </p:spPr>
        <p:txBody>
          <a:bodyPr wrap="square" rtlCol="0">
            <a:spAutoFit/>
          </a:bodyPr>
          <a:lstStyle/>
          <a:p>
            <a:pPr algn="ctr"/>
            <a:r>
              <a:rPr lang="en-US" sz="1400" b="1" dirty="0" smtClean="0"/>
              <a:t>Bulk Inventory/Transit</a:t>
            </a:r>
            <a:endParaRPr lang="en-US" sz="1400" b="1" dirty="0"/>
          </a:p>
        </p:txBody>
      </p:sp>
      <p:sp>
        <p:nvSpPr>
          <p:cNvPr id="19" name="TextBox 18"/>
          <p:cNvSpPr txBox="1"/>
          <p:nvPr/>
        </p:nvSpPr>
        <p:spPr>
          <a:xfrm>
            <a:off x="2895600" y="3429000"/>
            <a:ext cx="762000" cy="307777"/>
          </a:xfrm>
          <a:prstGeom prst="rect">
            <a:avLst/>
          </a:prstGeom>
          <a:solidFill>
            <a:schemeClr val="bg1"/>
          </a:solidFill>
        </p:spPr>
        <p:txBody>
          <a:bodyPr wrap="square" rtlCol="0">
            <a:spAutoFit/>
          </a:bodyPr>
          <a:lstStyle/>
          <a:p>
            <a:r>
              <a:rPr lang="en-US" sz="1400" b="1" dirty="0" smtClean="0"/>
              <a:t>100.00</a:t>
            </a:r>
            <a:endParaRPr lang="en-US" sz="1400" b="1" dirty="0"/>
          </a:p>
        </p:txBody>
      </p:sp>
      <p:cxnSp>
        <p:nvCxnSpPr>
          <p:cNvPr id="21" name="Straight Arrow Connector 20"/>
          <p:cNvCxnSpPr/>
          <p:nvPr/>
        </p:nvCxnSpPr>
        <p:spPr>
          <a:xfrm>
            <a:off x="6400800" y="1524000"/>
            <a:ext cx="1066800" cy="11430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Direct Access Storage 21"/>
          <p:cNvSpPr/>
          <p:nvPr/>
        </p:nvSpPr>
        <p:spPr>
          <a:xfrm>
            <a:off x="6477000" y="2743200"/>
            <a:ext cx="2286000" cy="1066800"/>
          </a:xfrm>
          <a:prstGeom prst="flowChartMagneticDrum">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GLI</a:t>
            </a:r>
          </a:p>
          <a:p>
            <a:pPr algn="ctr" fontAlgn="auto">
              <a:spcBef>
                <a:spcPts val="0"/>
              </a:spcBef>
              <a:spcAft>
                <a:spcPts val="0"/>
              </a:spcAft>
            </a:pPr>
            <a:r>
              <a:rPr lang="en-US" b="1" dirty="0" smtClean="0">
                <a:effectLst>
                  <a:outerShdw blurRad="38100" dist="38100" dir="2700000" algn="tl">
                    <a:srgbClr val="000000">
                      <a:alpha val="43137"/>
                    </a:srgbClr>
                  </a:outerShdw>
                </a:effectLst>
              </a:rPr>
              <a:t>INVTXN</a:t>
            </a:r>
          </a:p>
          <a:p>
            <a:pPr algn="ctr" fontAlgn="auto">
              <a:spcBef>
                <a:spcPts val="0"/>
              </a:spcBef>
              <a:spcAft>
                <a:spcPts val="0"/>
              </a:spcAft>
            </a:pPr>
            <a:r>
              <a:rPr lang="en-US" b="1" dirty="0" smtClean="0">
                <a:effectLst>
                  <a:outerShdw blurRad="38100" dist="38100" dir="2700000" algn="tl">
                    <a:srgbClr val="000000">
                      <a:alpha val="43137"/>
                    </a:srgbClr>
                  </a:outerShdw>
                </a:effectLst>
              </a:rPr>
              <a:t>IS and IX</a:t>
            </a:r>
            <a:endParaRPr lang="en-US" b="1" dirty="0">
              <a:effectLst>
                <a:outerShdw blurRad="38100" dist="38100" dir="2700000" algn="tl">
                  <a:srgbClr val="000000">
                    <a:alpha val="43137"/>
                  </a:srgbClr>
                </a:outerShdw>
              </a:effectLst>
            </a:endParaRPr>
          </a:p>
        </p:txBody>
      </p:sp>
      <p:sp>
        <p:nvSpPr>
          <p:cNvPr id="23" name="Rectangle 22"/>
          <p:cNvSpPr/>
          <p:nvPr/>
        </p:nvSpPr>
        <p:spPr>
          <a:xfrm>
            <a:off x="6324600" y="4495800"/>
            <a:ext cx="2667000" cy="1143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MO Release</a:t>
            </a:r>
            <a:endParaRPr lang="en-US" sz="2800" b="1" dirty="0">
              <a:effectLst>
                <a:outerShdw blurRad="38100" dist="38100" dir="2700000" algn="tl">
                  <a:srgbClr val="000000">
                    <a:alpha val="43137"/>
                  </a:srgbClr>
                </a:outerShdw>
              </a:effectLst>
            </a:endParaRPr>
          </a:p>
        </p:txBody>
      </p:sp>
      <p:sp>
        <p:nvSpPr>
          <p:cNvPr id="24" name="Up Arrow 23"/>
          <p:cNvSpPr/>
          <p:nvPr/>
        </p:nvSpPr>
        <p:spPr>
          <a:xfrm>
            <a:off x="7315200" y="3810000"/>
            <a:ext cx="533400" cy="685800"/>
          </a:xfrm>
          <a:prstGeom prst="up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IX</a:t>
            </a:r>
            <a:endParaRPr lang="en-US" b="1" dirty="0">
              <a:effectLst>
                <a:outerShdw blurRad="38100" dist="38100" dir="2700000" algn="tl">
                  <a:srgbClr val="000000">
                    <a:alpha val="43137"/>
                  </a:srgbClr>
                </a:outerShdw>
              </a:effectLst>
            </a:endParaRPr>
          </a:p>
        </p:txBody>
      </p:sp>
      <p:cxnSp>
        <p:nvCxnSpPr>
          <p:cNvPr id="25" name="Straight Connector 24"/>
          <p:cNvCxnSpPr/>
          <p:nvPr/>
        </p:nvCxnSpPr>
        <p:spPr>
          <a:xfrm>
            <a:off x="304800" y="5486400"/>
            <a:ext cx="1905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95400" y="5486400"/>
            <a:ext cx="0" cy="9906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400" y="5181600"/>
            <a:ext cx="2286000" cy="307777"/>
          </a:xfrm>
          <a:prstGeom prst="rect">
            <a:avLst/>
          </a:prstGeom>
          <a:solidFill>
            <a:schemeClr val="bg1"/>
          </a:solidFill>
        </p:spPr>
        <p:txBody>
          <a:bodyPr wrap="square" rtlCol="0">
            <a:spAutoFit/>
          </a:bodyPr>
          <a:lstStyle/>
          <a:p>
            <a:pPr algn="ctr"/>
            <a:r>
              <a:rPr lang="en-US" sz="1400" b="1" dirty="0" smtClean="0"/>
              <a:t>Bulk Inventory/Transit</a:t>
            </a:r>
            <a:endParaRPr lang="en-US" sz="1400" b="1" dirty="0"/>
          </a:p>
        </p:txBody>
      </p:sp>
      <p:sp>
        <p:nvSpPr>
          <p:cNvPr id="28" name="TextBox 27"/>
          <p:cNvSpPr txBox="1"/>
          <p:nvPr/>
        </p:nvSpPr>
        <p:spPr>
          <a:xfrm>
            <a:off x="1371600" y="5562600"/>
            <a:ext cx="990600" cy="307777"/>
          </a:xfrm>
          <a:prstGeom prst="rect">
            <a:avLst/>
          </a:prstGeom>
          <a:solidFill>
            <a:schemeClr val="bg1"/>
          </a:solidFill>
        </p:spPr>
        <p:txBody>
          <a:bodyPr wrap="square" rtlCol="0">
            <a:spAutoFit/>
          </a:bodyPr>
          <a:lstStyle/>
          <a:p>
            <a:r>
              <a:rPr lang="en-US" sz="1400" b="1" dirty="0" smtClean="0"/>
              <a:t>-100.00</a:t>
            </a:r>
            <a:endParaRPr lang="en-US" sz="1400" b="1" dirty="0"/>
          </a:p>
        </p:txBody>
      </p:sp>
      <p:cxnSp>
        <p:nvCxnSpPr>
          <p:cNvPr id="29" name="Straight Connector 28"/>
          <p:cNvCxnSpPr/>
          <p:nvPr/>
        </p:nvCxnSpPr>
        <p:spPr>
          <a:xfrm>
            <a:off x="2743200" y="5486400"/>
            <a:ext cx="1905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33800" y="5486400"/>
            <a:ext cx="0" cy="9906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90800" y="5181600"/>
            <a:ext cx="2286000" cy="307777"/>
          </a:xfrm>
          <a:prstGeom prst="rect">
            <a:avLst/>
          </a:prstGeom>
          <a:solidFill>
            <a:schemeClr val="bg1"/>
          </a:solidFill>
        </p:spPr>
        <p:txBody>
          <a:bodyPr wrap="square" rtlCol="0">
            <a:spAutoFit/>
          </a:bodyPr>
          <a:lstStyle/>
          <a:p>
            <a:pPr algn="ctr"/>
            <a:r>
              <a:rPr lang="en-US" sz="1400" b="1" dirty="0" smtClean="0"/>
              <a:t>WIP - Widgets</a:t>
            </a:r>
            <a:endParaRPr lang="en-US" sz="1400" b="1" dirty="0"/>
          </a:p>
        </p:txBody>
      </p:sp>
      <p:sp>
        <p:nvSpPr>
          <p:cNvPr id="32" name="TextBox 31"/>
          <p:cNvSpPr txBox="1"/>
          <p:nvPr/>
        </p:nvSpPr>
        <p:spPr>
          <a:xfrm>
            <a:off x="2895600" y="5562600"/>
            <a:ext cx="762000" cy="307777"/>
          </a:xfrm>
          <a:prstGeom prst="rect">
            <a:avLst/>
          </a:prstGeom>
          <a:solidFill>
            <a:schemeClr val="bg1"/>
          </a:solidFill>
        </p:spPr>
        <p:txBody>
          <a:bodyPr wrap="square" rtlCol="0">
            <a:spAutoFit/>
          </a:bodyPr>
          <a:lstStyle/>
          <a:p>
            <a:r>
              <a:rPr lang="en-US" sz="1400" b="1" dirty="0" smtClean="0"/>
              <a:t>100.00</a:t>
            </a:r>
            <a:endParaRPr lang="en-US" sz="1400" b="1" dirty="0"/>
          </a:p>
        </p:txBody>
      </p:sp>
      <p:sp>
        <p:nvSpPr>
          <p:cNvPr id="33" name="TextBox 32"/>
          <p:cNvSpPr txBox="1"/>
          <p:nvPr/>
        </p:nvSpPr>
        <p:spPr>
          <a:xfrm>
            <a:off x="914400" y="2590800"/>
            <a:ext cx="3124200" cy="381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effectLst>
                  <a:outerShdw blurRad="38100" dist="38100" dir="2700000" algn="tl">
                    <a:srgbClr val="000000">
                      <a:alpha val="43137"/>
                    </a:srgbClr>
                  </a:outerShdw>
                </a:effectLst>
              </a:rPr>
              <a:t>The IS Transaction GLI</a:t>
            </a:r>
            <a:endParaRPr lang="en-US" b="1" dirty="0">
              <a:effectLst>
                <a:outerShdw blurRad="38100" dist="38100" dir="2700000" algn="tl">
                  <a:srgbClr val="000000">
                    <a:alpha val="43137"/>
                  </a:srgbClr>
                </a:outerShdw>
              </a:effectLst>
            </a:endParaRPr>
          </a:p>
        </p:txBody>
      </p:sp>
      <p:sp>
        <p:nvSpPr>
          <p:cNvPr id="34" name="TextBox 33"/>
          <p:cNvSpPr txBox="1"/>
          <p:nvPr/>
        </p:nvSpPr>
        <p:spPr>
          <a:xfrm>
            <a:off x="838200" y="4648200"/>
            <a:ext cx="3124200" cy="381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effectLst>
                  <a:outerShdw blurRad="38100" dist="38100" dir="2700000" algn="tl">
                    <a:srgbClr val="000000">
                      <a:alpha val="43137"/>
                    </a:srgbClr>
                  </a:outerShdw>
                </a:effectLst>
              </a:rPr>
              <a:t>The IX Transaction GLI</a:t>
            </a:r>
            <a:endParaRPr lang="en-US" b="1" dirty="0">
              <a:effectLst>
                <a:outerShdw blurRad="38100" dist="38100" dir="2700000" algn="tl">
                  <a:srgbClr val="000000">
                    <a:alpha val="43137"/>
                  </a:srgbClr>
                </a:outerShdw>
              </a:effectLst>
            </a:endParaRPr>
          </a:p>
        </p:txBody>
      </p:sp>
      <p:cxnSp>
        <p:nvCxnSpPr>
          <p:cNvPr id="36" name="Straight Connector 35"/>
          <p:cNvCxnSpPr>
            <a:stCxn id="19" idx="1"/>
          </p:cNvCxnSpPr>
          <p:nvPr/>
        </p:nvCxnSpPr>
        <p:spPr>
          <a:xfrm flipV="1">
            <a:off x="2895600" y="3581400"/>
            <a:ext cx="609600" cy="1489"/>
          </a:xfrm>
          <a:prstGeom prst="line">
            <a:avLst/>
          </a:prstGeom>
          <a:ln>
            <a:tailEnd type="none"/>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1371600" y="5715000"/>
            <a:ext cx="838200" cy="0"/>
          </a:xfrm>
          <a:prstGeom prst="line">
            <a:avLst/>
          </a:prstGeom>
          <a:ln>
            <a:tailEnd type="non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edge">
                                      <p:cBhvr>
                                        <p:cTn id="13" dur="2000"/>
                                        <p:tgtEl>
                                          <p:spTgt spid="14"/>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edge">
                                      <p:cBhvr>
                                        <p:cTn id="16" dur="2000"/>
                                        <p:tgtEl>
                                          <p:spTgt spid="15"/>
                                        </p:tgtEl>
                                      </p:cBhvr>
                                    </p:animEffect>
                                  </p:childTnLst>
                                </p:cTn>
                              </p:par>
                              <p:par>
                                <p:cTn id="17" presetID="2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edge">
                                      <p:cBhvr>
                                        <p:cTn id="19" dur="2000"/>
                                        <p:tgtEl>
                                          <p:spTgt spid="16"/>
                                        </p:tgtEl>
                                      </p:cBhvr>
                                    </p:animEffect>
                                  </p:childTnLst>
                                </p:cTn>
                              </p:par>
                              <p:par>
                                <p:cTn id="20" presetID="2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edge">
                                      <p:cBhvr>
                                        <p:cTn id="22" dur="2000"/>
                                        <p:tgtEl>
                                          <p:spTgt spid="17"/>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edge">
                                      <p:cBhvr>
                                        <p:cTn id="25" dur="2000"/>
                                        <p:tgtEl>
                                          <p:spTgt spid="1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edge">
                                      <p:cBhvr>
                                        <p:cTn id="28" dur="2000"/>
                                        <p:tgtEl>
                                          <p:spTgt spid="19"/>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edge">
                                      <p:cBhvr>
                                        <p:cTn id="31" dur="20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edge">
                                      <p:cBhvr>
                                        <p:cTn id="36" dur="2000"/>
                                        <p:tgtEl>
                                          <p:spTgt spid="25"/>
                                        </p:tgtEl>
                                      </p:cBhvr>
                                    </p:animEffect>
                                  </p:childTnLst>
                                </p:cTn>
                              </p:par>
                              <p:par>
                                <p:cTn id="37" presetID="2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edge">
                                      <p:cBhvr>
                                        <p:cTn id="39" dur="2000"/>
                                        <p:tgtEl>
                                          <p:spTgt spid="26"/>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edge">
                                      <p:cBhvr>
                                        <p:cTn id="42" dur="2000"/>
                                        <p:tgtEl>
                                          <p:spTgt spid="27"/>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edge">
                                      <p:cBhvr>
                                        <p:cTn id="45" dur="2000"/>
                                        <p:tgtEl>
                                          <p:spTgt spid="28"/>
                                        </p:tgtEl>
                                      </p:cBhvr>
                                    </p:animEffect>
                                  </p:childTnLst>
                                </p:cTn>
                              </p:par>
                              <p:par>
                                <p:cTn id="46" presetID="2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edge">
                                      <p:cBhvr>
                                        <p:cTn id="48" dur="2000"/>
                                        <p:tgtEl>
                                          <p:spTgt spid="29"/>
                                        </p:tgtEl>
                                      </p:cBhvr>
                                    </p:animEffect>
                                  </p:childTnLst>
                                </p:cTn>
                              </p:par>
                              <p:par>
                                <p:cTn id="49" presetID="2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edge">
                                      <p:cBhvr>
                                        <p:cTn id="51" dur="2000"/>
                                        <p:tgtEl>
                                          <p:spTgt spid="30"/>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edge">
                                      <p:cBhvr>
                                        <p:cTn id="54" dur="2000"/>
                                        <p:tgtEl>
                                          <p:spTgt spid="31"/>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edge">
                                      <p:cBhvr>
                                        <p:cTn id="57" dur="2000"/>
                                        <p:tgtEl>
                                          <p:spTgt spid="32"/>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edge">
                                      <p:cBhvr>
                                        <p:cTn id="60" dur="20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80">
                                          <p:stCondLst>
                                            <p:cond delay="0"/>
                                          </p:stCondLst>
                                        </p:cTn>
                                        <p:tgtEl>
                                          <p:spTgt spid="36"/>
                                        </p:tgtEl>
                                      </p:cBhvr>
                                    </p:animEffect>
                                    <p:anim calcmode="lin" valueType="num">
                                      <p:cBhvr>
                                        <p:cTn id="6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1" dur="26">
                                          <p:stCondLst>
                                            <p:cond delay="650"/>
                                          </p:stCondLst>
                                        </p:cTn>
                                        <p:tgtEl>
                                          <p:spTgt spid="36"/>
                                        </p:tgtEl>
                                      </p:cBhvr>
                                      <p:to x="100000" y="60000"/>
                                    </p:animScale>
                                    <p:animScale>
                                      <p:cBhvr>
                                        <p:cTn id="72" dur="166" decel="50000">
                                          <p:stCondLst>
                                            <p:cond delay="676"/>
                                          </p:stCondLst>
                                        </p:cTn>
                                        <p:tgtEl>
                                          <p:spTgt spid="36"/>
                                        </p:tgtEl>
                                      </p:cBhvr>
                                      <p:to x="100000" y="100000"/>
                                    </p:animScale>
                                    <p:animScale>
                                      <p:cBhvr>
                                        <p:cTn id="73" dur="26">
                                          <p:stCondLst>
                                            <p:cond delay="1312"/>
                                          </p:stCondLst>
                                        </p:cTn>
                                        <p:tgtEl>
                                          <p:spTgt spid="36"/>
                                        </p:tgtEl>
                                      </p:cBhvr>
                                      <p:to x="100000" y="80000"/>
                                    </p:animScale>
                                    <p:animScale>
                                      <p:cBhvr>
                                        <p:cTn id="74" dur="166" decel="50000">
                                          <p:stCondLst>
                                            <p:cond delay="1338"/>
                                          </p:stCondLst>
                                        </p:cTn>
                                        <p:tgtEl>
                                          <p:spTgt spid="36"/>
                                        </p:tgtEl>
                                      </p:cBhvr>
                                      <p:to x="100000" y="100000"/>
                                    </p:animScale>
                                    <p:animScale>
                                      <p:cBhvr>
                                        <p:cTn id="75" dur="26">
                                          <p:stCondLst>
                                            <p:cond delay="1642"/>
                                          </p:stCondLst>
                                        </p:cTn>
                                        <p:tgtEl>
                                          <p:spTgt spid="36"/>
                                        </p:tgtEl>
                                      </p:cBhvr>
                                      <p:to x="100000" y="90000"/>
                                    </p:animScale>
                                    <p:animScale>
                                      <p:cBhvr>
                                        <p:cTn id="76" dur="166" decel="50000">
                                          <p:stCondLst>
                                            <p:cond delay="1668"/>
                                          </p:stCondLst>
                                        </p:cTn>
                                        <p:tgtEl>
                                          <p:spTgt spid="36"/>
                                        </p:tgtEl>
                                      </p:cBhvr>
                                      <p:to x="100000" y="100000"/>
                                    </p:animScale>
                                    <p:animScale>
                                      <p:cBhvr>
                                        <p:cTn id="77" dur="26">
                                          <p:stCondLst>
                                            <p:cond delay="1808"/>
                                          </p:stCondLst>
                                        </p:cTn>
                                        <p:tgtEl>
                                          <p:spTgt spid="36"/>
                                        </p:tgtEl>
                                      </p:cBhvr>
                                      <p:to x="100000" y="95000"/>
                                    </p:animScale>
                                    <p:animScale>
                                      <p:cBhvr>
                                        <p:cTn id="78" dur="166" decel="50000">
                                          <p:stCondLst>
                                            <p:cond delay="1834"/>
                                          </p:stCondLst>
                                        </p:cTn>
                                        <p:tgtEl>
                                          <p:spTgt spid="36"/>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80">
                                          <p:stCondLst>
                                            <p:cond delay="0"/>
                                          </p:stCondLst>
                                        </p:cTn>
                                        <p:tgtEl>
                                          <p:spTgt spid="37"/>
                                        </p:tgtEl>
                                      </p:cBhvr>
                                    </p:animEffect>
                                    <p:anim calcmode="lin" valueType="num">
                                      <p:cBhvr>
                                        <p:cTn id="8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7" dur="26">
                                          <p:stCondLst>
                                            <p:cond delay="650"/>
                                          </p:stCondLst>
                                        </p:cTn>
                                        <p:tgtEl>
                                          <p:spTgt spid="37"/>
                                        </p:tgtEl>
                                      </p:cBhvr>
                                      <p:to x="100000" y="60000"/>
                                    </p:animScale>
                                    <p:animScale>
                                      <p:cBhvr>
                                        <p:cTn id="88" dur="166" decel="50000">
                                          <p:stCondLst>
                                            <p:cond delay="676"/>
                                          </p:stCondLst>
                                        </p:cTn>
                                        <p:tgtEl>
                                          <p:spTgt spid="37"/>
                                        </p:tgtEl>
                                      </p:cBhvr>
                                      <p:to x="100000" y="100000"/>
                                    </p:animScale>
                                    <p:animScale>
                                      <p:cBhvr>
                                        <p:cTn id="89" dur="26">
                                          <p:stCondLst>
                                            <p:cond delay="1312"/>
                                          </p:stCondLst>
                                        </p:cTn>
                                        <p:tgtEl>
                                          <p:spTgt spid="37"/>
                                        </p:tgtEl>
                                      </p:cBhvr>
                                      <p:to x="100000" y="80000"/>
                                    </p:animScale>
                                    <p:animScale>
                                      <p:cBhvr>
                                        <p:cTn id="90" dur="166" decel="50000">
                                          <p:stCondLst>
                                            <p:cond delay="1338"/>
                                          </p:stCondLst>
                                        </p:cTn>
                                        <p:tgtEl>
                                          <p:spTgt spid="37"/>
                                        </p:tgtEl>
                                      </p:cBhvr>
                                      <p:to x="100000" y="100000"/>
                                    </p:animScale>
                                    <p:animScale>
                                      <p:cBhvr>
                                        <p:cTn id="91" dur="26">
                                          <p:stCondLst>
                                            <p:cond delay="1642"/>
                                          </p:stCondLst>
                                        </p:cTn>
                                        <p:tgtEl>
                                          <p:spTgt spid="37"/>
                                        </p:tgtEl>
                                      </p:cBhvr>
                                      <p:to x="100000" y="90000"/>
                                    </p:animScale>
                                    <p:animScale>
                                      <p:cBhvr>
                                        <p:cTn id="92" dur="166" decel="50000">
                                          <p:stCondLst>
                                            <p:cond delay="1668"/>
                                          </p:stCondLst>
                                        </p:cTn>
                                        <p:tgtEl>
                                          <p:spTgt spid="37"/>
                                        </p:tgtEl>
                                      </p:cBhvr>
                                      <p:to x="100000" y="100000"/>
                                    </p:animScale>
                                    <p:animScale>
                                      <p:cBhvr>
                                        <p:cTn id="93" dur="26">
                                          <p:stCondLst>
                                            <p:cond delay="1808"/>
                                          </p:stCondLst>
                                        </p:cTn>
                                        <p:tgtEl>
                                          <p:spTgt spid="37"/>
                                        </p:tgtEl>
                                      </p:cBhvr>
                                      <p:to x="100000" y="95000"/>
                                    </p:animScale>
                                    <p:animScale>
                                      <p:cBhvr>
                                        <p:cTn id="94"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7" grpId="0" animBg="1"/>
      <p:bldP spid="28" grpId="0" animBg="1"/>
      <p:bldP spid="31" grpId="0" animBg="1"/>
      <p:bldP spid="32" grpId="0" animBg="1"/>
      <p:bldP spid="33" grpId="0" animBg="1"/>
      <p:bldP spid="3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Out’s of Inventory – VR Vendor Returns</a:t>
            </a:r>
            <a:endParaRPr lang="en-US" sz="2800" b="1" dirty="0">
              <a:solidFill>
                <a:schemeClr val="bg1"/>
              </a:solidFill>
              <a:effectLst>
                <a:outerShdw blurRad="38100" dist="38100" dir="2700000" algn="tl">
                  <a:srgbClr val="000000">
                    <a:alpha val="43137"/>
                  </a:srgbClr>
                </a:outerShdw>
              </a:effectLst>
            </a:endParaRPr>
          </a:p>
        </p:txBody>
      </p:sp>
      <p:pic>
        <p:nvPicPr>
          <p:cNvPr id="52226" name="Picture 2"/>
          <p:cNvPicPr>
            <a:picLocks noChangeAspect="1" noChangeArrowheads="1"/>
          </p:cNvPicPr>
          <p:nvPr/>
        </p:nvPicPr>
        <p:blipFill>
          <a:blip r:embed="rId2" cstate="print"/>
          <a:srcRect/>
          <a:stretch>
            <a:fillRect/>
          </a:stretch>
        </p:blipFill>
        <p:spPr bwMode="auto">
          <a:xfrm>
            <a:off x="4953000" y="762000"/>
            <a:ext cx="3695700" cy="5867400"/>
          </a:xfrm>
          <a:prstGeom prst="rect">
            <a:avLst/>
          </a:prstGeom>
          <a:noFill/>
          <a:ln w="9525">
            <a:noFill/>
            <a:miter lim="800000"/>
            <a:headEnd/>
            <a:tailEnd/>
          </a:ln>
        </p:spPr>
      </p:pic>
      <p:sp>
        <p:nvSpPr>
          <p:cNvPr id="5" name="TextBox 4"/>
          <p:cNvSpPr txBox="1"/>
          <p:nvPr/>
        </p:nvSpPr>
        <p:spPr>
          <a:xfrm>
            <a:off x="304800" y="762000"/>
            <a:ext cx="38862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solidFill>
                  <a:schemeClr val="tx1"/>
                </a:solidFill>
              </a:rPr>
              <a:t>Vendor Returns can be performed</a:t>
            </a:r>
            <a:endParaRPr lang="en-US" b="1" dirty="0">
              <a:solidFill>
                <a:schemeClr val="tx1"/>
              </a:solidFill>
            </a:endParaRPr>
          </a:p>
        </p:txBody>
      </p:sp>
      <p:sp>
        <p:nvSpPr>
          <p:cNvPr id="6" name="TextBox 5"/>
          <p:cNvSpPr txBox="1"/>
          <p:nvPr/>
        </p:nvSpPr>
        <p:spPr>
          <a:xfrm>
            <a:off x="228600" y="1371600"/>
            <a:ext cx="4648200" cy="1754326"/>
          </a:xfrm>
          <a:prstGeom prst="rect">
            <a:avLst/>
          </a:prstGeom>
          <a:solidFill>
            <a:schemeClr val="bg1"/>
          </a:solidFill>
        </p:spPr>
        <p:txBody>
          <a:bodyPr wrap="square" rtlCol="0">
            <a:spAutoFit/>
          </a:bodyPr>
          <a:lstStyle/>
          <a:p>
            <a:pPr marL="342900" indent="-342900" eaLnBrk="1" hangingPunct="1">
              <a:buFont typeface="+mj-lt"/>
              <a:buAutoNum type="arabicPeriod"/>
            </a:pPr>
            <a:r>
              <a:rPr lang="en-US" dirty="0" smtClean="0"/>
              <a:t>At receiving, if using Materials Management</a:t>
            </a:r>
          </a:p>
          <a:p>
            <a:pPr marL="342900" indent="-342900" eaLnBrk="1" hangingPunct="1">
              <a:buFont typeface="+mj-lt"/>
              <a:buAutoNum type="arabicPeriod"/>
            </a:pPr>
            <a:r>
              <a:rPr lang="en-US" dirty="0" smtClean="0"/>
              <a:t>At QC approval – PQ transaction</a:t>
            </a:r>
          </a:p>
          <a:p>
            <a:pPr marL="342900" indent="-342900" eaLnBrk="1" hangingPunct="1">
              <a:buFont typeface="+mj-lt"/>
              <a:buAutoNum type="arabicPeriod"/>
            </a:pPr>
            <a:r>
              <a:rPr lang="en-US" dirty="0" smtClean="0"/>
              <a:t>From stock in IM transaction processing – “Other Tasks” VR Transaction</a:t>
            </a:r>
          </a:p>
          <a:p>
            <a:pPr marL="342900" indent="-342900"/>
            <a:endParaRPr lang="en-US" dirty="0"/>
          </a:p>
        </p:txBody>
      </p:sp>
      <p:sp>
        <p:nvSpPr>
          <p:cNvPr id="7" name="Rectangle 6"/>
          <p:cNvSpPr/>
          <p:nvPr/>
        </p:nvSpPr>
        <p:spPr>
          <a:xfrm>
            <a:off x="4953000" y="3733800"/>
            <a:ext cx="2590800" cy="1447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152400" y="5638800"/>
            <a:ext cx="83820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If you are performing a “Return to Vendor” during a Receipt to Stock, you will receive an RP for the 2000 units, and a VR reducing the receipt by 100.00 units  - you will get a warning stating you are performing the VR from Stock as shown</a:t>
            </a:r>
            <a:endParaRPr lang="en-US" dirty="0"/>
          </a:p>
        </p:txBody>
      </p:sp>
      <p:pic>
        <p:nvPicPr>
          <p:cNvPr id="52227" name="Picture 3"/>
          <p:cNvPicPr>
            <a:picLocks noChangeAspect="1" noChangeArrowheads="1"/>
          </p:cNvPicPr>
          <p:nvPr/>
        </p:nvPicPr>
        <p:blipFill>
          <a:blip r:embed="rId3" cstate="print"/>
          <a:srcRect/>
          <a:stretch>
            <a:fillRect/>
          </a:stretch>
        </p:blipFill>
        <p:spPr bwMode="auto">
          <a:xfrm>
            <a:off x="609600" y="3048000"/>
            <a:ext cx="3581400" cy="23637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20" presetClass="entr" presetSubtype="0" fill="hold" nodeType="afterEffect">
                                  <p:stCondLst>
                                    <p:cond delay="1000"/>
                                  </p:stCondLst>
                                  <p:childTnLst>
                                    <p:set>
                                      <p:cBhvr>
                                        <p:cTn id="10" dur="1" fill="hold">
                                          <p:stCondLst>
                                            <p:cond delay="0"/>
                                          </p:stCondLst>
                                        </p:cTn>
                                        <p:tgtEl>
                                          <p:spTgt spid="52227"/>
                                        </p:tgtEl>
                                        <p:attrNameLst>
                                          <p:attrName>style.visibility</p:attrName>
                                        </p:attrNameLst>
                                      </p:cBhvr>
                                      <p:to>
                                        <p:strVal val="visible"/>
                                      </p:to>
                                    </p:set>
                                    <p:animEffect transition="in" filter="wedge">
                                      <p:cBhvr>
                                        <p:cTn id="11" dur="2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Outs of Inventory – The Vendor Return</a:t>
            </a:r>
            <a:endParaRPr lang="en-US" sz="2800" b="1" dirty="0">
              <a:solidFill>
                <a:schemeClr val="bg1"/>
              </a:solidFill>
              <a:effectLst>
                <a:outerShdw blurRad="38100" dist="38100" dir="2700000" algn="tl">
                  <a:srgbClr val="000000">
                    <a:alpha val="43137"/>
                  </a:srgbClr>
                </a:outerShdw>
              </a:effectLst>
            </a:endParaRPr>
          </a:p>
        </p:txBody>
      </p:sp>
      <p:pic>
        <p:nvPicPr>
          <p:cNvPr id="53249" name="Picture 1"/>
          <p:cNvPicPr>
            <a:picLocks noChangeAspect="1" noChangeArrowheads="1"/>
          </p:cNvPicPr>
          <p:nvPr/>
        </p:nvPicPr>
        <p:blipFill>
          <a:blip r:embed="rId2" cstate="print"/>
          <a:srcRect/>
          <a:stretch>
            <a:fillRect/>
          </a:stretch>
        </p:blipFill>
        <p:spPr bwMode="auto">
          <a:xfrm>
            <a:off x="0" y="685800"/>
            <a:ext cx="9144000" cy="1195977"/>
          </a:xfrm>
          <a:prstGeom prst="rect">
            <a:avLst/>
          </a:prstGeom>
          <a:noFill/>
          <a:ln w="9525">
            <a:noFill/>
            <a:miter lim="800000"/>
            <a:headEnd/>
            <a:tailEnd/>
          </a:ln>
        </p:spPr>
      </p:pic>
      <p:sp>
        <p:nvSpPr>
          <p:cNvPr id="4" name="Rectangle 3"/>
          <p:cNvSpPr/>
          <p:nvPr/>
        </p:nvSpPr>
        <p:spPr>
          <a:xfrm>
            <a:off x="0" y="1447800"/>
            <a:ext cx="9144000" cy="4572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0" y="1981200"/>
            <a:ext cx="91440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solidFill>
                  <a:schemeClr val="tx1"/>
                </a:solidFill>
              </a:rPr>
              <a:t>A Vendor Return during the Receipt to Stock results in the total receipt being recorded by the RP Transaction, with a reduction from STOCK of the 100 Units returned recorded by the VR Transaction. The GRN Number will be the same for proper matching of AP Invoices and Credit Memo’s created from the Debits.</a:t>
            </a:r>
            <a:endParaRPr lang="en-US" b="1" dirty="0">
              <a:solidFill>
                <a:schemeClr val="tx1"/>
              </a:solidFill>
            </a:endParaRPr>
          </a:p>
        </p:txBody>
      </p:sp>
      <p:pic>
        <p:nvPicPr>
          <p:cNvPr id="53250" name="Picture 2"/>
          <p:cNvPicPr>
            <a:picLocks noChangeAspect="1" noChangeArrowheads="1"/>
          </p:cNvPicPr>
          <p:nvPr/>
        </p:nvPicPr>
        <p:blipFill>
          <a:blip r:embed="rId3" cstate="print"/>
          <a:srcRect/>
          <a:stretch>
            <a:fillRect/>
          </a:stretch>
        </p:blipFill>
        <p:spPr bwMode="auto">
          <a:xfrm>
            <a:off x="125777" y="3276600"/>
            <a:ext cx="9018224" cy="2893734"/>
          </a:xfrm>
          <a:prstGeom prst="rect">
            <a:avLst/>
          </a:prstGeom>
          <a:noFill/>
          <a:ln w="9525">
            <a:noFill/>
            <a:miter lim="800000"/>
            <a:headEnd/>
            <a:tailEnd/>
          </a:ln>
        </p:spPr>
      </p:pic>
      <p:pic>
        <p:nvPicPr>
          <p:cNvPr id="53251" name="Picture 3"/>
          <p:cNvPicPr>
            <a:picLocks noChangeAspect="1" noChangeArrowheads="1"/>
          </p:cNvPicPr>
          <p:nvPr/>
        </p:nvPicPr>
        <p:blipFill>
          <a:blip r:embed="rId4" cstate="print"/>
          <a:srcRect/>
          <a:stretch>
            <a:fillRect/>
          </a:stretch>
        </p:blipFill>
        <p:spPr bwMode="auto">
          <a:xfrm>
            <a:off x="3581400" y="5596944"/>
            <a:ext cx="1905000" cy="1261056"/>
          </a:xfrm>
          <a:prstGeom prst="rect">
            <a:avLst/>
          </a:prstGeom>
          <a:noFill/>
          <a:ln w="9525">
            <a:noFill/>
            <a:miter lim="800000"/>
            <a:headEnd/>
            <a:tailEnd/>
          </a:ln>
        </p:spPr>
      </p:pic>
      <p:sp>
        <p:nvSpPr>
          <p:cNvPr id="8" name="Rectangle 7"/>
          <p:cNvSpPr/>
          <p:nvPr/>
        </p:nvSpPr>
        <p:spPr>
          <a:xfrm>
            <a:off x="8077200" y="4800600"/>
            <a:ext cx="1066800" cy="228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304800" y="4648200"/>
            <a:ext cx="7620000" cy="1200329"/>
          </a:xfrm>
          <a:prstGeom prst="rect">
            <a:avLst/>
          </a:prstGeom>
          <a:solidFill>
            <a:schemeClr val="bg1"/>
          </a:solidFill>
        </p:spPr>
        <p:txBody>
          <a:bodyPr wrap="square" rtlCol="0">
            <a:spAutoFit/>
          </a:bodyPr>
          <a:lstStyle/>
          <a:p>
            <a:r>
              <a:rPr lang="en-US" dirty="0" smtClean="0"/>
              <a:t>Every VR that does not request a ‘resupply’ of the materials returned, results in a Debit Memo. You can view the Debit Memo’s in the PO Debit Memo Card, or you can manage all Debit Memo’s in the Power Link Object…….</a:t>
            </a:r>
            <a:endParaRPr lang="en-US" dirty="0"/>
          </a:p>
        </p:txBody>
      </p:sp>
      <p:pic>
        <p:nvPicPr>
          <p:cNvPr id="53252" name="Picture 4"/>
          <p:cNvPicPr>
            <a:picLocks noChangeAspect="1" noChangeArrowheads="1"/>
          </p:cNvPicPr>
          <p:nvPr/>
        </p:nvPicPr>
        <p:blipFill>
          <a:blip r:embed="rId5" cstate="print"/>
          <a:srcRect/>
          <a:stretch>
            <a:fillRect/>
          </a:stretch>
        </p:blipFill>
        <p:spPr bwMode="auto">
          <a:xfrm>
            <a:off x="0" y="3276600"/>
            <a:ext cx="9144000" cy="3581401"/>
          </a:xfrm>
          <a:prstGeom prst="rect">
            <a:avLst/>
          </a:prstGeom>
          <a:noFill/>
          <a:ln w="9525">
            <a:noFill/>
            <a:miter lim="800000"/>
            <a:headEnd/>
            <a:tailEnd/>
          </a:ln>
        </p:spPr>
      </p:pic>
      <p:sp>
        <p:nvSpPr>
          <p:cNvPr id="11" name="Oval 10"/>
          <p:cNvSpPr/>
          <p:nvPr/>
        </p:nvSpPr>
        <p:spPr>
          <a:xfrm>
            <a:off x="1752600" y="4038600"/>
            <a:ext cx="1295400" cy="990600"/>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2" name="TextBox 11"/>
          <p:cNvSpPr txBox="1"/>
          <p:nvPr/>
        </p:nvSpPr>
        <p:spPr>
          <a:xfrm>
            <a:off x="3505200" y="3581400"/>
            <a:ext cx="5638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Manage your Debit Memo’s for your Returns ! You can see that these have not had Credit Memo’s entered…….</a:t>
            </a:r>
            <a:endParaRPr lang="en-US" dirty="0"/>
          </a:p>
        </p:txBody>
      </p:sp>
      <p:sp>
        <p:nvSpPr>
          <p:cNvPr id="13" name="Left Arrow 12"/>
          <p:cNvSpPr/>
          <p:nvPr/>
        </p:nvSpPr>
        <p:spPr>
          <a:xfrm rot="19270891">
            <a:off x="6475883" y="952159"/>
            <a:ext cx="1524000" cy="5334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b="1" dirty="0" smtClean="0">
                <a:effectLst>
                  <a:outerShdw blurRad="38100" dist="38100" dir="2700000" algn="tl">
                    <a:srgbClr val="000000">
                      <a:alpha val="43137"/>
                    </a:srgbClr>
                  </a:outerShdw>
                </a:effectLst>
              </a:rPr>
              <a:t>Reduction</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53250"/>
                                        </p:tgtEl>
                                        <p:attrNameLst>
                                          <p:attrName>style.visibility</p:attrName>
                                        </p:attrNameLst>
                                      </p:cBhvr>
                                      <p:to>
                                        <p:strVal val="visible"/>
                                      </p:to>
                                    </p:set>
                                    <p:anim calcmode="lin" valueType="num">
                                      <p:cBhvr>
                                        <p:cTn id="13" dur="500" fill="hold"/>
                                        <p:tgtEl>
                                          <p:spTgt spid="53250"/>
                                        </p:tgtEl>
                                        <p:attrNameLst>
                                          <p:attrName>ppt_w</p:attrName>
                                        </p:attrNameLst>
                                      </p:cBhvr>
                                      <p:tavLst>
                                        <p:tav tm="0">
                                          <p:val>
                                            <p:strVal val="#ppt_w*0.05"/>
                                          </p:val>
                                        </p:tav>
                                        <p:tav tm="100000">
                                          <p:val>
                                            <p:strVal val="#ppt_w"/>
                                          </p:val>
                                        </p:tav>
                                      </p:tavLst>
                                    </p:anim>
                                    <p:anim calcmode="lin" valueType="num">
                                      <p:cBhvr>
                                        <p:cTn id="14" dur="500" fill="hold"/>
                                        <p:tgtEl>
                                          <p:spTgt spid="53250"/>
                                        </p:tgtEl>
                                        <p:attrNameLst>
                                          <p:attrName>ppt_h</p:attrName>
                                        </p:attrNameLst>
                                      </p:cBhvr>
                                      <p:tavLst>
                                        <p:tav tm="0">
                                          <p:val>
                                            <p:strVal val="#ppt_h"/>
                                          </p:val>
                                        </p:tav>
                                        <p:tav tm="100000">
                                          <p:val>
                                            <p:strVal val="#ppt_h"/>
                                          </p:val>
                                        </p:tav>
                                      </p:tavLst>
                                    </p:anim>
                                    <p:anim calcmode="lin" valueType="num">
                                      <p:cBhvr>
                                        <p:cTn id="15" dur="500" fill="hold"/>
                                        <p:tgtEl>
                                          <p:spTgt spid="53250"/>
                                        </p:tgtEl>
                                        <p:attrNameLst>
                                          <p:attrName>ppt_x</p:attrName>
                                        </p:attrNameLst>
                                      </p:cBhvr>
                                      <p:tavLst>
                                        <p:tav tm="0">
                                          <p:val>
                                            <p:strVal val="#ppt_x-.2"/>
                                          </p:val>
                                        </p:tav>
                                        <p:tav tm="100000">
                                          <p:val>
                                            <p:strVal val="#ppt_x"/>
                                          </p:val>
                                        </p:tav>
                                      </p:tavLst>
                                    </p:anim>
                                    <p:anim calcmode="lin" valueType="num">
                                      <p:cBhvr>
                                        <p:cTn id="16" dur="500" fill="hold"/>
                                        <p:tgtEl>
                                          <p:spTgt spid="53250"/>
                                        </p:tgtEl>
                                        <p:attrNameLst>
                                          <p:attrName>ppt_y</p:attrName>
                                        </p:attrNameLst>
                                      </p:cBhvr>
                                      <p:tavLst>
                                        <p:tav tm="0">
                                          <p:val>
                                            <p:strVal val="#ppt_y"/>
                                          </p:val>
                                        </p:tav>
                                        <p:tav tm="100000">
                                          <p:val>
                                            <p:strVal val="#ppt_y"/>
                                          </p:val>
                                        </p:tav>
                                      </p:tavLst>
                                    </p:anim>
                                    <p:animEffect transition="in" filter="fade">
                                      <p:cBhvr>
                                        <p:cTn id="17" dur="500"/>
                                        <p:tgtEl>
                                          <p:spTgt spid="53250"/>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1000"/>
                                        <p:tgtEl>
                                          <p:spTgt spid="8"/>
                                        </p:tgtEl>
                                      </p:cBhvr>
                                    </p:animEffect>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par>
                          <p:cTn id="26" fill="hold">
                            <p:stCondLst>
                              <p:cond delay="2000"/>
                            </p:stCondLst>
                            <p:childTnLst>
                              <p:par>
                                <p:cTn id="27" presetID="54" presetClass="entr" presetSubtype="0" accel="100000" fill="hold" nodeType="afterEffect">
                                  <p:stCondLst>
                                    <p:cond delay="0"/>
                                  </p:stCondLst>
                                  <p:childTnLst>
                                    <p:set>
                                      <p:cBhvr>
                                        <p:cTn id="28" dur="1" fill="hold">
                                          <p:stCondLst>
                                            <p:cond delay="0"/>
                                          </p:stCondLst>
                                        </p:cTn>
                                        <p:tgtEl>
                                          <p:spTgt spid="53251"/>
                                        </p:tgtEl>
                                        <p:attrNameLst>
                                          <p:attrName>style.visibility</p:attrName>
                                        </p:attrNameLst>
                                      </p:cBhvr>
                                      <p:to>
                                        <p:strVal val="visible"/>
                                      </p:to>
                                    </p:set>
                                    <p:anim calcmode="lin" valueType="num">
                                      <p:cBhvr>
                                        <p:cTn id="29" dur="2000" fill="hold"/>
                                        <p:tgtEl>
                                          <p:spTgt spid="53251"/>
                                        </p:tgtEl>
                                        <p:attrNameLst>
                                          <p:attrName>ppt_w</p:attrName>
                                        </p:attrNameLst>
                                      </p:cBhvr>
                                      <p:tavLst>
                                        <p:tav tm="0">
                                          <p:val>
                                            <p:strVal val="#ppt_w*0.05"/>
                                          </p:val>
                                        </p:tav>
                                        <p:tav tm="100000">
                                          <p:val>
                                            <p:strVal val="#ppt_w"/>
                                          </p:val>
                                        </p:tav>
                                      </p:tavLst>
                                    </p:anim>
                                    <p:anim calcmode="lin" valueType="num">
                                      <p:cBhvr>
                                        <p:cTn id="30" dur="2000" fill="hold"/>
                                        <p:tgtEl>
                                          <p:spTgt spid="53251"/>
                                        </p:tgtEl>
                                        <p:attrNameLst>
                                          <p:attrName>ppt_h</p:attrName>
                                        </p:attrNameLst>
                                      </p:cBhvr>
                                      <p:tavLst>
                                        <p:tav tm="0">
                                          <p:val>
                                            <p:strVal val="#ppt_h"/>
                                          </p:val>
                                        </p:tav>
                                        <p:tav tm="100000">
                                          <p:val>
                                            <p:strVal val="#ppt_h"/>
                                          </p:val>
                                        </p:tav>
                                      </p:tavLst>
                                    </p:anim>
                                    <p:anim calcmode="lin" valueType="num">
                                      <p:cBhvr>
                                        <p:cTn id="31" dur="2000" fill="hold"/>
                                        <p:tgtEl>
                                          <p:spTgt spid="53251"/>
                                        </p:tgtEl>
                                        <p:attrNameLst>
                                          <p:attrName>ppt_x</p:attrName>
                                        </p:attrNameLst>
                                      </p:cBhvr>
                                      <p:tavLst>
                                        <p:tav tm="0">
                                          <p:val>
                                            <p:strVal val="#ppt_x-.2"/>
                                          </p:val>
                                        </p:tav>
                                        <p:tav tm="100000">
                                          <p:val>
                                            <p:strVal val="#ppt_x"/>
                                          </p:val>
                                        </p:tav>
                                      </p:tavLst>
                                    </p:anim>
                                    <p:anim calcmode="lin" valueType="num">
                                      <p:cBhvr>
                                        <p:cTn id="32" dur="2000" fill="hold"/>
                                        <p:tgtEl>
                                          <p:spTgt spid="53251"/>
                                        </p:tgtEl>
                                        <p:attrNameLst>
                                          <p:attrName>ppt_y</p:attrName>
                                        </p:attrNameLst>
                                      </p:cBhvr>
                                      <p:tavLst>
                                        <p:tav tm="0">
                                          <p:val>
                                            <p:strVal val="#ppt_y"/>
                                          </p:val>
                                        </p:tav>
                                        <p:tav tm="100000">
                                          <p:val>
                                            <p:strVal val="#ppt_y"/>
                                          </p:val>
                                        </p:tav>
                                      </p:tavLst>
                                    </p:anim>
                                    <p:animEffect transition="in" filter="fade">
                                      <p:cBhvr>
                                        <p:cTn id="33" dur="2000"/>
                                        <p:tgtEl>
                                          <p:spTgt spid="5325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53252"/>
                                        </p:tgtEl>
                                        <p:attrNameLst>
                                          <p:attrName>style.visibility</p:attrName>
                                        </p:attrNameLst>
                                      </p:cBhvr>
                                      <p:to>
                                        <p:strVal val="visible"/>
                                      </p:to>
                                    </p:set>
                                    <p:animEffect transition="in" filter="diamond(in)">
                                      <p:cBhvr>
                                        <p:cTn id="38" dur="2000"/>
                                        <p:tgtEl>
                                          <p:spTgt spid="53252"/>
                                        </p:tgtEl>
                                      </p:cBhvr>
                                    </p:animEffect>
                                  </p:childTnLst>
                                </p:cTn>
                              </p:par>
                            </p:childTnLst>
                          </p:cTn>
                        </p:par>
                        <p:par>
                          <p:cTn id="39" fill="hold">
                            <p:stCondLst>
                              <p:cond delay="2000"/>
                            </p:stCondLst>
                            <p:childTnLst>
                              <p:par>
                                <p:cTn id="40" presetID="2" presetClass="entr" presetSubtype="3"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1+#ppt_w/2"/>
                                          </p:val>
                                        </p:tav>
                                        <p:tav tm="100000">
                                          <p:val>
                                            <p:strVal val="#ppt_x"/>
                                          </p:val>
                                        </p:tav>
                                      </p:tavLst>
                                    </p:anim>
                                    <p:anim calcmode="lin" valueType="num">
                                      <p:cBhvr additive="base">
                                        <p:cTn id="43" dur="1000" fill="hold"/>
                                        <p:tgtEl>
                                          <p:spTgt spid="11"/>
                                        </p:tgtEl>
                                        <p:attrNameLst>
                                          <p:attrName>ppt_y</p:attrName>
                                        </p:attrNameLst>
                                      </p:cBhvr>
                                      <p:tavLst>
                                        <p:tav tm="0">
                                          <p:val>
                                            <p:strVal val="0-#ppt_h/2"/>
                                          </p:val>
                                        </p:tav>
                                        <p:tav tm="100000">
                                          <p:val>
                                            <p:strVal val="#ppt_y"/>
                                          </p:val>
                                        </p:tav>
                                      </p:tavLst>
                                    </p:anim>
                                  </p:childTnLst>
                                </p:cTn>
                              </p:par>
                            </p:childTnLst>
                          </p:cTn>
                        </p:par>
                        <p:par>
                          <p:cTn id="44" fill="hold">
                            <p:stCondLst>
                              <p:cond delay="3000"/>
                            </p:stCondLst>
                            <p:childTnLst>
                              <p:par>
                                <p:cTn id="45" presetID="2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edge">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Outs of Inventory – The Vendor Return</a:t>
            </a:r>
            <a:endParaRPr lang="en-US" sz="28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0" y="609600"/>
            <a:ext cx="8915400" cy="646331"/>
          </a:xfrm>
          <a:prstGeom prst="rect">
            <a:avLst/>
          </a:prstGeom>
          <a:solidFill>
            <a:schemeClr val="bg1"/>
          </a:solidFill>
        </p:spPr>
        <p:txBody>
          <a:bodyPr wrap="square" rtlCol="0">
            <a:spAutoFit/>
          </a:bodyPr>
          <a:lstStyle/>
          <a:p>
            <a:r>
              <a:rPr lang="en-US" b="1" dirty="0" smtClean="0"/>
              <a:t>If you have already received the material into Stock</a:t>
            </a:r>
            <a:r>
              <a:rPr lang="en-US" dirty="0" smtClean="0"/>
              <a:t>, you can perform a VR from “Other Material Tasks” in Power Link as shown below:</a:t>
            </a:r>
            <a:endParaRPr lang="en-US" dirty="0"/>
          </a:p>
        </p:txBody>
      </p:sp>
      <p:pic>
        <p:nvPicPr>
          <p:cNvPr id="54273" name="Picture 1"/>
          <p:cNvPicPr>
            <a:picLocks noChangeAspect="1" noChangeArrowheads="1"/>
          </p:cNvPicPr>
          <p:nvPr/>
        </p:nvPicPr>
        <p:blipFill>
          <a:blip r:embed="rId2" cstate="print"/>
          <a:srcRect/>
          <a:stretch>
            <a:fillRect/>
          </a:stretch>
        </p:blipFill>
        <p:spPr bwMode="auto">
          <a:xfrm>
            <a:off x="0" y="1271586"/>
            <a:ext cx="9144000" cy="5586414"/>
          </a:xfrm>
          <a:prstGeom prst="rect">
            <a:avLst/>
          </a:prstGeom>
          <a:noFill/>
          <a:ln w="9525">
            <a:noFill/>
            <a:miter lim="800000"/>
            <a:headEnd/>
            <a:tailEnd/>
          </a:ln>
        </p:spPr>
      </p:pic>
      <p:sp>
        <p:nvSpPr>
          <p:cNvPr id="7" name="Rectangle 6"/>
          <p:cNvSpPr/>
          <p:nvPr/>
        </p:nvSpPr>
        <p:spPr>
          <a:xfrm>
            <a:off x="1752600" y="3429000"/>
            <a:ext cx="838200" cy="609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Rectangle 7"/>
          <p:cNvSpPr/>
          <p:nvPr/>
        </p:nvSpPr>
        <p:spPr>
          <a:xfrm>
            <a:off x="3657600" y="3352800"/>
            <a:ext cx="1295400" cy="4572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cxnSp>
        <p:nvCxnSpPr>
          <p:cNvPr id="10" name="Straight Arrow Connector 9"/>
          <p:cNvCxnSpPr>
            <a:stCxn id="7" idx="3"/>
            <a:endCxn id="8" idx="1"/>
          </p:cNvCxnSpPr>
          <p:nvPr/>
        </p:nvCxnSpPr>
        <p:spPr>
          <a:xfrm flipV="1">
            <a:off x="2590800" y="3581400"/>
            <a:ext cx="1066800" cy="1524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4274" name="Picture 2"/>
          <p:cNvPicPr>
            <a:picLocks noChangeAspect="1" noChangeArrowheads="1"/>
          </p:cNvPicPr>
          <p:nvPr/>
        </p:nvPicPr>
        <p:blipFill>
          <a:blip r:embed="rId3" cstate="print"/>
          <a:srcRect/>
          <a:stretch>
            <a:fillRect/>
          </a:stretch>
        </p:blipFill>
        <p:spPr bwMode="auto">
          <a:xfrm>
            <a:off x="3114675" y="2362200"/>
            <a:ext cx="6029325" cy="4325877"/>
          </a:xfrm>
          <a:prstGeom prst="rect">
            <a:avLst/>
          </a:prstGeom>
          <a:noFill/>
          <a:ln w="9525">
            <a:noFill/>
            <a:miter lim="800000"/>
            <a:headEnd/>
            <a:tailEnd/>
          </a:ln>
        </p:spPr>
      </p:pic>
      <p:sp>
        <p:nvSpPr>
          <p:cNvPr id="12" name="Rectangle 11"/>
          <p:cNvSpPr/>
          <p:nvPr/>
        </p:nvSpPr>
        <p:spPr>
          <a:xfrm>
            <a:off x="3429000" y="5181600"/>
            <a:ext cx="1371600" cy="228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54275" name="Picture 3"/>
          <p:cNvPicPr>
            <a:picLocks noChangeAspect="1" noChangeArrowheads="1"/>
          </p:cNvPicPr>
          <p:nvPr/>
        </p:nvPicPr>
        <p:blipFill>
          <a:blip r:embed="rId4" cstate="print"/>
          <a:srcRect/>
          <a:stretch>
            <a:fillRect/>
          </a:stretch>
        </p:blipFill>
        <p:spPr bwMode="auto">
          <a:xfrm>
            <a:off x="0" y="1284950"/>
            <a:ext cx="9144000" cy="5573050"/>
          </a:xfrm>
          <a:prstGeom prst="rect">
            <a:avLst/>
          </a:prstGeom>
          <a:noFill/>
          <a:ln w="9525">
            <a:noFill/>
            <a:miter lim="800000"/>
            <a:headEnd/>
            <a:tailEnd/>
          </a:ln>
        </p:spPr>
      </p:pic>
      <p:sp>
        <p:nvSpPr>
          <p:cNvPr id="14" name="TextBox 13"/>
          <p:cNvSpPr txBox="1"/>
          <p:nvPr/>
        </p:nvSpPr>
        <p:spPr>
          <a:xfrm>
            <a:off x="2590800" y="5867400"/>
            <a:ext cx="6324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smtClean="0"/>
              <a:t>Same screens we have been used to since Release 4.</a:t>
            </a:r>
            <a:endParaRPr lang="en-US" sz="2400" b="1" dirty="0"/>
          </a:p>
        </p:txBody>
      </p:sp>
      <p:pic>
        <p:nvPicPr>
          <p:cNvPr id="54277" name="Picture 5" descr="http://t0.gstatic.com/images?q=tbn:ANd9GcRntV7Tf8TZeZo4mqlB12exJrtMV4JiDlwW0mJ30pxn66_RWJ2d8w"/>
          <p:cNvPicPr>
            <a:picLocks noChangeAspect="1" noChangeArrowheads="1"/>
          </p:cNvPicPr>
          <p:nvPr/>
        </p:nvPicPr>
        <p:blipFill>
          <a:blip r:embed="rId5" cstate="print"/>
          <a:srcRect/>
          <a:stretch>
            <a:fillRect/>
          </a:stretch>
        </p:blipFill>
        <p:spPr bwMode="auto">
          <a:xfrm>
            <a:off x="7208436" y="1295400"/>
            <a:ext cx="1935564" cy="1276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edge">
                                      <p:cBhvr>
                                        <p:cTn id="7" dur="2000"/>
                                        <p:tgtEl>
                                          <p:spTgt spid="5427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4275"/>
                                        </p:tgtEl>
                                        <p:attrNameLst>
                                          <p:attrName>style.visibility</p:attrName>
                                        </p:attrNameLst>
                                      </p:cBhvr>
                                      <p:to>
                                        <p:strVal val="visible"/>
                                      </p:to>
                                    </p:set>
                                    <p:anim calcmode="lin" valueType="num">
                                      <p:cBhvr>
                                        <p:cTn id="16" dur="1000" fill="hold"/>
                                        <p:tgtEl>
                                          <p:spTgt spid="54275"/>
                                        </p:tgtEl>
                                        <p:attrNameLst>
                                          <p:attrName>ppt_w</p:attrName>
                                        </p:attrNameLst>
                                      </p:cBhvr>
                                      <p:tavLst>
                                        <p:tav tm="0">
                                          <p:val>
                                            <p:strVal val="#ppt_w*0.05"/>
                                          </p:val>
                                        </p:tav>
                                        <p:tav tm="100000">
                                          <p:val>
                                            <p:strVal val="#ppt_w"/>
                                          </p:val>
                                        </p:tav>
                                      </p:tavLst>
                                    </p:anim>
                                    <p:anim calcmode="lin" valueType="num">
                                      <p:cBhvr>
                                        <p:cTn id="17" dur="1000" fill="hold"/>
                                        <p:tgtEl>
                                          <p:spTgt spid="54275"/>
                                        </p:tgtEl>
                                        <p:attrNameLst>
                                          <p:attrName>ppt_h</p:attrName>
                                        </p:attrNameLst>
                                      </p:cBhvr>
                                      <p:tavLst>
                                        <p:tav tm="0">
                                          <p:val>
                                            <p:strVal val="#ppt_h"/>
                                          </p:val>
                                        </p:tav>
                                        <p:tav tm="100000">
                                          <p:val>
                                            <p:strVal val="#ppt_h"/>
                                          </p:val>
                                        </p:tav>
                                      </p:tavLst>
                                    </p:anim>
                                    <p:anim calcmode="lin" valueType="num">
                                      <p:cBhvr>
                                        <p:cTn id="18" dur="1000" fill="hold"/>
                                        <p:tgtEl>
                                          <p:spTgt spid="54275"/>
                                        </p:tgtEl>
                                        <p:attrNameLst>
                                          <p:attrName>ppt_x</p:attrName>
                                        </p:attrNameLst>
                                      </p:cBhvr>
                                      <p:tavLst>
                                        <p:tav tm="0">
                                          <p:val>
                                            <p:strVal val="#ppt_x-.2"/>
                                          </p:val>
                                        </p:tav>
                                        <p:tav tm="100000">
                                          <p:val>
                                            <p:strVal val="#ppt_x"/>
                                          </p:val>
                                        </p:tav>
                                      </p:tavLst>
                                    </p:anim>
                                    <p:anim calcmode="lin" valueType="num">
                                      <p:cBhvr>
                                        <p:cTn id="19" dur="1000" fill="hold"/>
                                        <p:tgtEl>
                                          <p:spTgt spid="54275"/>
                                        </p:tgtEl>
                                        <p:attrNameLst>
                                          <p:attrName>ppt_y</p:attrName>
                                        </p:attrNameLst>
                                      </p:cBhvr>
                                      <p:tavLst>
                                        <p:tav tm="0">
                                          <p:val>
                                            <p:strVal val="#ppt_y"/>
                                          </p:val>
                                        </p:tav>
                                        <p:tav tm="100000">
                                          <p:val>
                                            <p:strVal val="#ppt_y"/>
                                          </p:val>
                                        </p:tav>
                                      </p:tavLst>
                                    </p:anim>
                                    <p:animEffect transition="in" filter="fade">
                                      <p:cBhvr>
                                        <p:cTn id="20" dur="1000"/>
                                        <p:tgtEl>
                                          <p:spTgt spid="54275"/>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par>
                          <p:cTn id="25" fill="hold">
                            <p:stCondLst>
                              <p:cond delay="1500"/>
                            </p:stCondLst>
                            <p:childTnLst>
                              <p:par>
                                <p:cTn id="26" presetID="8" presetClass="entr" presetSubtype="16" fill="hold" nodeType="afterEffect">
                                  <p:stCondLst>
                                    <p:cond delay="0"/>
                                  </p:stCondLst>
                                  <p:childTnLst>
                                    <p:set>
                                      <p:cBhvr>
                                        <p:cTn id="27" dur="1" fill="hold">
                                          <p:stCondLst>
                                            <p:cond delay="0"/>
                                          </p:stCondLst>
                                        </p:cTn>
                                        <p:tgtEl>
                                          <p:spTgt spid="54277"/>
                                        </p:tgtEl>
                                        <p:attrNameLst>
                                          <p:attrName>style.visibility</p:attrName>
                                        </p:attrNameLst>
                                      </p:cBhvr>
                                      <p:to>
                                        <p:strVal val="visible"/>
                                      </p:to>
                                    </p:set>
                                    <p:animEffect transition="in" filter="diamond(in)">
                                      <p:cBhvr>
                                        <p:cTn id="28" dur="20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Outs of Inventory – The Vendor Return</a:t>
            </a:r>
            <a:endParaRPr lang="en-US" sz="28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609600"/>
            <a:ext cx="8915400" cy="646331"/>
          </a:xfrm>
          <a:prstGeom prst="rect">
            <a:avLst/>
          </a:prstGeom>
          <a:solidFill>
            <a:schemeClr val="bg1"/>
          </a:solidFill>
        </p:spPr>
        <p:txBody>
          <a:bodyPr wrap="square" rtlCol="0">
            <a:spAutoFit/>
          </a:bodyPr>
          <a:lstStyle/>
          <a:p>
            <a:r>
              <a:rPr lang="en-US" b="1" dirty="0" smtClean="0"/>
              <a:t>If the Item being returned is being done during the Inspection process, you must use the Quality Transactions at IDF Level 1 to perform the VR</a:t>
            </a:r>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838200" y="1600200"/>
            <a:ext cx="7448550" cy="4762500"/>
          </a:xfrm>
          <a:prstGeom prst="rect">
            <a:avLst/>
          </a:prstGeom>
          <a:noFill/>
          <a:ln w="9525">
            <a:noFill/>
            <a:miter lim="800000"/>
            <a:headEnd/>
            <a:tailEnd/>
          </a:ln>
        </p:spPr>
      </p:pic>
      <p:sp>
        <p:nvSpPr>
          <p:cNvPr id="6" name="Rectangle 5"/>
          <p:cNvSpPr/>
          <p:nvPr/>
        </p:nvSpPr>
        <p:spPr>
          <a:xfrm>
            <a:off x="3581400" y="2743200"/>
            <a:ext cx="1981200" cy="609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58371" name="Picture 3"/>
          <p:cNvPicPr>
            <a:picLocks noChangeAspect="1" noChangeArrowheads="1"/>
          </p:cNvPicPr>
          <p:nvPr/>
        </p:nvPicPr>
        <p:blipFill>
          <a:blip r:embed="rId3" cstate="print"/>
          <a:srcRect/>
          <a:stretch>
            <a:fillRect/>
          </a:stretch>
        </p:blipFill>
        <p:spPr bwMode="auto">
          <a:xfrm>
            <a:off x="762000" y="1600200"/>
            <a:ext cx="8382000" cy="4953000"/>
          </a:xfrm>
          <a:prstGeom prst="rect">
            <a:avLst/>
          </a:prstGeom>
          <a:noFill/>
          <a:ln w="9525">
            <a:noFill/>
            <a:miter lim="800000"/>
            <a:headEnd/>
            <a:tailEnd/>
          </a:ln>
        </p:spPr>
      </p:pic>
      <p:sp>
        <p:nvSpPr>
          <p:cNvPr id="9" name="TextBox 8"/>
          <p:cNvSpPr txBox="1"/>
          <p:nvPr/>
        </p:nvSpPr>
        <p:spPr>
          <a:xfrm>
            <a:off x="4191000" y="1981200"/>
            <a:ext cx="4343400" cy="646331"/>
          </a:xfrm>
          <a:prstGeom prst="rect">
            <a:avLst/>
          </a:prstGeom>
          <a:solidFill>
            <a:schemeClr val="bg1"/>
          </a:solidFill>
        </p:spPr>
        <p:txBody>
          <a:bodyPr wrap="square" rtlCol="0">
            <a:spAutoFit/>
          </a:bodyPr>
          <a:lstStyle/>
          <a:p>
            <a:r>
              <a:rPr lang="en-US" dirty="0" smtClean="0"/>
              <a:t>QC Enters the Quality Transaction Header Information……</a:t>
            </a:r>
            <a:endParaRPr lang="en-US" dirty="0"/>
          </a:p>
        </p:txBody>
      </p:sp>
      <p:pic>
        <p:nvPicPr>
          <p:cNvPr id="58372" name="Picture 4"/>
          <p:cNvPicPr>
            <a:picLocks noChangeAspect="1" noChangeArrowheads="1"/>
          </p:cNvPicPr>
          <p:nvPr/>
        </p:nvPicPr>
        <p:blipFill>
          <a:blip r:embed="rId4" cstate="print"/>
          <a:srcRect/>
          <a:stretch>
            <a:fillRect/>
          </a:stretch>
        </p:blipFill>
        <p:spPr bwMode="auto">
          <a:xfrm>
            <a:off x="232561" y="1600200"/>
            <a:ext cx="8911439" cy="5257800"/>
          </a:xfrm>
          <a:prstGeom prst="rect">
            <a:avLst/>
          </a:prstGeom>
          <a:noFill/>
          <a:ln w="9525">
            <a:noFill/>
            <a:miter lim="800000"/>
            <a:headEnd/>
            <a:tailEnd/>
          </a:ln>
        </p:spPr>
      </p:pic>
      <p:sp>
        <p:nvSpPr>
          <p:cNvPr id="10" name="Rectangle 9"/>
          <p:cNvSpPr/>
          <p:nvPr/>
        </p:nvSpPr>
        <p:spPr>
          <a:xfrm>
            <a:off x="381000" y="4038600"/>
            <a:ext cx="6934200" cy="4572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1" name="Left Arrow 10"/>
          <p:cNvSpPr/>
          <p:nvPr/>
        </p:nvSpPr>
        <p:spPr>
          <a:xfrm rot="19351971">
            <a:off x="5633224" y="2932754"/>
            <a:ext cx="1981200" cy="762000"/>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VR Txn</a:t>
            </a:r>
            <a:endParaRPr lang="en-US" sz="2800" b="1" dirty="0">
              <a:effectLst>
                <a:outerShdw blurRad="38100" dist="38100" dir="2700000" algn="tl">
                  <a:srgbClr val="000000">
                    <a:alpha val="43137"/>
                  </a:srgbClr>
                </a:outerShdw>
              </a:effectLst>
            </a:endParaRPr>
          </a:p>
        </p:txBody>
      </p:sp>
      <p:sp>
        <p:nvSpPr>
          <p:cNvPr id="12" name="TextBox 11"/>
          <p:cNvSpPr txBox="1"/>
          <p:nvPr/>
        </p:nvSpPr>
        <p:spPr>
          <a:xfrm>
            <a:off x="914400" y="6096000"/>
            <a:ext cx="76962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dirty="0" smtClean="0">
                <a:solidFill>
                  <a:schemeClr val="tx1"/>
                </a:solidFill>
              </a:rPr>
              <a:t>The VR will be created…..no reduction in Inventory since the 200 received never made it passed your Inspection Team into Stock.</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500"/>
                                        <p:tgtEl>
                                          <p:spTgt spid="5837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8372"/>
                                        </p:tgtEl>
                                        <p:attrNameLst>
                                          <p:attrName>style.visibility</p:attrName>
                                        </p:attrNameLst>
                                      </p:cBhvr>
                                      <p:to>
                                        <p:strVal val="visible"/>
                                      </p:to>
                                    </p:set>
                                    <p:animEffect transition="in" filter="checkerboard(across)">
                                      <p:cBhvr>
                                        <p:cTn id="16" dur="500"/>
                                        <p:tgtEl>
                                          <p:spTgt spid="58372"/>
                                        </p:tgtEl>
                                      </p:cBhvr>
                                    </p:animEffect>
                                  </p:childTnLst>
                                </p:cTn>
                              </p:par>
                            </p:childTnLst>
                          </p:cTn>
                        </p:par>
                        <p:par>
                          <p:cTn id="17" fill="hold">
                            <p:stCondLst>
                              <p:cond delay="500"/>
                            </p:stCondLst>
                            <p:childTnLst>
                              <p:par>
                                <p:cTn id="18" presetID="2" presetClass="entr" presetSubtype="3"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4"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par>
                          <p:cTn id="26" fill="hold">
                            <p:stCondLst>
                              <p:cond delay="1500"/>
                            </p:stCondLst>
                            <p:childTnLst>
                              <p:par>
                                <p:cTn id="27" presetID="8"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
        <p:nvSpPr>
          <p:cNvPr id="7" name="Rectangle 6"/>
          <p:cNvSpPr/>
          <p:nvPr/>
        </p:nvSpPr>
        <p:spPr>
          <a:xfrm>
            <a:off x="8077200" y="1600200"/>
            <a:ext cx="1066800" cy="228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 name="Rounded Rectangle 5"/>
          <p:cNvSpPr/>
          <p:nvPr/>
        </p:nvSpPr>
        <p:spPr>
          <a:xfrm>
            <a:off x="914400" y="2209800"/>
            <a:ext cx="838200" cy="685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srcRect/>
          <a:stretch>
            <a:fillRect/>
          </a:stretch>
        </p:blipFill>
        <p:spPr bwMode="auto">
          <a:xfrm>
            <a:off x="3429000" y="762000"/>
            <a:ext cx="1447800" cy="1177073"/>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914400" y="1981200"/>
            <a:ext cx="7010400" cy="4739425"/>
          </a:xfrm>
          <a:prstGeom prst="rect">
            <a:avLst/>
          </a:prstGeom>
          <a:noFill/>
          <a:ln w="9525">
            <a:noFill/>
            <a:miter lim="800000"/>
            <a:headEnd/>
            <a:tailEnd/>
          </a:ln>
        </p:spPr>
      </p:pic>
      <p:sp>
        <p:nvSpPr>
          <p:cNvPr id="9"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3600" b="1" dirty="0" smtClean="0">
                <a:solidFill>
                  <a:schemeClr val="bg1"/>
                </a:solidFill>
                <a:effectLst>
                  <a:outerShdw blurRad="38100" dist="38100" dir="2700000" algn="tl">
                    <a:srgbClr val="000000">
                      <a:alpha val="43137"/>
                    </a:srgbClr>
                  </a:outerShdw>
                </a:effectLst>
              </a:rPr>
              <a:t>R9 – IDF Level 1 from Power Link Card</a:t>
            </a:r>
            <a:endParaRPr lang="en-US" sz="3600" b="1" dirty="0">
              <a:solidFill>
                <a:schemeClr val="bg1"/>
              </a:solidFill>
              <a:effectLst>
                <a:outerShdw blurRad="38100" dist="38100" dir="2700000" algn="tl">
                  <a:srgbClr val="000000">
                    <a:alpha val="43137"/>
                  </a:srgbClr>
                </a:outerShdw>
              </a:effectLst>
            </a:endParaRPr>
          </a:p>
        </p:txBody>
      </p:sp>
      <p:pic>
        <p:nvPicPr>
          <p:cNvPr id="10" name="Picture 5"/>
          <p:cNvPicPr>
            <a:picLocks noChangeAspect="1" noChangeArrowheads="1"/>
          </p:cNvPicPr>
          <p:nvPr/>
        </p:nvPicPr>
        <p:blipFill>
          <a:blip r:embed="rId5" cstate="print"/>
          <a:srcRect/>
          <a:stretch>
            <a:fillRect/>
          </a:stretch>
        </p:blipFill>
        <p:spPr bwMode="auto">
          <a:xfrm>
            <a:off x="914400" y="1676400"/>
            <a:ext cx="7162800" cy="4953000"/>
          </a:xfrm>
          <a:prstGeom prst="rect">
            <a:avLst/>
          </a:prstGeom>
          <a:noFill/>
          <a:ln w="9525">
            <a:noFill/>
            <a:miter lim="800000"/>
            <a:headEnd/>
            <a:tailEnd/>
          </a:ln>
        </p:spPr>
      </p:pic>
      <p:sp>
        <p:nvSpPr>
          <p:cNvPr id="11" name="TextBox 10"/>
          <p:cNvSpPr txBox="1"/>
          <p:nvPr/>
        </p:nvSpPr>
        <p:spPr>
          <a:xfrm>
            <a:off x="304800" y="838200"/>
            <a:ext cx="7467600" cy="163121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What is IDF Level ?</a:t>
            </a:r>
          </a:p>
          <a:p>
            <a:r>
              <a:rPr lang="en-US" b="1" dirty="0" smtClean="0">
                <a:effectLst>
                  <a:outerShdw blurRad="38100" dist="38100" dir="2700000" algn="tl">
                    <a:srgbClr val="000000">
                      <a:alpha val="43137"/>
                    </a:srgbClr>
                  </a:outerShdw>
                </a:effectLst>
              </a:rPr>
              <a:t>Graphical representation of green screen transaction…..same Transaction Screens and Format. </a:t>
            </a:r>
          </a:p>
          <a:p>
            <a:endParaRPr lang="en-US" sz="2000" b="1" i="1" dirty="0" smtClean="0">
              <a:solidFill>
                <a:schemeClr val="tx1"/>
              </a:solidFill>
              <a:effectLst>
                <a:outerShdw blurRad="38100" dist="38100" dir="2700000" algn="tl">
                  <a:srgbClr val="000000">
                    <a:alpha val="43137"/>
                  </a:srgbClr>
                </a:outerShdw>
              </a:effectLst>
            </a:endParaRPr>
          </a:p>
          <a:p>
            <a:r>
              <a:rPr lang="en-US" sz="2000" b="1" i="1" dirty="0" smtClean="0">
                <a:solidFill>
                  <a:schemeClr val="tx1"/>
                </a:solidFill>
                <a:effectLst>
                  <a:outerShdw blurRad="38100" dist="38100" dir="2700000" algn="tl">
                    <a:srgbClr val="000000">
                      <a:alpha val="43137"/>
                    </a:srgbClr>
                  </a:outerShdw>
                </a:effectLst>
              </a:rPr>
              <a:t>Improvements are on the way….. </a:t>
            </a:r>
            <a:endParaRPr lang="en-US" sz="2000" b="1" i="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76"/>
                                        </p:tgtEl>
                                      </p:cBhvr>
                                    </p:animEffect>
                                    <p:set>
                                      <p:cBhvr>
                                        <p:cTn id="7" dur="1" fill="hold">
                                          <p:stCondLst>
                                            <p:cond delay="499"/>
                                          </p:stCondLst>
                                        </p:cTn>
                                        <p:tgtEl>
                                          <p:spTgt spid="3076"/>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3" presetClass="exit" presetSubtype="10" fill="hold" grpId="0" nodeType="withEffect">
                                  <p:stCondLst>
                                    <p:cond delay="0"/>
                                  </p:stCondLst>
                                  <p:childTnLst>
                                    <p:animEffect transition="out" filter="blinds(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checkerboard(across)">
                                      <p:cBhvr>
                                        <p:cTn id="18" dur="1000"/>
                                        <p:tgtEl>
                                          <p:spTgt spid="3074"/>
                                        </p:tgtEl>
                                      </p:cBhvr>
                                    </p:animEffect>
                                  </p:childTnLst>
                                </p:cTn>
                              </p:par>
                              <p:par>
                                <p:cTn id="19" presetID="5" presetClass="entr" presetSubtype="1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checkerboard(across)">
                                      <p:cBhvr>
                                        <p:cTn id="21" dur="500"/>
                                        <p:tgtEl>
                                          <p:spTgt spid="307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4" presetClass="entr" presetSubtype="0" accel="1000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000" fill="hold"/>
                                        <p:tgtEl>
                                          <p:spTgt spid="11"/>
                                        </p:tgtEl>
                                        <p:attrNameLst>
                                          <p:attrName>ppt_w</p:attrName>
                                        </p:attrNameLst>
                                      </p:cBhvr>
                                      <p:tavLst>
                                        <p:tav tm="0">
                                          <p:val>
                                            <p:strVal val="#ppt_w*0.05"/>
                                          </p:val>
                                        </p:tav>
                                        <p:tav tm="100000">
                                          <p:val>
                                            <p:strVal val="#ppt_w"/>
                                          </p:val>
                                        </p:tav>
                                      </p:tavLst>
                                    </p:anim>
                                    <p:anim calcmode="lin" valueType="num">
                                      <p:cBhvr>
                                        <p:cTn id="32" dur="2000" fill="hold"/>
                                        <p:tgtEl>
                                          <p:spTgt spid="11"/>
                                        </p:tgtEl>
                                        <p:attrNameLst>
                                          <p:attrName>ppt_h</p:attrName>
                                        </p:attrNameLst>
                                      </p:cBhvr>
                                      <p:tavLst>
                                        <p:tav tm="0">
                                          <p:val>
                                            <p:strVal val="#ppt_h"/>
                                          </p:val>
                                        </p:tav>
                                        <p:tav tm="100000">
                                          <p:val>
                                            <p:strVal val="#ppt_h"/>
                                          </p:val>
                                        </p:tav>
                                      </p:tavLst>
                                    </p:anim>
                                    <p:anim calcmode="lin" valueType="num">
                                      <p:cBhvr>
                                        <p:cTn id="33" dur="2000" fill="hold"/>
                                        <p:tgtEl>
                                          <p:spTgt spid="11"/>
                                        </p:tgtEl>
                                        <p:attrNameLst>
                                          <p:attrName>ppt_x</p:attrName>
                                        </p:attrNameLst>
                                      </p:cBhvr>
                                      <p:tavLst>
                                        <p:tav tm="0">
                                          <p:val>
                                            <p:strVal val="#ppt_x-.2"/>
                                          </p:val>
                                        </p:tav>
                                        <p:tav tm="100000">
                                          <p:val>
                                            <p:strVal val="#ppt_x"/>
                                          </p:val>
                                        </p:tav>
                                      </p:tavLst>
                                    </p:anim>
                                    <p:anim calcmode="lin" valueType="num">
                                      <p:cBhvr>
                                        <p:cTn id="34" dur="2000" fill="hold"/>
                                        <p:tgtEl>
                                          <p:spTgt spid="11"/>
                                        </p:tgtEl>
                                        <p:attrNameLst>
                                          <p:attrName>ppt_y</p:attrName>
                                        </p:attrNameLst>
                                      </p:cBhvr>
                                      <p:tavLst>
                                        <p:tav tm="0">
                                          <p:val>
                                            <p:strVal val="#ppt_y"/>
                                          </p:val>
                                        </p:tav>
                                        <p:tav tm="100000">
                                          <p:val>
                                            <p:strVal val="#ppt_y"/>
                                          </p:val>
                                        </p:tav>
                                      </p:tavLst>
                                    </p:anim>
                                    <p:animEffect transition="in" filter="fade">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Outs of Inventory – The IW (Part of TW)</a:t>
            </a:r>
            <a:endParaRPr lang="en-US" sz="2800" b="1" dirty="0">
              <a:solidFill>
                <a:schemeClr val="bg1"/>
              </a:solidFill>
              <a:effectLst>
                <a:outerShdw blurRad="38100" dist="38100" dir="2700000" algn="tl">
                  <a:srgbClr val="000000">
                    <a:alpha val="43137"/>
                  </a:srgbClr>
                </a:outerShdw>
              </a:effectLst>
            </a:endParaRPr>
          </a:p>
        </p:txBody>
      </p:sp>
      <p:sp>
        <p:nvSpPr>
          <p:cNvPr id="5" name="Oval 4"/>
          <p:cNvSpPr/>
          <p:nvPr/>
        </p:nvSpPr>
        <p:spPr>
          <a:xfrm>
            <a:off x="533400" y="838200"/>
            <a:ext cx="1066800" cy="9906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TW</a:t>
            </a:r>
            <a:endParaRPr lang="en-US" sz="2800" b="1" dirty="0">
              <a:effectLst>
                <a:outerShdw blurRad="38100" dist="38100" dir="2700000" algn="tl">
                  <a:srgbClr val="000000">
                    <a:alpha val="43137"/>
                  </a:srgbClr>
                </a:outerShdw>
              </a:effectLst>
            </a:endParaRPr>
          </a:p>
        </p:txBody>
      </p:sp>
      <p:cxnSp>
        <p:nvCxnSpPr>
          <p:cNvPr id="6" name="Straight Connector 5"/>
          <p:cNvCxnSpPr/>
          <p:nvPr/>
        </p:nvCxnSpPr>
        <p:spPr>
          <a:xfrm>
            <a:off x="1752600" y="1371600"/>
            <a:ext cx="304800" cy="0"/>
          </a:xfrm>
          <a:prstGeom prst="line">
            <a:avLst/>
          </a:prstGeom>
          <a:ln w="88900">
            <a:tailEnd type="none"/>
          </a:ln>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1752600" y="1219200"/>
            <a:ext cx="304800" cy="0"/>
          </a:xfrm>
          <a:prstGeom prst="line">
            <a:avLst/>
          </a:prstGeom>
          <a:ln w="88900">
            <a:tailEnd type="none"/>
          </a:ln>
        </p:spPr>
        <p:style>
          <a:lnRef idx="3">
            <a:schemeClr val="accent5"/>
          </a:lnRef>
          <a:fillRef idx="0">
            <a:schemeClr val="accent5"/>
          </a:fillRef>
          <a:effectRef idx="2">
            <a:schemeClr val="accent5"/>
          </a:effectRef>
          <a:fontRef idx="minor">
            <a:schemeClr val="tx1"/>
          </a:fontRef>
        </p:style>
      </p:cxnSp>
      <p:sp>
        <p:nvSpPr>
          <p:cNvPr id="8" name="Rounded Rectangle 7"/>
          <p:cNvSpPr/>
          <p:nvPr/>
        </p:nvSpPr>
        <p:spPr>
          <a:xfrm>
            <a:off x="2286000" y="762000"/>
            <a:ext cx="5562600" cy="1600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sz="3600" b="1" dirty="0" smtClean="0">
                <a:solidFill>
                  <a:srgbClr val="FFFF00"/>
                </a:solidFill>
                <a:effectLst>
                  <a:outerShdw blurRad="38100" dist="38100" dir="2700000" algn="tl">
                    <a:srgbClr val="000000">
                      <a:alpha val="43137"/>
                    </a:srgbClr>
                  </a:outerShdw>
                </a:effectLst>
              </a:rPr>
              <a:t>IW</a:t>
            </a:r>
            <a:r>
              <a:rPr lang="en-US" sz="2800" b="1" dirty="0" smtClean="0">
                <a:solidFill>
                  <a:srgbClr val="FFFF00"/>
                </a:solidFill>
                <a:effectLst>
                  <a:outerShdw blurRad="38100" dist="38100" dir="2700000" algn="tl">
                    <a:srgbClr val="000000">
                      <a:alpha val="43137"/>
                    </a:srgbClr>
                  </a:outerShdw>
                </a:effectLst>
              </a:rPr>
              <a:t> Issue from WH/Location</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a:t>
            </a:r>
          </a:p>
          <a:p>
            <a:pPr algn="ctr" fontAlgn="auto">
              <a:spcBef>
                <a:spcPts val="0"/>
              </a:spcBef>
              <a:spcAft>
                <a:spcPts val="0"/>
              </a:spcAft>
            </a:pPr>
            <a:r>
              <a:rPr lang="en-US" sz="3600" b="1" dirty="0" smtClean="0">
                <a:solidFill>
                  <a:schemeClr val="bg1"/>
                </a:solidFill>
                <a:effectLst>
                  <a:outerShdw blurRad="38100" dist="38100" dir="2700000" algn="tl">
                    <a:srgbClr val="000000">
                      <a:alpha val="43137"/>
                    </a:srgbClr>
                  </a:outerShdw>
                </a:effectLst>
              </a:rPr>
              <a:t>RW</a:t>
            </a:r>
            <a:r>
              <a:rPr lang="en-US" sz="2000" b="1" dirty="0" smtClean="0">
                <a:solidFill>
                  <a:schemeClr val="bg1"/>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Receipt to WH/Location</a:t>
            </a:r>
            <a:endParaRPr lang="en-US" sz="2800" b="1" dirty="0">
              <a:effectLst>
                <a:outerShdw blurRad="38100" dist="38100" dir="2700000" algn="tl">
                  <a:srgbClr val="000000">
                    <a:alpha val="43137"/>
                  </a:srgbClr>
                </a:outerShdw>
              </a:effectLst>
            </a:endParaRPr>
          </a:p>
        </p:txBody>
      </p:sp>
      <p:pic>
        <p:nvPicPr>
          <p:cNvPr id="9" name="Picture 1"/>
          <p:cNvPicPr>
            <a:picLocks noChangeAspect="1" noChangeArrowheads="1"/>
          </p:cNvPicPr>
          <p:nvPr/>
        </p:nvPicPr>
        <p:blipFill>
          <a:blip r:embed="rId2" cstate="print"/>
          <a:srcRect/>
          <a:stretch>
            <a:fillRect/>
          </a:stretch>
        </p:blipFill>
        <p:spPr bwMode="auto">
          <a:xfrm>
            <a:off x="152400" y="2590800"/>
            <a:ext cx="8883417" cy="1783192"/>
          </a:xfrm>
          <a:prstGeom prst="rect">
            <a:avLst/>
          </a:prstGeom>
          <a:noFill/>
          <a:ln w="9525">
            <a:noFill/>
            <a:miter lim="800000"/>
            <a:headEnd/>
            <a:tailEnd/>
          </a:ln>
        </p:spPr>
      </p:pic>
      <p:sp>
        <p:nvSpPr>
          <p:cNvPr id="10" name="TextBox 9"/>
          <p:cNvSpPr txBox="1"/>
          <p:nvPr/>
        </p:nvSpPr>
        <p:spPr>
          <a:xfrm>
            <a:off x="457200" y="4724400"/>
            <a:ext cx="7848600" cy="153888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Net effect on inventory for the TW is zero….remember you are ISSUING OUT from one WH/Location and RECEIVING IN to another….</a:t>
            </a:r>
          </a:p>
          <a:p>
            <a:endParaRPr lang="en-US" dirty="0" smtClean="0"/>
          </a:p>
          <a:p>
            <a:r>
              <a:rPr lang="en-US" sz="2000" b="1" dirty="0" smtClean="0"/>
              <a:t>At Release 9, all TW transactions must be performed from Power Link Inventory Transaction History.</a:t>
            </a:r>
            <a:endParaRPr lang="en-US" b="1" dirty="0"/>
          </a:p>
        </p:txBody>
      </p:sp>
      <p:sp>
        <p:nvSpPr>
          <p:cNvPr id="11" name="Rectangle 10"/>
          <p:cNvSpPr/>
          <p:nvPr/>
        </p:nvSpPr>
        <p:spPr>
          <a:xfrm>
            <a:off x="2743200" y="3810000"/>
            <a:ext cx="304800" cy="4572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59393" name="Picture 1"/>
          <p:cNvPicPr>
            <a:picLocks noChangeAspect="1" noChangeArrowheads="1"/>
          </p:cNvPicPr>
          <p:nvPr/>
        </p:nvPicPr>
        <p:blipFill>
          <a:blip r:embed="rId3" cstate="print"/>
          <a:srcRect/>
          <a:stretch>
            <a:fillRect/>
          </a:stretch>
        </p:blipFill>
        <p:spPr bwMode="auto">
          <a:xfrm>
            <a:off x="0" y="609600"/>
            <a:ext cx="9144000" cy="6248400"/>
          </a:xfrm>
          <a:prstGeom prst="rect">
            <a:avLst/>
          </a:prstGeom>
          <a:noFill/>
          <a:ln w="9525">
            <a:noFill/>
            <a:miter lim="800000"/>
            <a:headEnd/>
            <a:tailEnd/>
          </a:ln>
        </p:spPr>
      </p:pic>
      <p:sp>
        <p:nvSpPr>
          <p:cNvPr id="13" name="Rectangle 12"/>
          <p:cNvSpPr/>
          <p:nvPr/>
        </p:nvSpPr>
        <p:spPr>
          <a:xfrm>
            <a:off x="457200" y="1905000"/>
            <a:ext cx="1905000" cy="304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4" name="Left Arrow 13"/>
          <p:cNvSpPr/>
          <p:nvPr/>
        </p:nvSpPr>
        <p:spPr>
          <a:xfrm>
            <a:off x="1752600" y="1752600"/>
            <a:ext cx="990600" cy="5334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5" name="TextBox 14"/>
          <p:cNvSpPr txBox="1"/>
          <p:nvPr/>
        </p:nvSpPr>
        <p:spPr>
          <a:xfrm>
            <a:off x="1447800" y="4343400"/>
            <a:ext cx="48768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b="1" dirty="0" smtClean="0"/>
              <a:t>Select Item, or multiple Items, to perform your Transfer Transactions……….</a:t>
            </a:r>
            <a:endParaRPr lang="en-US" sz="2000" b="1" dirty="0"/>
          </a:p>
        </p:txBody>
      </p:sp>
      <p:pic>
        <p:nvPicPr>
          <p:cNvPr id="59394" name="Picture 2"/>
          <p:cNvPicPr>
            <a:picLocks noChangeAspect="1" noChangeArrowheads="1"/>
          </p:cNvPicPr>
          <p:nvPr/>
        </p:nvPicPr>
        <p:blipFill>
          <a:blip r:embed="rId4" cstate="print"/>
          <a:srcRect/>
          <a:stretch>
            <a:fillRect/>
          </a:stretch>
        </p:blipFill>
        <p:spPr bwMode="auto">
          <a:xfrm>
            <a:off x="4833759" y="685799"/>
            <a:ext cx="4310241" cy="6172201"/>
          </a:xfrm>
          <a:prstGeom prst="rect">
            <a:avLst/>
          </a:prstGeom>
          <a:noFill/>
          <a:ln w="9525">
            <a:noFill/>
            <a:miter lim="800000"/>
            <a:headEnd/>
            <a:tailEnd/>
          </a:ln>
        </p:spPr>
      </p:pic>
      <p:sp>
        <p:nvSpPr>
          <p:cNvPr id="17" name="Rectangle 16"/>
          <p:cNvSpPr/>
          <p:nvPr/>
        </p:nvSpPr>
        <p:spPr>
          <a:xfrm>
            <a:off x="4876800" y="3657600"/>
            <a:ext cx="4267200" cy="22860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8" name="Left Arrow 17"/>
          <p:cNvSpPr/>
          <p:nvPr/>
        </p:nvSpPr>
        <p:spPr>
          <a:xfrm rot="18811384">
            <a:off x="6243036" y="2367101"/>
            <a:ext cx="3450050" cy="990600"/>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en-US" b="1" dirty="0" smtClean="0">
                <a:solidFill>
                  <a:srgbClr val="FFFF00"/>
                </a:solidFill>
                <a:effectLst>
                  <a:outerShdw blurRad="38100" dist="38100" dir="2700000" algn="tl">
                    <a:srgbClr val="000000">
                      <a:alpha val="43137"/>
                    </a:srgbClr>
                  </a:outerShdw>
                </a:effectLst>
              </a:rPr>
              <a:t>Great for DC’s, Milk Runs and more</a:t>
            </a:r>
            <a:endParaRPr lang="en-US" b="1" dirty="0">
              <a:solidFill>
                <a:srgbClr val="FFFF00"/>
              </a:solidFill>
              <a:effectLst>
                <a:outerShdw blurRad="38100" dist="38100" dir="2700000" algn="tl">
                  <a:srgbClr val="000000">
                    <a:alpha val="43137"/>
                  </a:srgbClr>
                </a:outerShdw>
              </a:effectLst>
            </a:endParaRPr>
          </a:p>
        </p:txBody>
      </p:sp>
      <p:pic>
        <p:nvPicPr>
          <p:cNvPr id="59395" name="Picture 3"/>
          <p:cNvPicPr>
            <a:picLocks noChangeAspect="1" noChangeArrowheads="1"/>
          </p:cNvPicPr>
          <p:nvPr/>
        </p:nvPicPr>
        <p:blipFill>
          <a:blip r:embed="rId5" cstate="print"/>
          <a:srcRect/>
          <a:stretch>
            <a:fillRect/>
          </a:stretch>
        </p:blipFill>
        <p:spPr bwMode="auto">
          <a:xfrm>
            <a:off x="4876800" y="5467350"/>
            <a:ext cx="3114675" cy="1390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59393"/>
                                        </p:tgtEl>
                                        <p:attrNameLst>
                                          <p:attrName>style.visibility</p:attrName>
                                        </p:attrNameLst>
                                      </p:cBhvr>
                                      <p:to>
                                        <p:strVal val="visible"/>
                                      </p:to>
                                    </p:set>
                                    <p:animEffect transition="in" filter="wedge">
                                      <p:cBhvr>
                                        <p:cTn id="16" dur="2000"/>
                                        <p:tgtEl>
                                          <p:spTgt spid="59393"/>
                                        </p:tgtEl>
                                      </p:cBhvr>
                                    </p:animEffect>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1000"/>
                                        <p:tgtEl>
                                          <p:spTgt spid="13"/>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1+#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3"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15"/>
                                        </p:tgtEl>
                                        <p:attrNameLst>
                                          <p:attrName>ppt_x</p:attrName>
                                        </p:attrNameLst>
                                      </p:cBhvr>
                                      <p:tavLst>
                                        <p:tav tm="0">
                                          <p:val>
                                            <p:strVal val="ppt_x"/>
                                          </p:val>
                                        </p:tav>
                                        <p:tav tm="100000">
                                          <p:val>
                                            <p:strVal val="ppt_x"/>
                                          </p:val>
                                        </p:tav>
                                      </p:tavLst>
                                    </p:anim>
                                    <p:anim calcmode="lin" valueType="num">
                                      <p:cBhvr additive="base">
                                        <p:cTn id="34" dur="500"/>
                                        <p:tgtEl>
                                          <p:spTgt spid="15"/>
                                        </p:tgtEl>
                                        <p:attrNameLst>
                                          <p:attrName>ppt_y</p:attrName>
                                        </p:attrNameLst>
                                      </p:cBhvr>
                                      <p:tavLst>
                                        <p:tav tm="0">
                                          <p:val>
                                            <p:strVal val="ppt_y"/>
                                          </p:val>
                                        </p:tav>
                                        <p:tav tm="100000">
                                          <p:val>
                                            <p:strVal val="1+ppt_h/2"/>
                                          </p:val>
                                        </p:tav>
                                      </p:tavLst>
                                    </p:anim>
                                    <p:set>
                                      <p:cBhvr>
                                        <p:cTn id="35" dur="1" fill="hold">
                                          <p:stCondLst>
                                            <p:cond delay="499"/>
                                          </p:stCondLst>
                                        </p:cTn>
                                        <p:tgtEl>
                                          <p:spTgt spid="15"/>
                                        </p:tgtEl>
                                        <p:attrNameLst>
                                          <p:attrName>style.visibility</p:attrName>
                                        </p:attrNameLst>
                                      </p:cBhvr>
                                      <p:to>
                                        <p:strVal val="hidden"/>
                                      </p:to>
                                    </p:se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59394"/>
                                        </p:tgtEl>
                                        <p:attrNameLst>
                                          <p:attrName>style.visibility</p:attrName>
                                        </p:attrNameLst>
                                      </p:cBhvr>
                                      <p:to>
                                        <p:strVal val="visible"/>
                                      </p:to>
                                    </p:set>
                                    <p:animEffect transition="in" filter="wipe(right)">
                                      <p:cBhvr>
                                        <p:cTn id="39" dur="2000"/>
                                        <p:tgtEl>
                                          <p:spTgt spid="59394"/>
                                        </p:tgtEl>
                                      </p:cBhvr>
                                    </p:animEffect>
                                  </p:childTnLst>
                                </p:cTn>
                              </p:par>
                            </p:childTnLst>
                          </p:cTn>
                        </p:par>
                        <p:par>
                          <p:cTn id="40" fill="hold">
                            <p:stCondLst>
                              <p:cond delay="2500"/>
                            </p:stCondLst>
                            <p:childTnLst>
                              <p:par>
                                <p:cTn id="41" presetID="54" presetClass="entr" presetSubtype="0" accel="100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strVal val="#ppt_w*0.05"/>
                                          </p:val>
                                        </p:tav>
                                        <p:tav tm="100000">
                                          <p:val>
                                            <p:strVal val="#ppt_w"/>
                                          </p:val>
                                        </p:tav>
                                      </p:tavLst>
                                    </p:anim>
                                    <p:anim calcmode="lin" valueType="num">
                                      <p:cBhvr>
                                        <p:cTn id="44" dur="500" fill="hold"/>
                                        <p:tgtEl>
                                          <p:spTgt spid="17"/>
                                        </p:tgtEl>
                                        <p:attrNameLst>
                                          <p:attrName>ppt_h</p:attrName>
                                        </p:attrNameLst>
                                      </p:cBhvr>
                                      <p:tavLst>
                                        <p:tav tm="0">
                                          <p:val>
                                            <p:strVal val="#ppt_h"/>
                                          </p:val>
                                        </p:tav>
                                        <p:tav tm="100000">
                                          <p:val>
                                            <p:strVal val="#ppt_h"/>
                                          </p:val>
                                        </p:tav>
                                      </p:tavLst>
                                    </p:anim>
                                    <p:anim calcmode="lin" valueType="num">
                                      <p:cBhvr>
                                        <p:cTn id="45" dur="500" fill="hold"/>
                                        <p:tgtEl>
                                          <p:spTgt spid="17"/>
                                        </p:tgtEl>
                                        <p:attrNameLst>
                                          <p:attrName>ppt_x</p:attrName>
                                        </p:attrNameLst>
                                      </p:cBhvr>
                                      <p:tavLst>
                                        <p:tav tm="0">
                                          <p:val>
                                            <p:strVal val="#ppt_x-.2"/>
                                          </p:val>
                                        </p:tav>
                                        <p:tav tm="100000">
                                          <p:val>
                                            <p:strVal val="#ppt_x"/>
                                          </p:val>
                                        </p:tav>
                                      </p:tavLst>
                                    </p:anim>
                                    <p:anim calcmode="lin" valueType="num">
                                      <p:cBhvr>
                                        <p:cTn id="46" dur="500" fill="hold"/>
                                        <p:tgtEl>
                                          <p:spTgt spid="17"/>
                                        </p:tgtEl>
                                        <p:attrNameLst>
                                          <p:attrName>ppt_y</p:attrName>
                                        </p:attrNameLst>
                                      </p:cBhvr>
                                      <p:tavLst>
                                        <p:tav tm="0">
                                          <p:val>
                                            <p:strVal val="#ppt_y"/>
                                          </p:val>
                                        </p:tav>
                                        <p:tav tm="100000">
                                          <p:val>
                                            <p:strVal val="#ppt_y"/>
                                          </p:val>
                                        </p:tav>
                                      </p:tavLst>
                                    </p:anim>
                                    <p:animEffect transition="in" filter="fade">
                                      <p:cBhvr>
                                        <p:cTn id="47" dur="500"/>
                                        <p:tgtEl>
                                          <p:spTgt spid="17"/>
                                        </p:tgtEl>
                                      </p:cBhvr>
                                    </p:animEffect>
                                  </p:childTnLst>
                                </p:cTn>
                              </p:par>
                            </p:childTnLst>
                          </p:cTn>
                        </p:par>
                        <p:par>
                          <p:cTn id="48" fill="hold">
                            <p:stCondLst>
                              <p:cond delay="3000"/>
                            </p:stCondLst>
                            <p:childTnLst>
                              <p:par>
                                <p:cTn id="49" presetID="2" presetClass="entr" presetSubtype="3"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59395"/>
                                        </p:tgtEl>
                                        <p:attrNameLst>
                                          <p:attrName>style.visibility</p:attrName>
                                        </p:attrNameLst>
                                      </p:cBhvr>
                                      <p:to>
                                        <p:strVal val="visible"/>
                                      </p:to>
                                    </p:set>
                                    <p:animEffect transition="in" filter="wipe(down)">
                                      <p:cBhvr>
                                        <p:cTn id="57" dur="580">
                                          <p:stCondLst>
                                            <p:cond delay="0"/>
                                          </p:stCondLst>
                                        </p:cTn>
                                        <p:tgtEl>
                                          <p:spTgt spid="59395"/>
                                        </p:tgtEl>
                                      </p:cBhvr>
                                    </p:animEffect>
                                    <p:anim calcmode="lin" valueType="num">
                                      <p:cBhvr>
                                        <p:cTn id="58" dur="1822" tmFilter="0,0; 0.14,0.36; 0.43,0.73; 0.71,0.91; 1.0,1.0">
                                          <p:stCondLst>
                                            <p:cond delay="0"/>
                                          </p:stCondLst>
                                        </p:cTn>
                                        <p:tgtEl>
                                          <p:spTgt spid="5939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939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939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939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9395"/>
                                        </p:tgtEl>
                                        <p:attrNameLst>
                                          <p:attrName>ppt_y</p:attrName>
                                        </p:attrNameLst>
                                      </p:cBhvr>
                                      <p:tavLst>
                                        <p:tav tm="0" fmla="#ppt_y-sin(pi*$)/81">
                                          <p:val>
                                            <p:fltVal val="0"/>
                                          </p:val>
                                        </p:tav>
                                        <p:tav tm="100000">
                                          <p:val>
                                            <p:fltVal val="1"/>
                                          </p:val>
                                        </p:tav>
                                      </p:tavLst>
                                    </p:anim>
                                    <p:animScale>
                                      <p:cBhvr>
                                        <p:cTn id="63" dur="26">
                                          <p:stCondLst>
                                            <p:cond delay="650"/>
                                          </p:stCondLst>
                                        </p:cTn>
                                        <p:tgtEl>
                                          <p:spTgt spid="59395"/>
                                        </p:tgtEl>
                                      </p:cBhvr>
                                      <p:to x="100000" y="60000"/>
                                    </p:animScale>
                                    <p:animScale>
                                      <p:cBhvr>
                                        <p:cTn id="64" dur="166" decel="50000">
                                          <p:stCondLst>
                                            <p:cond delay="676"/>
                                          </p:stCondLst>
                                        </p:cTn>
                                        <p:tgtEl>
                                          <p:spTgt spid="59395"/>
                                        </p:tgtEl>
                                      </p:cBhvr>
                                      <p:to x="100000" y="100000"/>
                                    </p:animScale>
                                    <p:animScale>
                                      <p:cBhvr>
                                        <p:cTn id="65" dur="26">
                                          <p:stCondLst>
                                            <p:cond delay="1312"/>
                                          </p:stCondLst>
                                        </p:cTn>
                                        <p:tgtEl>
                                          <p:spTgt spid="59395"/>
                                        </p:tgtEl>
                                      </p:cBhvr>
                                      <p:to x="100000" y="80000"/>
                                    </p:animScale>
                                    <p:animScale>
                                      <p:cBhvr>
                                        <p:cTn id="66" dur="166" decel="50000">
                                          <p:stCondLst>
                                            <p:cond delay="1338"/>
                                          </p:stCondLst>
                                        </p:cTn>
                                        <p:tgtEl>
                                          <p:spTgt spid="59395"/>
                                        </p:tgtEl>
                                      </p:cBhvr>
                                      <p:to x="100000" y="100000"/>
                                    </p:animScale>
                                    <p:animScale>
                                      <p:cBhvr>
                                        <p:cTn id="67" dur="26">
                                          <p:stCondLst>
                                            <p:cond delay="1642"/>
                                          </p:stCondLst>
                                        </p:cTn>
                                        <p:tgtEl>
                                          <p:spTgt spid="59395"/>
                                        </p:tgtEl>
                                      </p:cBhvr>
                                      <p:to x="100000" y="90000"/>
                                    </p:animScale>
                                    <p:animScale>
                                      <p:cBhvr>
                                        <p:cTn id="68" dur="166" decel="50000">
                                          <p:stCondLst>
                                            <p:cond delay="1668"/>
                                          </p:stCondLst>
                                        </p:cTn>
                                        <p:tgtEl>
                                          <p:spTgt spid="59395"/>
                                        </p:tgtEl>
                                      </p:cBhvr>
                                      <p:to x="100000" y="100000"/>
                                    </p:animScale>
                                    <p:animScale>
                                      <p:cBhvr>
                                        <p:cTn id="69" dur="26">
                                          <p:stCondLst>
                                            <p:cond delay="1808"/>
                                          </p:stCondLst>
                                        </p:cTn>
                                        <p:tgtEl>
                                          <p:spTgt spid="59395"/>
                                        </p:tgtEl>
                                      </p:cBhvr>
                                      <p:to x="100000" y="95000"/>
                                    </p:animScale>
                                    <p:animScale>
                                      <p:cBhvr>
                                        <p:cTn id="70" dur="166" decel="50000">
                                          <p:stCondLst>
                                            <p:cond delay="1834"/>
                                          </p:stCondLst>
                                        </p:cTn>
                                        <p:tgtEl>
                                          <p:spTgt spid="593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5" grpId="1"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Outs of Inventory – Other Relief Transactions</a:t>
            </a:r>
            <a:endParaRPr lang="en-US" sz="28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143000" y="685800"/>
            <a:ext cx="6629400" cy="830997"/>
          </a:xfrm>
          <a:prstGeom prst="rect">
            <a:avLst/>
          </a:prstGeom>
        </p:spPr>
        <p:txBody>
          <a:bodyPr wrap="square">
            <a:spAutoFit/>
          </a:bodyPr>
          <a:lstStyle/>
          <a:p>
            <a:pPr algn="ctr"/>
            <a:r>
              <a:rPr lang="en-US" sz="2400" b="1" dirty="0" smtClean="0"/>
              <a:t>PB = Pick Production Component </a:t>
            </a:r>
          </a:p>
          <a:p>
            <a:pPr algn="ctr"/>
            <a:r>
              <a:rPr lang="en-US" sz="2400" b="1" dirty="0" smtClean="0"/>
              <a:t>PC = Pick Production Complete</a:t>
            </a:r>
          </a:p>
        </p:txBody>
      </p:sp>
      <p:pic>
        <p:nvPicPr>
          <p:cNvPr id="1027" name="Picture 3"/>
          <p:cNvPicPr>
            <a:picLocks noChangeAspect="1" noChangeArrowheads="1"/>
          </p:cNvPicPr>
          <p:nvPr/>
        </p:nvPicPr>
        <p:blipFill>
          <a:blip r:embed="rId2" cstate="print"/>
          <a:srcRect/>
          <a:stretch>
            <a:fillRect/>
          </a:stretch>
        </p:blipFill>
        <p:spPr bwMode="auto">
          <a:xfrm>
            <a:off x="1219200" y="1600200"/>
            <a:ext cx="6705599" cy="5027091"/>
          </a:xfrm>
          <a:prstGeom prst="rect">
            <a:avLst/>
          </a:prstGeom>
          <a:noFill/>
          <a:ln w="9525">
            <a:noFill/>
            <a:miter lim="800000"/>
            <a:headEnd/>
            <a:tailEnd/>
          </a:ln>
        </p:spPr>
      </p:pic>
      <p:sp>
        <p:nvSpPr>
          <p:cNvPr id="6" name="Rounded Rectangle 5"/>
          <p:cNvSpPr/>
          <p:nvPr/>
        </p:nvSpPr>
        <p:spPr>
          <a:xfrm>
            <a:off x="1600200" y="2819400"/>
            <a:ext cx="1752600" cy="5334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Rectangle 6"/>
          <p:cNvSpPr/>
          <p:nvPr/>
        </p:nvSpPr>
        <p:spPr>
          <a:xfrm>
            <a:off x="3962400" y="2514600"/>
            <a:ext cx="1371600" cy="304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cstate="print"/>
          <a:srcRect/>
          <a:stretch>
            <a:fillRect/>
          </a:stretch>
        </p:blipFill>
        <p:spPr bwMode="auto">
          <a:xfrm>
            <a:off x="1143000" y="1600200"/>
            <a:ext cx="6781800" cy="4995098"/>
          </a:xfrm>
          <a:prstGeom prst="rect">
            <a:avLst/>
          </a:prstGeom>
          <a:noFill/>
          <a:ln w="9525">
            <a:noFill/>
            <a:miter lim="800000"/>
            <a:headEnd/>
            <a:tailEnd/>
          </a:ln>
        </p:spPr>
      </p:pic>
      <p:sp>
        <p:nvSpPr>
          <p:cNvPr id="9" name="Rounded Rectangle 8"/>
          <p:cNvSpPr/>
          <p:nvPr/>
        </p:nvSpPr>
        <p:spPr>
          <a:xfrm>
            <a:off x="4495800" y="3733800"/>
            <a:ext cx="16764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0" name="Rectangle 9"/>
          <p:cNvSpPr/>
          <p:nvPr/>
        </p:nvSpPr>
        <p:spPr>
          <a:xfrm>
            <a:off x="1600200" y="3733800"/>
            <a:ext cx="1676400" cy="304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3962400" y="2514600"/>
            <a:ext cx="35052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b="1" dirty="0" smtClean="0">
                <a:effectLst>
                  <a:outerShdw blurRad="38100" dist="38100" dir="2700000" algn="tl">
                    <a:srgbClr val="000000">
                      <a:alpha val="43137"/>
                    </a:srgbClr>
                  </a:outerShdw>
                </a:effectLst>
              </a:rPr>
              <a:t>Order Pick Transactions</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in)">
                                      <p:cBhvr>
                                        <p:cTn id="7" dur="2000"/>
                                        <p:tgtEl>
                                          <p:spTgt spid="102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400" b="1" dirty="0" smtClean="0">
                <a:solidFill>
                  <a:schemeClr val="bg1"/>
                </a:solidFill>
                <a:effectLst>
                  <a:outerShdw blurRad="38100" dist="38100" dir="2700000" algn="tl">
                    <a:srgbClr val="000000">
                      <a:alpha val="43137"/>
                    </a:srgbClr>
                  </a:outerShdw>
                </a:effectLst>
              </a:rPr>
              <a:t>Outs of Inventory – Requests for Line Replenishment </a:t>
            </a:r>
            <a:endParaRPr lang="en-US" sz="24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838200" y="1600200"/>
            <a:ext cx="7505700" cy="5029200"/>
          </a:xfrm>
          <a:prstGeom prst="rect">
            <a:avLst/>
          </a:prstGeom>
          <a:noFill/>
          <a:ln w="9525">
            <a:noFill/>
            <a:miter lim="800000"/>
            <a:headEnd/>
            <a:tailEnd/>
          </a:ln>
        </p:spPr>
      </p:pic>
      <p:sp>
        <p:nvSpPr>
          <p:cNvPr id="5" name="Rectangle 4"/>
          <p:cNvSpPr/>
          <p:nvPr/>
        </p:nvSpPr>
        <p:spPr>
          <a:xfrm>
            <a:off x="2362200" y="1143000"/>
            <a:ext cx="44958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t>RLx = Replenish Line Transactions</a:t>
            </a:r>
          </a:p>
        </p:txBody>
      </p:sp>
      <p:sp>
        <p:nvSpPr>
          <p:cNvPr id="6" name="Rectangle 5"/>
          <p:cNvSpPr/>
          <p:nvPr/>
        </p:nvSpPr>
        <p:spPr>
          <a:xfrm>
            <a:off x="1447800" y="3048000"/>
            <a:ext cx="1600200" cy="609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3" cstate="print"/>
          <a:srcRect/>
          <a:stretch>
            <a:fillRect/>
          </a:stretch>
        </p:blipFill>
        <p:spPr bwMode="auto">
          <a:xfrm>
            <a:off x="838200" y="1600200"/>
            <a:ext cx="7658582" cy="5084287"/>
          </a:xfrm>
          <a:prstGeom prst="rect">
            <a:avLst/>
          </a:prstGeom>
          <a:noFill/>
          <a:ln w="9525">
            <a:noFill/>
            <a:miter lim="800000"/>
            <a:headEnd/>
            <a:tailEnd/>
          </a:ln>
        </p:spPr>
      </p:pic>
      <p:sp>
        <p:nvSpPr>
          <p:cNvPr id="8" name="Rectangle 7"/>
          <p:cNvSpPr/>
          <p:nvPr/>
        </p:nvSpPr>
        <p:spPr>
          <a:xfrm>
            <a:off x="2286000" y="2667000"/>
            <a:ext cx="2286000" cy="609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4" cstate="print"/>
          <a:srcRect/>
          <a:stretch>
            <a:fillRect/>
          </a:stretch>
        </p:blipFill>
        <p:spPr bwMode="auto">
          <a:xfrm>
            <a:off x="0" y="762000"/>
            <a:ext cx="1350818" cy="7620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838200" y="1600200"/>
            <a:ext cx="7686675" cy="5372100"/>
          </a:xfrm>
          <a:prstGeom prst="rect">
            <a:avLst/>
          </a:prstGeom>
          <a:noFill/>
          <a:ln w="9525">
            <a:noFill/>
            <a:miter lim="800000"/>
            <a:headEnd/>
            <a:tailEnd/>
          </a:ln>
        </p:spPr>
      </p:pic>
      <p:sp>
        <p:nvSpPr>
          <p:cNvPr id="11" name="TextBox 10"/>
          <p:cNvSpPr txBox="1"/>
          <p:nvPr/>
        </p:nvSpPr>
        <p:spPr>
          <a:xfrm>
            <a:off x="1295400" y="4953000"/>
            <a:ext cx="67056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err="1" smtClean="0">
                <a:solidFill>
                  <a:schemeClr val="tx1"/>
                </a:solidFill>
                <a:effectLst>
                  <a:outerShdw blurRad="38100" dist="38100" dir="2700000" algn="tl">
                    <a:srgbClr val="000000">
                      <a:alpha val="43137"/>
                    </a:srgbClr>
                  </a:outerShdw>
                </a:effectLst>
              </a:rPr>
              <a:t>RLx</a:t>
            </a:r>
            <a:r>
              <a:rPr lang="en-US" sz="2400" b="1" dirty="0" smtClean="0">
                <a:solidFill>
                  <a:schemeClr val="tx1"/>
                </a:solidFill>
                <a:effectLst>
                  <a:outerShdw blurRad="38100" dist="38100" dir="2700000" algn="tl">
                    <a:srgbClr val="000000">
                      <a:alpha val="43137"/>
                    </a:srgbClr>
                  </a:outerShdw>
                </a:effectLst>
              </a:rPr>
              <a:t> ARE REPETITIVE TRANSACTIONS!</a:t>
            </a:r>
          </a:p>
          <a:p>
            <a:pPr algn="ctr"/>
            <a:r>
              <a:rPr lang="en-US" b="1" dirty="0" smtClean="0"/>
              <a:t>NO INVENTORY IMPACT – REQUEST FOR LINE/SCHEDULE MATERIALS WHEN RUNNING REPETITIVE PROCESSING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wedge">
                                      <p:cBhvr>
                                        <p:cTn id="16" dur="2000"/>
                                        <p:tgtEl>
                                          <p:spTgt spid="2053"/>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 Inventory Adjustments</a:t>
            </a:r>
            <a:endParaRPr lang="en-US" sz="2800" b="1"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5" name="Rounded Rectangle 4"/>
          <p:cNvSpPr/>
          <p:nvPr/>
        </p:nvSpPr>
        <p:spPr>
          <a:xfrm>
            <a:off x="533400" y="1295400"/>
            <a:ext cx="19050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Left Arrow 6"/>
          <p:cNvSpPr/>
          <p:nvPr/>
        </p:nvSpPr>
        <p:spPr>
          <a:xfrm>
            <a:off x="2438400" y="1143000"/>
            <a:ext cx="838200" cy="457200"/>
          </a:xfrm>
          <a:prstGeom prst="lef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3276600" y="2514600"/>
            <a:ext cx="58674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Inventory Adjustment Transactions can be done from Power Link or from IDF L1 “Other Material Tasks”. </a:t>
            </a:r>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3352800" y="3200400"/>
            <a:ext cx="5791200" cy="3657600"/>
          </a:xfrm>
          <a:prstGeom prst="rect">
            <a:avLst/>
          </a:prstGeom>
          <a:noFill/>
          <a:ln w="9525">
            <a:noFill/>
            <a:miter lim="800000"/>
            <a:headEnd/>
            <a:tailEnd/>
          </a:ln>
        </p:spPr>
      </p:pic>
      <p:sp>
        <p:nvSpPr>
          <p:cNvPr id="10" name="Rounded Rectangle 9"/>
          <p:cNvSpPr/>
          <p:nvPr/>
        </p:nvSpPr>
        <p:spPr>
          <a:xfrm>
            <a:off x="8001000" y="3505200"/>
            <a:ext cx="9906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1" name="Rectangle 10"/>
          <p:cNvSpPr/>
          <p:nvPr/>
        </p:nvSpPr>
        <p:spPr>
          <a:xfrm>
            <a:off x="5943600" y="3276600"/>
            <a:ext cx="838200" cy="4572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cxnSp>
        <p:nvCxnSpPr>
          <p:cNvPr id="13" name="Straight Arrow Connector 12"/>
          <p:cNvCxnSpPr/>
          <p:nvPr/>
        </p:nvCxnSpPr>
        <p:spPr>
          <a:xfrm>
            <a:off x="6400800" y="3733800"/>
            <a:ext cx="457200" cy="13716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172200" y="5105400"/>
            <a:ext cx="15240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4" cstate="print"/>
          <a:srcRect/>
          <a:stretch>
            <a:fillRect/>
          </a:stretch>
        </p:blipFill>
        <p:spPr bwMode="auto">
          <a:xfrm>
            <a:off x="3352800" y="3107635"/>
            <a:ext cx="5791200" cy="3750365"/>
          </a:xfrm>
          <a:prstGeom prst="rect">
            <a:avLst/>
          </a:prstGeom>
          <a:noFill/>
          <a:ln w="9525">
            <a:noFill/>
            <a:miter lim="800000"/>
            <a:headEnd/>
            <a:tailEnd/>
          </a:ln>
        </p:spPr>
      </p:pic>
      <p:sp>
        <p:nvSpPr>
          <p:cNvPr id="16" name="TextBox 15"/>
          <p:cNvSpPr txBox="1"/>
          <p:nvPr/>
        </p:nvSpPr>
        <p:spPr>
          <a:xfrm>
            <a:off x="3962400" y="5486400"/>
            <a:ext cx="4724400" cy="12311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effectLst>
                  <a:outerShdw blurRad="38100" dist="38100" dir="2700000" algn="tl">
                    <a:srgbClr val="000000">
                      <a:alpha val="43137"/>
                    </a:srgbClr>
                  </a:outerShdw>
                </a:effectLst>
              </a:rPr>
              <a:t>Same as Green Screen – all manual entry! </a:t>
            </a:r>
            <a:r>
              <a:rPr lang="en-US" sz="2000" b="1" dirty="0" smtClean="0">
                <a:solidFill>
                  <a:srgbClr val="C00000"/>
                </a:solidFill>
                <a:effectLst>
                  <a:outerShdw blurRad="38100" dist="38100" dir="2700000" algn="tl">
                    <a:srgbClr val="000000">
                      <a:alpha val="43137"/>
                    </a:srgbClr>
                  </a:outerShdw>
                </a:effectLst>
              </a:rPr>
              <a:t>Power Link</a:t>
            </a:r>
            <a:r>
              <a:rPr lang="en-US" b="1" dirty="0" smtClean="0">
                <a:effectLst>
                  <a:outerShdw blurRad="38100" dist="38100" dir="2700000" algn="tl">
                    <a:srgbClr val="000000">
                      <a:alpha val="43137"/>
                    </a:srgbClr>
                  </a:outerShdw>
                </a:effectLst>
              </a:rPr>
              <a:t> is MUCH more powerful and less </a:t>
            </a:r>
            <a:r>
              <a:rPr lang="en-US" b="1" dirty="0" smtClean="0">
                <a:solidFill>
                  <a:schemeClr val="bg1"/>
                </a:solidFill>
                <a:effectLst>
                  <a:outerShdw blurRad="38100" dist="38100" dir="2700000" algn="tl">
                    <a:srgbClr val="000000">
                      <a:alpha val="43137"/>
                    </a:srgbClr>
                  </a:outerShdw>
                </a:effectLst>
              </a:rPr>
              <a:t>keypunching</a:t>
            </a:r>
            <a:r>
              <a:rPr lang="en-US" b="1" dirty="0" smtClean="0">
                <a:solidFill>
                  <a:srgbClr val="C00000"/>
                </a:solidFill>
                <a:effectLst>
                  <a:outerShdw blurRad="38100" dist="38100" dir="2700000" algn="tl">
                    <a:srgbClr val="000000">
                      <a:alpha val="43137"/>
                    </a:srgbClr>
                  </a:outerShdw>
                </a:effectLst>
              </a:rPr>
              <a:t>…locate transaction and correct with Power Link !!</a:t>
            </a:r>
            <a:endParaRPr lang="en-US"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2000"/>
                                        <p:tgtEl>
                                          <p:spTgt spid="1027"/>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par>
                          <p:cTn id="20" fill="hold">
                            <p:stCondLst>
                              <p:cond delay="5000"/>
                            </p:stCondLst>
                            <p:childTnLst>
                              <p:par>
                                <p:cTn id="21" presetID="4"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wedge">
                                      <p:cBhvr>
                                        <p:cTn id="28" dur="2000"/>
                                        <p:tgtEl>
                                          <p:spTgt spid="1028"/>
                                        </p:tgtEl>
                                      </p:cBhvr>
                                    </p:animEffect>
                                  </p:childTnLst>
                                </p:cTn>
                              </p:par>
                            </p:childTnLst>
                          </p:cTn>
                        </p:par>
                        <p:par>
                          <p:cTn id="29" fill="hold">
                            <p:stCondLst>
                              <p:cond delay="2000"/>
                            </p:stCondLst>
                            <p:childTnLst>
                              <p:par>
                                <p:cTn id="30" presetID="3"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 Inventory Adjustments</a:t>
            </a:r>
            <a:endParaRPr lang="en-US" sz="28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0" y="609600"/>
            <a:ext cx="9144000" cy="3366681"/>
          </a:xfrm>
          <a:prstGeom prst="rect">
            <a:avLst/>
          </a:prstGeom>
          <a:noFill/>
          <a:ln w="9525">
            <a:noFill/>
            <a:miter lim="800000"/>
            <a:headEnd/>
            <a:tailEnd/>
          </a:ln>
        </p:spPr>
      </p:pic>
      <p:sp>
        <p:nvSpPr>
          <p:cNvPr id="5" name="TextBox 4"/>
          <p:cNvSpPr txBox="1"/>
          <p:nvPr/>
        </p:nvSpPr>
        <p:spPr>
          <a:xfrm>
            <a:off x="3048000" y="3048000"/>
            <a:ext cx="54864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In Power Link ….locate your Items, or Transactions to correct, and perform your Adjustments quickly and easily. </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743200" y="1597891"/>
            <a:ext cx="6400801" cy="5260109"/>
          </a:xfrm>
          <a:prstGeom prst="rect">
            <a:avLst/>
          </a:prstGeom>
          <a:noFill/>
          <a:ln w="9525">
            <a:noFill/>
            <a:miter lim="800000"/>
            <a:headEnd/>
            <a:tailEnd/>
          </a:ln>
        </p:spPr>
      </p:pic>
      <p:sp>
        <p:nvSpPr>
          <p:cNvPr id="7" name="Left Arrow 6"/>
          <p:cNvSpPr/>
          <p:nvPr/>
        </p:nvSpPr>
        <p:spPr>
          <a:xfrm>
            <a:off x="6553200" y="3276600"/>
            <a:ext cx="1371600" cy="609600"/>
          </a:xfrm>
          <a:prstGeom prst="lef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2053" name="Picture 5"/>
          <p:cNvPicPr>
            <a:picLocks noChangeAspect="1" noChangeArrowheads="1"/>
          </p:cNvPicPr>
          <p:nvPr/>
        </p:nvPicPr>
        <p:blipFill>
          <a:blip r:embed="rId4" cstate="print"/>
          <a:srcRect/>
          <a:stretch>
            <a:fillRect/>
          </a:stretch>
        </p:blipFill>
        <p:spPr bwMode="auto">
          <a:xfrm>
            <a:off x="2743201" y="1600200"/>
            <a:ext cx="6400800" cy="5257800"/>
          </a:xfrm>
          <a:prstGeom prst="rect">
            <a:avLst/>
          </a:prstGeom>
          <a:noFill/>
          <a:ln w="9525">
            <a:noFill/>
            <a:miter lim="800000"/>
            <a:headEnd/>
            <a:tailEnd/>
          </a:ln>
        </p:spPr>
      </p:pic>
      <p:sp>
        <p:nvSpPr>
          <p:cNvPr id="10" name="TextBox 9"/>
          <p:cNvSpPr txBox="1"/>
          <p:nvPr/>
        </p:nvSpPr>
        <p:spPr>
          <a:xfrm>
            <a:off x="6172200" y="2819400"/>
            <a:ext cx="259080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smtClean="0"/>
              <a:t>Auto Advances to Next Item</a:t>
            </a:r>
            <a:endParaRPr lang="en-US" sz="1400" b="1" dirty="0"/>
          </a:p>
        </p:txBody>
      </p:sp>
      <p:sp>
        <p:nvSpPr>
          <p:cNvPr id="11" name="TextBox 10"/>
          <p:cNvSpPr txBox="1"/>
          <p:nvPr/>
        </p:nvSpPr>
        <p:spPr>
          <a:xfrm>
            <a:off x="6324600" y="4495800"/>
            <a:ext cx="251460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smtClean="0"/>
              <a:t>Retains Previous Values</a:t>
            </a:r>
            <a:endParaRPr lang="en-US" sz="1400" b="1" dirty="0"/>
          </a:p>
        </p:txBody>
      </p:sp>
      <p:sp>
        <p:nvSpPr>
          <p:cNvPr id="12" name="Rounded Rectangle 11"/>
          <p:cNvSpPr/>
          <p:nvPr/>
        </p:nvSpPr>
        <p:spPr>
          <a:xfrm>
            <a:off x="2743200" y="2895600"/>
            <a:ext cx="3352800" cy="5334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cxnSp>
        <p:nvCxnSpPr>
          <p:cNvPr id="14" name="Straight Arrow Connector 13"/>
          <p:cNvCxnSpPr>
            <a:stCxn id="12" idx="1"/>
          </p:cNvCxnSpPr>
          <p:nvPr/>
        </p:nvCxnSpPr>
        <p:spPr>
          <a:xfrm flipH="1" flipV="1">
            <a:off x="1371600" y="2514600"/>
            <a:ext cx="1371600" cy="6477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0" y="2286000"/>
            <a:ext cx="13716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linds(horizontal)">
                                      <p:cBhvr>
                                        <p:cTn id="17" dur="500"/>
                                        <p:tgtEl>
                                          <p:spTgt spid="2053"/>
                                        </p:tgtEl>
                                      </p:cBhvr>
                                    </p:animEffect>
                                  </p:childTnLst>
                                </p:cTn>
                              </p:par>
                            </p:childTnLst>
                          </p:cTn>
                        </p:par>
                        <p:par>
                          <p:cTn id="18" fill="hold">
                            <p:stCondLst>
                              <p:cond delay="500"/>
                            </p:stCondLst>
                            <p:childTnLst>
                              <p:par>
                                <p:cTn id="19" presetID="2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edge">
                                      <p:cBhvr>
                                        <p:cTn id="21" dur="2000"/>
                                        <p:tgtEl>
                                          <p:spTgt spid="10"/>
                                        </p:tgtEl>
                                      </p:cBhvr>
                                    </p:animEffect>
                                  </p:childTnLst>
                                </p:cTn>
                              </p:par>
                            </p:childTnLst>
                          </p:cTn>
                        </p:par>
                        <p:par>
                          <p:cTn id="22" fill="hold">
                            <p:stCondLst>
                              <p:cond delay="2500"/>
                            </p:stCondLst>
                            <p:childTnLst>
                              <p:par>
                                <p:cTn id="23" presetID="3"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par>
                          <p:cTn id="30" fill="hold">
                            <p:stCondLst>
                              <p:cond delay="3500"/>
                            </p:stCondLst>
                            <p:childTnLst>
                              <p:par>
                                <p:cTn id="31" presetID="3" presetClass="entr" presetSubtype="1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par>
                          <p:cTn id="34" fill="hold">
                            <p:stCondLst>
                              <p:cond delay="4000"/>
                            </p:stCondLst>
                            <p:childTnLst>
                              <p:par>
                                <p:cTn id="35" presetID="3" presetClass="entr" presetSubtype="1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R9 – Inventory Adjustment  Facts</a:t>
            </a:r>
            <a:endParaRPr lang="en-US" sz="28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838200"/>
            <a:ext cx="8991600" cy="5878532"/>
          </a:xfrm>
          <a:prstGeom prst="rect">
            <a:avLst/>
          </a:prstGeom>
          <a:solidFill>
            <a:schemeClr val="bg1"/>
          </a:solidFill>
        </p:spPr>
        <p:txBody>
          <a:bodyPr wrap="square" rtlCol="0">
            <a:spAutoFit/>
          </a:bodyPr>
          <a:lstStyle/>
          <a:p>
            <a:pPr>
              <a:buFont typeface="Arial" pitchFamily="34" charset="0"/>
              <a:buChar char="•"/>
            </a:pPr>
            <a:r>
              <a:rPr lang="en-US" sz="2400" b="1" dirty="0" smtClean="0">
                <a:latin typeface="+mn-lt"/>
              </a:rPr>
              <a:t>IA Transactions directly impact your Companies Inventory levels</a:t>
            </a:r>
            <a:r>
              <a:rPr lang="en-US" sz="2400" dirty="0" smtClean="0">
                <a:latin typeface="+mn-lt"/>
              </a:rPr>
              <a:t>. If interfaced to GL Inventory Accounts these have a direct impact to the General Ledger.</a:t>
            </a:r>
          </a:p>
          <a:p>
            <a:endParaRPr lang="en-US" sz="2400" dirty="0" smtClean="0">
              <a:latin typeface="+mn-lt"/>
            </a:endParaRPr>
          </a:p>
          <a:p>
            <a:pPr>
              <a:buFont typeface="Arial" pitchFamily="34" charset="0"/>
              <a:buChar char="•"/>
            </a:pPr>
            <a:r>
              <a:rPr lang="en-US" sz="2400" dirty="0" smtClean="0">
                <a:latin typeface="+mn-lt"/>
              </a:rPr>
              <a:t>Work with Finance on the use of Reason Codes for IA Transactions to properly impact your Companies General Ledger(s).</a:t>
            </a:r>
          </a:p>
          <a:p>
            <a:endParaRPr lang="en-US" sz="2400" dirty="0" smtClean="0">
              <a:latin typeface="+mn-lt"/>
            </a:endParaRPr>
          </a:p>
          <a:p>
            <a:pPr>
              <a:buFont typeface="Arial" pitchFamily="34" charset="0"/>
              <a:buChar char="•"/>
            </a:pPr>
            <a:r>
              <a:rPr lang="en-US" sz="2800" b="1" dirty="0" smtClean="0">
                <a:latin typeface="+mn-lt"/>
              </a:rPr>
              <a:t>Auditors hate IA Transactions !! </a:t>
            </a:r>
            <a:r>
              <a:rPr lang="en-US" sz="2400" dirty="0" smtClean="0">
                <a:latin typeface="+mn-lt"/>
              </a:rPr>
              <a:t>Why didn’t you correct the PO Transactions, the MO Transactions, the Schedule Transactions…..</a:t>
            </a:r>
            <a:r>
              <a:rPr lang="en-US" sz="2400" u="sng" dirty="0" smtClean="0">
                <a:latin typeface="+mn-lt"/>
              </a:rPr>
              <a:t>use as last resort</a:t>
            </a:r>
            <a:r>
              <a:rPr lang="en-US" sz="2400" dirty="0" smtClean="0">
                <a:latin typeface="+mn-lt"/>
              </a:rPr>
              <a:t>.  Perform a quick Cycle Count whenever possible!</a:t>
            </a:r>
          </a:p>
          <a:p>
            <a:endParaRPr lang="en-US" sz="2400" dirty="0" smtClean="0">
              <a:latin typeface="+mn-lt"/>
            </a:endParaRPr>
          </a:p>
          <a:p>
            <a:pPr>
              <a:buFont typeface="Arial" pitchFamily="34" charset="0"/>
              <a:buChar char="•"/>
            </a:pPr>
            <a:r>
              <a:rPr lang="en-US" sz="2400" dirty="0" smtClean="0">
                <a:latin typeface="+mn-lt"/>
              </a:rPr>
              <a:t>Establish </a:t>
            </a:r>
            <a:r>
              <a:rPr lang="en-US" sz="2400" b="1" i="1" dirty="0" smtClean="0">
                <a:latin typeface="+mn-lt"/>
              </a:rPr>
              <a:t>tight security</a:t>
            </a:r>
            <a:r>
              <a:rPr lang="en-US" sz="2400" dirty="0" smtClean="0">
                <a:latin typeface="+mn-lt"/>
              </a:rPr>
              <a:t> for the use of the IA Transaction! </a:t>
            </a:r>
          </a:p>
          <a:p>
            <a:endParaRPr lang="en-US" sz="2400" dirty="0" smtClean="0">
              <a:latin typeface="+mn-lt"/>
            </a:endParaRPr>
          </a:p>
          <a:p>
            <a:pPr>
              <a:buFont typeface="Arial" pitchFamily="34" charset="0"/>
              <a:buChar char="•"/>
            </a:pPr>
            <a:r>
              <a:rPr lang="en-US" sz="2400" dirty="0" smtClean="0">
                <a:latin typeface="+mn-lt"/>
              </a:rPr>
              <a:t>Know </a:t>
            </a:r>
            <a:r>
              <a:rPr lang="en-US" sz="2400" b="1" dirty="0" smtClean="0">
                <a:effectLst>
                  <a:outerShdw blurRad="38100" dist="38100" dir="2700000" algn="tl">
                    <a:srgbClr val="000000">
                      <a:alpha val="43137"/>
                    </a:srgbClr>
                  </a:outerShdw>
                </a:effectLst>
                <a:latin typeface="+mn-lt"/>
              </a:rPr>
              <a:t>WHO</a:t>
            </a:r>
            <a:r>
              <a:rPr lang="en-US" sz="2400" dirty="0" smtClean="0">
                <a:latin typeface="+mn-lt"/>
              </a:rPr>
              <a:t> can perform these transactions and </a:t>
            </a:r>
            <a:r>
              <a:rPr lang="en-US" sz="2400" b="1" dirty="0" smtClean="0">
                <a:effectLst>
                  <a:outerShdw blurRad="38100" dist="38100" dir="2700000" algn="tl">
                    <a:srgbClr val="000000">
                      <a:alpha val="43137"/>
                    </a:srgbClr>
                  </a:outerShdw>
                </a:effectLst>
                <a:latin typeface="+mn-lt"/>
              </a:rPr>
              <a:t>WHY</a:t>
            </a:r>
            <a:r>
              <a:rPr lang="en-US" sz="2400" dirty="0" smtClean="0">
                <a:latin typeface="+mn-lt"/>
              </a:rPr>
              <a:t> they use them !!</a:t>
            </a:r>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heckerboard(across)">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heckerboard(across)">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heckerboard(across)">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checkerboard(across)">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Cost Transactions – The CU, CS, and CA</a:t>
            </a:r>
            <a:endParaRPr lang="en-US" sz="28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52400" y="762000"/>
            <a:ext cx="8839200" cy="5816977"/>
          </a:xfrm>
          <a:prstGeom prst="rect">
            <a:avLst/>
          </a:prstGeom>
          <a:solidFill>
            <a:schemeClr val="bg1"/>
          </a:solidFill>
        </p:spPr>
        <p:txBody>
          <a:bodyPr wrap="square" rtlCol="0">
            <a:spAutoFit/>
          </a:bodyPr>
          <a:lstStyle/>
          <a:p>
            <a:r>
              <a:rPr lang="en-US" sz="2800" b="1" dirty="0" smtClean="0">
                <a:solidFill>
                  <a:srgbClr val="C00000"/>
                </a:solidFill>
                <a:effectLst>
                  <a:outerShdw blurRad="38100" dist="38100" dir="2700000" algn="tl">
                    <a:srgbClr val="000000">
                      <a:alpha val="43137"/>
                    </a:srgbClr>
                  </a:outerShdw>
                </a:effectLst>
              </a:rPr>
              <a:t>CU</a:t>
            </a:r>
            <a:r>
              <a:rPr lang="en-US" sz="2000" dirty="0" smtClean="0"/>
              <a:t> = Unit Cost Default – Revalues Inventory if existing quantities On-Hand exist for the Item.</a:t>
            </a:r>
          </a:p>
          <a:p>
            <a:endParaRPr lang="en-US" sz="2000" dirty="0" smtClean="0"/>
          </a:p>
          <a:p>
            <a:r>
              <a:rPr lang="en-US" sz="2800" b="1" dirty="0" smtClean="0">
                <a:solidFill>
                  <a:srgbClr val="C00000"/>
                </a:solidFill>
                <a:effectLst>
                  <a:outerShdw blurRad="38100" dist="38100" dir="2700000" algn="tl">
                    <a:srgbClr val="000000">
                      <a:alpha val="43137"/>
                    </a:srgbClr>
                  </a:outerShdw>
                </a:effectLst>
              </a:rPr>
              <a:t>CS</a:t>
            </a:r>
            <a:r>
              <a:rPr lang="en-US" sz="2000" dirty="0" smtClean="0"/>
              <a:t> = Standard Cost Change – if maintaining Standards at the Warehouse Level (instead of Default Cost), a change to the Warehouse Standard Cost will revalue the inventory for that Item if quantities exist in the Item Warehouse.</a:t>
            </a:r>
          </a:p>
          <a:p>
            <a:endParaRPr lang="en-US" sz="2000" dirty="0" smtClean="0"/>
          </a:p>
          <a:p>
            <a:r>
              <a:rPr lang="en-US" sz="2800" b="1" dirty="0" smtClean="0">
                <a:solidFill>
                  <a:srgbClr val="C00000"/>
                </a:solidFill>
                <a:effectLst>
                  <a:outerShdw blurRad="38100" dist="38100" dir="2700000" algn="tl">
                    <a:srgbClr val="000000">
                      <a:alpha val="43137"/>
                    </a:srgbClr>
                  </a:outerShdw>
                </a:effectLst>
              </a:rPr>
              <a:t>CR</a:t>
            </a:r>
            <a:r>
              <a:rPr lang="en-US" sz="2000" dirty="0" smtClean="0"/>
              <a:t> = Average Cost Replacement – used to adjust Inventory Balances when last receipt cost is different that the Average Cost currently in Item Revision Cost.</a:t>
            </a:r>
          </a:p>
          <a:p>
            <a:endParaRPr lang="en-US" sz="2000" dirty="0" smtClean="0"/>
          </a:p>
          <a:p>
            <a:r>
              <a:rPr lang="en-US" sz="2800" b="1" dirty="0" smtClean="0">
                <a:solidFill>
                  <a:srgbClr val="C00000"/>
                </a:solidFill>
                <a:effectLst>
                  <a:outerShdw blurRad="38100" dist="38100" dir="2700000" algn="tl">
                    <a:srgbClr val="000000">
                      <a:alpha val="43137"/>
                    </a:srgbClr>
                  </a:outerShdw>
                </a:effectLst>
              </a:rPr>
              <a:t>CA</a:t>
            </a:r>
            <a:r>
              <a:rPr lang="en-US" sz="2000" dirty="0" smtClean="0"/>
              <a:t> = Cost Adjustment. Most commonly used when running Standard Cost and an Invoice is generated for more/less than Standard Cost, the system will drive an entry for Un-Invoiced Receipts, AP Clearing and the difference will be driven to PPV/Material Variance Accounts – the more complex transaction.</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Cost Transactions – CU and CS at R9</a:t>
            </a:r>
            <a:endParaRPr lang="en-US" sz="2800" b="1"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6" name="TextBox 5"/>
          <p:cNvSpPr txBox="1"/>
          <p:nvPr/>
        </p:nvSpPr>
        <p:spPr>
          <a:xfrm>
            <a:off x="0" y="609600"/>
            <a:ext cx="9144000" cy="144655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dirty="0" smtClean="0"/>
              <a:t>Changing the Unit Cost Default of an Item Revision, will generate a CU Transaction if any quantities exist in Warehouses associated with the Item Site.</a:t>
            </a:r>
          </a:p>
          <a:p>
            <a:r>
              <a:rPr lang="en-US" sz="2000" dirty="0" smtClean="0"/>
              <a:t>Also, at R9, if you are using Revision Control, if a new Release becomes ‘effective’ with a different Unit Cost Default a CU will be generated –  </a:t>
            </a:r>
            <a:r>
              <a:rPr lang="en-US" sz="2800" b="1" i="1" dirty="0" smtClean="0">
                <a:solidFill>
                  <a:srgbClr val="C00000"/>
                </a:solidFill>
                <a:effectLst>
                  <a:outerShdw blurRad="38100" dist="38100" dir="2700000" algn="tl">
                    <a:srgbClr val="000000">
                      <a:alpha val="43137"/>
                    </a:srgbClr>
                  </a:outerShdw>
                </a:effectLst>
              </a:rPr>
              <a:t>BE CAREFUL!</a:t>
            </a:r>
            <a:endParaRPr lang="en-US" sz="2400" b="1" i="1" dirty="0">
              <a:solidFill>
                <a:srgbClr val="C00000"/>
              </a:solidFill>
              <a:effectLst>
                <a:outerShdw blurRad="38100" dist="38100" dir="2700000" algn="tl">
                  <a:srgbClr val="000000">
                    <a:alpha val="43137"/>
                  </a:srgbClr>
                </a:outerShdw>
              </a:effectLst>
            </a:endParaRPr>
          </a:p>
        </p:txBody>
      </p:sp>
      <p:sp>
        <p:nvSpPr>
          <p:cNvPr id="7" name="Rounded Rectangle 6"/>
          <p:cNvSpPr/>
          <p:nvPr/>
        </p:nvSpPr>
        <p:spPr>
          <a:xfrm>
            <a:off x="4419600" y="2362200"/>
            <a:ext cx="4724400" cy="5334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609600"/>
          </a:xfrm>
        </p:spPr>
        <p:txBody>
          <a:bodyPr/>
          <a:lstStyle/>
          <a:p>
            <a:pPr algn="l"/>
            <a:r>
              <a:rPr lang="en-US" sz="3600" b="1" dirty="0" smtClean="0">
                <a:solidFill>
                  <a:schemeClr val="accent1"/>
                </a:solidFill>
              </a:rPr>
              <a:t>TRANSACTION PROCESSING AGENDA</a:t>
            </a:r>
            <a:endParaRPr lang="en-US" sz="3600" b="1" dirty="0">
              <a:solidFill>
                <a:schemeClr val="accent1"/>
              </a:solidFill>
            </a:endParaRPr>
          </a:p>
        </p:txBody>
      </p:sp>
      <p:sp>
        <p:nvSpPr>
          <p:cNvPr id="4" name="TextBox 3"/>
          <p:cNvSpPr txBox="1"/>
          <p:nvPr/>
        </p:nvSpPr>
        <p:spPr>
          <a:xfrm>
            <a:off x="381000" y="2133600"/>
            <a:ext cx="8763000" cy="1354217"/>
          </a:xfrm>
          <a:prstGeom prst="rect">
            <a:avLst/>
          </a:prstGeom>
          <a:solidFill>
            <a:schemeClr val="bg1"/>
          </a:solidFill>
        </p:spPr>
        <p:txBody>
          <a:bodyPr wrap="square" rtlCol="0">
            <a:spAutoFit/>
          </a:bodyPr>
          <a:lstStyle/>
          <a:p>
            <a:pPr marL="342900" indent="-342900"/>
            <a:r>
              <a:rPr lang="en-US" sz="3200" b="1" dirty="0" smtClean="0">
                <a:effectLst>
                  <a:outerShdw blurRad="38100" dist="38100" dir="2700000" algn="tl">
                    <a:srgbClr val="000000">
                      <a:alpha val="43137"/>
                    </a:srgbClr>
                  </a:outerShdw>
                </a:effectLst>
              </a:rPr>
              <a:t>3) GLI – Integrate it all to your General Ledgers</a:t>
            </a:r>
          </a:p>
          <a:p>
            <a:pPr marL="342900" indent="-342900">
              <a:buFont typeface="+mj-lt"/>
              <a:buAutoNum type="arabicPeriod"/>
            </a:pPr>
            <a:endParaRPr lang="en-US" dirty="0" smtClean="0"/>
          </a:p>
        </p:txBody>
      </p:sp>
      <p:pic>
        <p:nvPicPr>
          <p:cNvPr id="6" name="Picture 5" descr="WH Recvng Photo4.jpg"/>
          <p:cNvPicPr>
            <a:picLocks noChangeAspect="1"/>
          </p:cNvPicPr>
          <p:nvPr/>
        </p:nvPicPr>
        <p:blipFill>
          <a:blip r:embed="rId2" cstate="print"/>
          <a:stretch>
            <a:fillRect/>
          </a:stretch>
        </p:blipFill>
        <p:spPr>
          <a:xfrm>
            <a:off x="381000" y="3581400"/>
            <a:ext cx="3352800" cy="1915886"/>
          </a:xfrm>
          <a:prstGeom prst="rect">
            <a:avLst/>
          </a:prstGeom>
        </p:spPr>
      </p:pic>
      <p:pic>
        <p:nvPicPr>
          <p:cNvPr id="9218" name="Picture 2" descr="http://ts1.mm.bing.net/th?id=H.4811274898703156&amp;pid=1.7&amp;w=262&amp;h=180&amp;c=7&amp;rs=1"/>
          <p:cNvPicPr>
            <a:picLocks noChangeAspect="1" noChangeArrowheads="1"/>
          </p:cNvPicPr>
          <p:nvPr/>
        </p:nvPicPr>
        <p:blipFill>
          <a:blip r:embed="rId3" cstate="print"/>
          <a:srcRect/>
          <a:stretch>
            <a:fillRect/>
          </a:stretch>
        </p:blipFill>
        <p:spPr bwMode="auto">
          <a:xfrm>
            <a:off x="7239000" y="3429000"/>
            <a:ext cx="1774614" cy="1219200"/>
          </a:xfrm>
          <a:prstGeom prst="rect">
            <a:avLst/>
          </a:prstGeom>
          <a:noFill/>
        </p:spPr>
      </p:pic>
      <p:pic>
        <p:nvPicPr>
          <p:cNvPr id="9220" name="Picture 4" descr="http://ts3.mm.bing.net/th?id=H.4781205861435410&amp;pid=1.7&amp;w=170&amp;h=185&amp;c=7&amp;rs=1"/>
          <p:cNvPicPr>
            <a:picLocks noChangeAspect="1" noChangeArrowheads="1"/>
          </p:cNvPicPr>
          <p:nvPr/>
        </p:nvPicPr>
        <p:blipFill>
          <a:blip r:embed="rId4" cstate="print"/>
          <a:srcRect/>
          <a:stretch>
            <a:fillRect/>
          </a:stretch>
        </p:blipFill>
        <p:spPr bwMode="auto">
          <a:xfrm>
            <a:off x="4953000" y="3368487"/>
            <a:ext cx="2305050" cy="2508439"/>
          </a:xfrm>
          <a:prstGeom prst="rect">
            <a:avLst/>
          </a:prstGeom>
          <a:noFill/>
        </p:spPr>
      </p:pic>
      <p:sp>
        <p:nvSpPr>
          <p:cNvPr id="7" name="Right Arrow 6"/>
          <p:cNvSpPr/>
          <p:nvPr/>
        </p:nvSpPr>
        <p:spPr>
          <a:xfrm>
            <a:off x="3733800" y="3886200"/>
            <a:ext cx="1219200" cy="6858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rPr>
              <a:t>XA R9 – Inventory Transactions with GLI</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5" name="TextBox 4"/>
          <p:cNvSpPr txBox="1"/>
          <p:nvPr/>
        </p:nvSpPr>
        <p:spPr>
          <a:xfrm>
            <a:off x="1219200" y="838200"/>
            <a:ext cx="70866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b="1" dirty="0" smtClean="0"/>
              <a:t>Automate Inventory Postings with Financial Rules – keep Perpetual to GL Book synchronized for Finance!</a:t>
            </a:r>
            <a:endParaRPr lang="en-US" sz="2000" b="1" dirty="0"/>
          </a:p>
        </p:txBody>
      </p:sp>
      <p:sp>
        <p:nvSpPr>
          <p:cNvPr id="10" name="Oval 9"/>
          <p:cNvSpPr/>
          <p:nvPr/>
        </p:nvSpPr>
        <p:spPr>
          <a:xfrm>
            <a:off x="228600" y="1676400"/>
            <a:ext cx="2971800" cy="2514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XA Transactions </a:t>
            </a:r>
            <a:endParaRPr lang="en-US" sz="28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733800" y="2187696"/>
            <a:ext cx="5094514" cy="108890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46106" y="4191000"/>
            <a:ext cx="6897894" cy="2666999"/>
          </a:xfrm>
          <a:prstGeom prst="rect">
            <a:avLst/>
          </a:prstGeom>
          <a:noFill/>
          <a:ln w="9525">
            <a:noFill/>
            <a:miter lim="800000"/>
            <a:headEnd/>
            <a:tailEnd/>
          </a:ln>
        </p:spPr>
      </p:pic>
      <p:sp>
        <p:nvSpPr>
          <p:cNvPr id="13" name="Right Arrow 12"/>
          <p:cNvSpPr/>
          <p:nvPr/>
        </p:nvSpPr>
        <p:spPr>
          <a:xfrm>
            <a:off x="3276600" y="2590800"/>
            <a:ext cx="533400" cy="381000"/>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4" name="Down Arrow 13"/>
          <p:cNvSpPr/>
          <p:nvPr/>
        </p:nvSpPr>
        <p:spPr>
          <a:xfrm>
            <a:off x="5410200" y="3276600"/>
            <a:ext cx="762000" cy="1295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5" name="TextBox 14"/>
          <p:cNvSpPr txBox="1"/>
          <p:nvPr/>
        </p:nvSpPr>
        <p:spPr>
          <a:xfrm>
            <a:off x="0" y="4648200"/>
            <a:ext cx="5486400"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smtClean="0">
                <a:effectLst>
                  <a:outerShdw blurRad="38100" dist="38100" dir="2700000" algn="tl">
                    <a:srgbClr val="000000">
                      <a:alpha val="43137"/>
                    </a:srgbClr>
                  </a:outerShdw>
                </a:effectLst>
              </a:rPr>
              <a:t>Your XA GLI Rules determine how XA Transactions impact your Companies General Ledger. </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Manage changes in business, new Program Launches, New Inventory Classes with Finance. Teamwork!</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0" y="609600"/>
            <a:ext cx="9144000" cy="6041264"/>
          </a:xfrm>
          <a:prstGeom prst="rect">
            <a:avLst/>
          </a:prstGeom>
          <a:noFill/>
          <a:ln w="9525">
            <a:noFill/>
            <a:miter lim="800000"/>
            <a:headEnd/>
            <a:tailEnd/>
          </a:ln>
        </p:spPr>
      </p:pic>
      <p:sp>
        <p:nvSpPr>
          <p:cNvPr id="4" name="Rounded Rectangle 3"/>
          <p:cNvSpPr/>
          <p:nvPr/>
        </p:nvSpPr>
        <p:spPr>
          <a:xfrm>
            <a:off x="3657600" y="1981200"/>
            <a:ext cx="1981200" cy="304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5" name="Left Arrow 4"/>
          <p:cNvSpPr/>
          <p:nvPr/>
        </p:nvSpPr>
        <p:spPr>
          <a:xfrm>
            <a:off x="1905000" y="2286000"/>
            <a:ext cx="990600" cy="4572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 name="Left Arrow 5"/>
          <p:cNvSpPr/>
          <p:nvPr/>
        </p:nvSpPr>
        <p:spPr>
          <a:xfrm>
            <a:off x="4953000" y="2286000"/>
            <a:ext cx="990600" cy="457200"/>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Title 6"/>
          <p:cNvSpPr>
            <a:spLocks noGrp="1"/>
          </p:cNvSpPr>
          <p:nvPr>
            <p:ph type="title"/>
          </p:nvPr>
        </p:nvSpPr>
        <p:spPr/>
        <p:txBody>
          <a:bodyPr/>
          <a:lstStyle/>
          <a:p>
            <a:endParaRPr lang="en-US" dirty="0"/>
          </a:p>
        </p:txBody>
      </p:sp>
      <p:sp>
        <p:nvSpPr>
          <p:cNvPr id="8"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R9 – IDF Level 1 from Power Link Card</a:t>
            </a:r>
            <a:endParaRPr kumimoji="0" 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rPr>
              <a:t>XA R9 – Inventory Transactions with GLI</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pSp>
        <p:nvGrpSpPr>
          <p:cNvPr id="4" name="Group 4"/>
          <p:cNvGrpSpPr>
            <a:grpSpLocks noChangeAspect="1"/>
          </p:cNvGrpSpPr>
          <p:nvPr/>
        </p:nvGrpSpPr>
        <p:grpSpPr bwMode="auto">
          <a:xfrm>
            <a:off x="0" y="609600"/>
            <a:ext cx="8915400" cy="4549775"/>
            <a:chOff x="2520" y="2430"/>
            <a:chExt cx="11545" cy="6171"/>
          </a:xfrm>
        </p:grpSpPr>
        <p:sp>
          <p:nvSpPr>
            <p:cNvPr id="5" name="AutoShape 5"/>
            <p:cNvSpPr>
              <a:spLocks noChangeAspect="1" noChangeArrowheads="1"/>
            </p:cNvSpPr>
            <p:nvPr/>
          </p:nvSpPr>
          <p:spPr bwMode="auto">
            <a:xfrm>
              <a:off x="2520" y="2430"/>
              <a:ext cx="11545" cy="6171"/>
            </a:xfrm>
            <a:prstGeom prst="rect">
              <a:avLst/>
            </a:prstGeom>
            <a:noFill/>
            <a:ln w="9525">
              <a:noFill/>
              <a:miter lim="800000"/>
              <a:headEnd/>
              <a:tailEnd/>
            </a:ln>
          </p:spPr>
          <p:txBody>
            <a:bodyPr/>
            <a:lstStyle/>
            <a:p>
              <a:pPr>
                <a:defRPr/>
              </a:pPr>
              <a:endParaRPr lang="en-US" dirty="0"/>
            </a:p>
          </p:txBody>
        </p:sp>
        <p:sp>
          <p:nvSpPr>
            <p:cNvPr id="6" name="AutoShape 6"/>
            <p:cNvSpPr>
              <a:spLocks noChangeArrowheads="1"/>
            </p:cNvSpPr>
            <p:nvPr/>
          </p:nvSpPr>
          <p:spPr bwMode="auto">
            <a:xfrm>
              <a:off x="2520" y="2430"/>
              <a:ext cx="2309" cy="237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lIns="57607" tIns="28804" rIns="57607" bIns="28804" anchor="ctr"/>
            <a:lstStyle/>
            <a:p>
              <a:pPr algn="ctr"/>
              <a:r>
                <a:rPr lang="en-US" sz="1400" b="1" dirty="0" smtClean="0">
                  <a:solidFill>
                    <a:schemeClr val="tx1"/>
                  </a:solidFill>
                  <a:effectLst/>
                  <a:latin typeface="Times New Roman" pitchFamily="18" charset="0"/>
                </a:rPr>
                <a:t>XA</a:t>
              </a:r>
              <a:endParaRPr lang="en-US" sz="1400" b="1" dirty="0">
                <a:solidFill>
                  <a:schemeClr val="tx1"/>
                </a:solidFill>
                <a:effectLst/>
                <a:latin typeface="Times New Roman" pitchFamily="18" charset="0"/>
              </a:endParaRPr>
            </a:p>
            <a:p>
              <a:pPr algn="ctr"/>
              <a:r>
                <a:rPr lang="en-US" sz="1400" b="1" dirty="0">
                  <a:solidFill>
                    <a:schemeClr val="tx1"/>
                  </a:solidFill>
                  <a:effectLst/>
                  <a:latin typeface="Times New Roman" pitchFamily="18" charset="0"/>
                </a:rPr>
                <a:t>IM</a:t>
              </a:r>
            </a:p>
            <a:p>
              <a:pPr algn="ctr"/>
              <a:r>
                <a:rPr lang="en-US" sz="1400" b="1" dirty="0">
                  <a:solidFill>
                    <a:schemeClr val="tx1"/>
                  </a:solidFill>
                  <a:effectLst/>
                  <a:latin typeface="Times New Roman" pitchFamily="18" charset="0"/>
                </a:rPr>
                <a:t>Issues, Receipts, Cost</a:t>
              </a:r>
            </a:p>
            <a:p>
              <a:pPr algn="ctr"/>
              <a:r>
                <a:rPr lang="en-US" sz="1400" b="1" dirty="0">
                  <a:solidFill>
                    <a:schemeClr val="tx1"/>
                  </a:solidFill>
                  <a:effectLst/>
                  <a:latin typeface="Times New Roman" pitchFamily="18" charset="0"/>
                </a:rPr>
                <a:t>Changes, </a:t>
              </a:r>
              <a:r>
                <a:rPr lang="en-US" sz="1400" b="1" dirty="0" smtClean="0">
                  <a:solidFill>
                    <a:schemeClr val="tx1"/>
                  </a:solidFill>
                  <a:latin typeface="Times New Roman" pitchFamily="18" charset="0"/>
                </a:rPr>
                <a:t>SA, etc</a:t>
              </a:r>
              <a:r>
                <a:rPr lang="en-US" sz="1200" b="1" dirty="0" smtClean="0">
                  <a:solidFill>
                    <a:schemeClr val="bg1"/>
                  </a:solidFill>
                  <a:latin typeface="Times New Roman" pitchFamily="18" charset="0"/>
                </a:rPr>
                <a:t>.</a:t>
              </a:r>
              <a:endParaRPr lang="en-US" sz="1200" b="1" dirty="0">
                <a:solidFill>
                  <a:schemeClr val="bg1"/>
                </a:solidFill>
                <a:effectLst/>
                <a:latin typeface="Times New Roman" pitchFamily="18" charset="0"/>
              </a:endParaRPr>
            </a:p>
          </p:txBody>
        </p:sp>
        <p:sp>
          <p:nvSpPr>
            <p:cNvPr id="7" name="AutoShape 7"/>
            <p:cNvSpPr>
              <a:spLocks noChangeArrowheads="1"/>
            </p:cNvSpPr>
            <p:nvPr/>
          </p:nvSpPr>
          <p:spPr bwMode="auto">
            <a:xfrm>
              <a:off x="2520" y="5324"/>
              <a:ext cx="2090" cy="2377"/>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lIns="57607" tIns="28804" rIns="57607" bIns="28804" anchor="ctr"/>
            <a:lstStyle/>
            <a:p>
              <a:pPr algn="ctr"/>
              <a:r>
                <a:rPr lang="en-US" sz="1400" b="1" dirty="0" smtClean="0">
                  <a:solidFill>
                    <a:schemeClr val="tx1"/>
                  </a:solidFill>
                  <a:latin typeface="Times New Roman" pitchFamily="18" charset="0"/>
                </a:rPr>
                <a:t>XA</a:t>
              </a:r>
              <a:r>
                <a:rPr lang="en-US" sz="1400" b="1" dirty="0" smtClean="0">
                  <a:solidFill>
                    <a:schemeClr val="tx1"/>
                  </a:solidFill>
                  <a:effectLst/>
                  <a:latin typeface="Times New Roman" pitchFamily="18" charset="0"/>
                </a:rPr>
                <a:t> </a:t>
              </a:r>
              <a:r>
                <a:rPr lang="en-US" sz="1400" b="1" dirty="0">
                  <a:solidFill>
                    <a:schemeClr val="tx1"/>
                  </a:solidFill>
                  <a:effectLst/>
                  <a:latin typeface="Times New Roman" pitchFamily="18" charset="0"/>
                </a:rPr>
                <a:t>PCC</a:t>
              </a:r>
            </a:p>
            <a:p>
              <a:pPr algn="ctr"/>
              <a:r>
                <a:rPr lang="en-US" sz="1400" b="1" dirty="0">
                  <a:solidFill>
                    <a:schemeClr val="tx1"/>
                  </a:solidFill>
                  <a:effectLst/>
                  <a:latin typeface="Times New Roman" pitchFamily="18" charset="0"/>
                </a:rPr>
                <a:t>Labor, Overhead,</a:t>
              </a:r>
            </a:p>
            <a:p>
              <a:pPr algn="ctr"/>
              <a:r>
                <a:rPr lang="en-US" sz="1400" b="1" dirty="0">
                  <a:solidFill>
                    <a:schemeClr val="tx1"/>
                  </a:solidFill>
                  <a:effectLst/>
                  <a:latin typeface="Times New Roman" pitchFamily="18" charset="0"/>
                </a:rPr>
                <a:t>Variances, etc.</a:t>
              </a:r>
              <a:endParaRPr lang="en-US" sz="1400" dirty="0">
                <a:solidFill>
                  <a:schemeClr val="tx1"/>
                </a:solidFill>
                <a:effectLst/>
                <a:latin typeface="Times New Roman" pitchFamily="18" charset="0"/>
              </a:endParaRPr>
            </a:p>
          </p:txBody>
        </p:sp>
        <p:sp>
          <p:nvSpPr>
            <p:cNvPr id="8" name="AutoShape 9"/>
            <p:cNvSpPr>
              <a:spLocks noChangeArrowheads="1"/>
            </p:cNvSpPr>
            <p:nvPr/>
          </p:nvSpPr>
          <p:spPr bwMode="auto">
            <a:xfrm>
              <a:off x="5130" y="2430"/>
              <a:ext cx="1606" cy="2377"/>
            </a:xfrm>
            <a:prstGeom prst="can">
              <a:avLst>
                <a:gd name="adj" fmla="val 36205"/>
              </a:avLst>
            </a:prstGeom>
            <a:ln>
              <a:headEnd/>
              <a:tailEnd/>
            </a:ln>
          </p:spPr>
          <p:style>
            <a:lnRef idx="0">
              <a:schemeClr val="accent3"/>
            </a:lnRef>
            <a:fillRef idx="3">
              <a:schemeClr val="accent3"/>
            </a:fillRef>
            <a:effectRef idx="3">
              <a:schemeClr val="accent3"/>
            </a:effectRef>
            <a:fontRef idx="minor">
              <a:schemeClr val="lt1"/>
            </a:fontRef>
          </p:style>
          <p:txBody>
            <a:bodyPr wrap="none" lIns="57607" tIns="28804" rIns="57607" bIns="28804" anchor="ctr"/>
            <a:lstStyle/>
            <a:p>
              <a:pPr algn="ctr"/>
              <a:r>
                <a:rPr lang="en-US" sz="1200" b="1" dirty="0">
                  <a:solidFill>
                    <a:srgbClr val="000000"/>
                  </a:solidFill>
                  <a:effectLst/>
                  <a:latin typeface="Times New Roman" pitchFamily="18" charset="0"/>
                </a:rPr>
                <a:t>INVTXN</a:t>
              </a:r>
            </a:p>
            <a:p>
              <a:pPr algn="ctr"/>
              <a:r>
                <a:rPr lang="en-US" sz="1200" b="1" dirty="0">
                  <a:solidFill>
                    <a:srgbClr val="000000"/>
                  </a:solidFill>
                  <a:effectLst/>
                  <a:latin typeface="Times New Roman" pitchFamily="18" charset="0"/>
                </a:rPr>
                <a:t>IM GL</a:t>
              </a:r>
            </a:p>
            <a:p>
              <a:pPr algn="ctr"/>
              <a:r>
                <a:rPr lang="en-US" sz="1200" b="1" dirty="0">
                  <a:solidFill>
                    <a:srgbClr val="000000"/>
                  </a:solidFill>
                  <a:effectLst/>
                  <a:latin typeface="Times New Roman" pitchFamily="18" charset="0"/>
                </a:rPr>
                <a:t>Holding</a:t>
              </a:r>
              <a:endParaRPr lang="en-US" sz="1200" dirty="0">
                <a:effectLst/>
                <a:latin typeface="Times New Roman" pitchFamily="18" charset="0"/>
              </a:endParaRPr>
            </a:p>
          </p:txBody>
        </p:sp>
        <p:sp>
          <p:nvSpPr>
            <p:cNvPr id="9" name="AutoShape 11"/>
            <p:cNvSpPr>
              <a:spLocks noChangeArrowheads="1"/>
            </p:cNvSpPr>
            <p:nvPr/>
          </p:nvSpPr>
          <p:spPr bwMode="auto">
            <a:xfrm>
              <a:off x="5130" y="5324"/>
              <a:ext cx="1560" cy="2058"/>
            </a:xfrm>
            <a:prstGeom prst="can">
              <a:avLst>
                <a:gd name="adj" fmla="val 32156"/>
              </a:avLst>
            </a:prstGeom>
            <a:ln>
              <a:headEnd/>
              <a:tailEnd/>
            </a:ln>
          </p:spPr>
          <p:style>
            <a:lnRef idx="0">
              <a:schemeClr val="accent1"/>
            </a:lnRef>
            <a:fillRef idx="3">
              <a:schemeClr val="accent1"/>
            </a:fillRef>
            <a:effectRef idx="3">
              <a:schemeClr val="accent1"/>
            </a:effectRef>
            <a:fontRef idx="minor">
              <a:schemeClr val="lt1"/>
            </a:fontRef>
          </p:style>
          <p:txBody>
            <a:bodyPr wrap="none" lIns="57607" tIns="28804" rIns="57607" bIns="28804" anchor="ctr"/>
            <a:lstStyle/>
            <a:p>
              <a:pPr algn="ctr"/>
              <a:r>
                <a:rPr lang="en-US" sz="1200" b="1" dirty="0" smtClean="0">
                  <a:solidFill>
                    <a:srgbClr val="000000"/>
                  </a:solidFill>
                  <a:latin typeface="Times New Roman" pitchFamily="18" charset="0"/>
                </a:rPr>
                <a:t>REP/PCC</a:t>
              </a:r>
              <a:endParaRPr lang="en-US" sz="1200" b="1" dirty="0" smtClean="0">
                <a:solidFill>
                  <a:srgbClr val="000000"/>
                </a:solidFill>
                <a:effectLst/>
                <a:latin typeface="Times New Roman" pitchFamily="18" charset="0"/>
              </a:endParaRPr>
            </a:p>
            <a:p>
              <a:pPr algn="ctr"/>
              <a:r>
                <a:rPr lang="en-US" sz="1200" b="1" dirty="0" smtClean="0">
                  <a:solidFill>
                    <a:srgbClr val="000000"/>
                  </a:solidFill>
                  <a:effectLst/>
                  <a:latin typeface="Times New Roman" pitchFamily="18" charset="0"/>
                </a:rPr>
                <a:t> </a:t>
              </a:r>
              <a:r>
                <a:rPr lang="en-US" sz="1200" b="1" dirty="0">
                  <a:solidFill>
                    <a:srgbClr val="000000"/>
                  </a:solidFill>
                  <a:effectLst/>
                  <a:latin typeface="Times New Roman" pitchFamily="18" charset="0"/>
                </a:rPr>
                <a:t>GL</a:t>
              </a:r>
            </a:p>
            <a:p>
              <a:pPr algn="ctr"/>
              <a:r>
                <a:rPr lang="en-US" sz="1200" b="1" dirty="0">
                  <a:solidFill>
                    <a:srgbClr val="000000"/>
                  </a:solidFill>
                  <a:effectLst/>
                  <a:latin typeface="Times New Roman" pitchFamily="18" charset="0"/>
                </a:rPr>
                <a:t>Holding</a:t>
              </a:r>
              <a:endParaRPr lang="en-US" sz="1200" dirty="0">
                <a:effectLst/>
                <a:latin typeface="Times New Roman" pitchFamily="18" charset="0"/>
              </a:endParaRPr>
            </a:p>
          </p:txBody>
        </p:sp>
        <p:sp>
          <p:nvSpPr>
            <p:cNvPr id="10" name="AutoShape 12"/>
            <p:cNvSpPr>
              <a:spLocks noChangeArrowheads="1"/>
            </p:cNvSpPr>
            <p:nvPr/>
          </p:nvSpPr>
          <p:spPr bwMode="auto">
            <a:xfrm>
              <a:off x="7014" y="2635"/>
              <a:ext cx="2333" cy="196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lIns="57607" tIns="28804" rIns="57607" bIns="28804" anchor="ctr"/>
            <a:lstStyle/>
            <a:p>
              <a:pPr algn="ctr"/>
              <a:r>
                <a:rPr lang="en-US" b="1" dirty="0">
                  <a:solidFill>
                    <a:schemeClr val="tx1"/>
                  </a:solidFill>
                  <a:effectLst/>
                  <a:latin typeface="Times New Roman" pitchFamily="18" charset="0"/>
                </a:rPr>
                <a:t>Assign </a:t>
              </a:r>
            </a:p>
            <a:p>
              <a:pPr algn="ctr"/>
              <a:r>
                <a:rPr lang="en-US" b="1" dirty="0">
                  <a:solidFill>
                    <a:schemeClr val="tx1"/>
                  </a:solidFill>
                  <a:effectLst/>
                  <a:latin typeface="Times New Roman" pitchFamily="18" charset="0"/>
                </a:rPr>
                <a:t>GL Account </a:t>
              </a:r>
              <a:r>
                <a:rPr lang="en-US" b="1" dirty="0" smtClean="0">
                  <a:solidFill>
                    <a:schemeClr val="tx1"/>
                  </a:solidFill>
                  <a:effectLst/>
                  <a:latin typeface="Times New Roman" pitchFamily="18" charset="0"/>
                </a:rPr>
                <a:t>No</a:t>
              </a:r>
              <a:endParaRPr lang="en-US" b="1" dirty="0">
                <a:solidFill>
                  <a:schemeClr val="tx1"/>
                </a:solidFill>
                <a:effectLst/>
                <a:latin typeface="Times New Roman" pitchFamily="18" charset="0"/>
              </a:endParaRPr>
            </a:p>
            <a:p>
              <a:pPr algn="ctr"/>
              <a:r>
                <a:rPr lang="en-US" b="1" dirty="0">
                  <a:solidFill>
                    <a:schemeClr val="tx1"/>
                  </a:solidFill>
                  <a:effectLst/>
                  <a:latin typeface="Times New Roman" pitchFamily="18" charset="0"/>
                </a:rPr>
                <a:t>To IM </a:t>
              </a:r>
              <a:endParaRPr lang="en-US" b="1" dirty="0" smtClean="0">
                <a:solidFill>
                  <a:schemeClr val="tx1"/>
                </a:solidFill>
                <a:latin typeface="Times New Roman" pitchFamily="18" charset="0"/>
              </a:endParaRPr>
            </a:p>
            <a:p>
              <a:pPr algn="ctr"/>
              <a:r>
                <a:rPr lang="en-US" b="1" dirty="0" smtClean="0">
                  <a:solidFill>
                    <a:schemeClr val="tx1"/>
                  </a:solidFill>
                  <a:effectLst/>
                  <a:latin typeface="Times New Roman" pitchFamily="18" charset="0"/>
                </a:rPr>
                <a:t>Transactions</a:t>
              </a:r>
            </a:p>
            <a:p>
              <a:pPr algn="ctr"/>
              <a:r>
                <a:rPr lang="en-US" sz="1600" b="1" dirty="0" smtClean="0">
                  <a:solidFill>
                    <a:schemeClr val="bg1"/>
                  </a:solidFill>
                  <a:latin typeface="Times New Roman" pitchFamily="18" charset="0"/>
                </a:rPr>
                <a:t>(Based on Rules)</a:t>
              </a:r>
              <a:endParaRPr lang="en-US" sz="1600" dirty="0">
                <a:solidFill>
                  <a:schemeClr val="bg1"/>
                </a:solidFill>
                <a:effectLst/>
                <a:latin typeface="Times New Roman" pitchFamily="18" charset="0"/>
              </a:endParaRPr>
            </a:p>
          </p:txBody>
        </p:sp>
        <p:sp>
          <p:nvSpPr>
            <p:cNvPr id="11" name="AutoShape 14"/>
            <p:cNvSpPr>
              <a:spLocks noChangeArrowheads="1"/>
            </p:cNvSpPr>
            <p:nvPr/>
          </p:nvSpPr>
          <p:spPr bwMode="auto">
            <a:xfrm>
              <a:off x="7038" y="5324"/>
              <a:ext cx="2108" cy="2067"/>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lIns="57607" tIns="28804" rIns="57607" bIns="28804" anchor="ctr"/>
            <a:lstStyle/>
            <a:p>
              <a:pPr algn="ctr"/>
              <a:r>
                <a:rPr lang="en-US" b="1" dirty="0" smtClean="0">
                  <a:solidFill>
                    <a:schemeClr val="tx1"/>
                  </a:solidFill>
                  <a:effectLst/>
                  <a:latin typeface="Times New Roman" pitchFamily="18" charset="0"/>
                </a:rPr>
                <a:t>Assign</a:t>
              </a:r>
              <a:endParaRPr lang="en-US" b="1" dirty="0">
                <a:solidFill>
                  <a:schemeClr val="tx1"/>
                </a:solidFill>
                <a:effectLst/>
                <a:latin typeface="Times New Roman" pitchFamily="18" charset="0"/>
              </a:endParaRPr>
            </a:p>
            <a:p>
              <a:pPr algn="ctr"/>
              <a:r>
                <a:rPr lang="en-US" b="1" dirty="0">
                  <a:solidFill>
                    <a:schemeClr val="tx1"/>
                  </a:solidFill>
                  <a:effectLst/>
                  <a:latin typeface="Times New Roman" pitchFamily="18" charset="0"/>
                </a:rPr>
                <a:t>GL Account </a:t>
              </a:r>
              <a:r>
                <a:rPr lang="en-US" b="1" dirty="0" smtClean="0">
                  <a:solidFill>
                    <a:schemeClr val="tx1"/>
                  </a:solidFill>
                  <a:effectLst/>
                  <a:latin typeface="Times New Roman" pitchFamily="18" charset="0"/>
                </a:rPr>
                <a:t>No</a:t>
              </a:r>
              <a:endParaRPr lang="en-US" b="1" dirty="0">
                <a:solidFill>
                  <a:schemeClr val="tx1"/>
                </a:solidFill>
                <a:effectLst/>
                <a:latin typeface="Times New Roman" pitchFamily="18" charset="0"/>
              </a:endParaRPr>
            </a:p>
            <a:p>
              <a:pPr algn="ctr"/>
              <a:r>
                <a:rPr lang="en-US" b="1" dirty="0">
                  <a:solidFill>
                    <a:schemeClr val="tx1"/>
                  </a:solidFill>
                  <a:effectLst/>
                  <a:latin typeface="Times New Roman" pitchFamily="18" charset="0"/>
                </a:rPr>
                <a:t>To </a:t>
              </a:r>
              <a:r>
                <a:rPr lang="en-US" b="1" dirty="0" smtClean="0">
                  <a:solidFill>
                    <a:schemeClr val="tx1"/>
                  </a:solidFill>
                  <a:effectLst/>
                  <a:latin typeface="Times New Roman" pitchFamily="18" charset="0"/>
                </a:rPr>
                <a:t>REP</a:t>
              </a:r>
            </a:p>
            <a:p>
              <a:pPr algn="ctr"/>
              <a:r>
                <a:rPr lang="en-US" b="1" dirty="0" smtClean="0">
                  <a:solidFill>
                    <a:schemeClr val="tx1"/>
                  </a:solidFill>
                  <a:effectLst/>
                  <a:latin typeface="Times New Roman" pitchFamily="18" charset="0"/>
                </a:rPr>
                <a:t>Transactions</a:t>
              </a:r>
              <a:endParaRPr lang="en-US" sz="1400" b="1" dirty="0" smtClean="0">
                <a:solidFill>
                  <a:schemeClr val="bg1"/>
                </a:solidFill>
                <a:effectLst/>
                <a:latin typeface="Times New Roman" pitchFamily="18" charset="0"/>
              </a:endParaRPr>
            </a:p>
            <a:p>
              <a:pPr algn="ctr"/>
              <a:r>
                <a:rPr lang="en-US" sz="1600" b="1" dirty="0" smtClean="0">
                  <a:solidFill>
                    <a:schemeClr val="bg1"/>
                  </a:solidFill>
                  <a:latin typeface="Times New Roman" pitchFamily="18" charset="0"/>
                </a:rPr>
                <a:t>(Based on Rules)</a:t>
              </a:r>
              <a:endParaRPr lang="en-US" sz="1600" dirty="0">
                <a:solidFill>
                  <a:schemeClr val="bg1"/>
                </a:solidFill>
                <a:effectLst/>
                <a:latin typeface="Times New Roman" pitchFamily="18" charset="0"/>
              </a:endParaRPr>
            </a:p>
          </p:txBody>
        </p:sp>
        <p:sp>
          <p:nvSpPr>
            <p:cNvPr id="12" name="AutoShape 15"/>
            <p:cNvSpPr>
              <a:spLocks noChangeArrowheads="1"/>
            </p:cNvSpPr>
            <p:nvPr/>
          </p:nvSpPr>
          <p:spPr bwMode="auto">
            <a:xfrm>
              <a:off x="9648" y="2637"/>
              <a:ext cx="2409" cy="1964"/>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lIns="57607" tIns="28804" rIns="57607" bIns="28804" anchor="ctr"/>
            <a:lstStyle/>
            <a:p>
              <a:pPr algn="ctr"/>
              <a:r>
                <a:rPr lang="en-US" sz="1600" b="1" dirty="0">
                  <a:solidFill>
                    <a:schemeClr val="tx1"/>
                  </a:solidFill>
                  <a:effectLst/>
                  <a:latin typeface="Times New Roman" pitchFamily="18" charset="0"/>
                </a:rPr>
                <a:t>Create GL Entries</a:t>
              </a:r>
            </a:p>
            <a:p>
              <a:pPr algn="ctr"/>
              <a:r>
                <a:rPr lang="en-US" sz="1600" b="1" dirty="0">
                  <a:solidFill>
                    <a:schemeClr val="tx1"/>
                  </a:solidFill>
                  <a:effectLst/>
                  <a:latin typeface="Times New Roman" pitchFamily="18" charset="0"/>
                </a:rPr>
                <a:t>To</a:t>
              </a:r>
            </a:p>
            <a:p>
              <a:pPr algn="ctr"/>
              <a:r>
                <a:rPr lang="en-US" sz="1600" b="1" dirty="0" smtClean="0">
                  <a:solidFill>
                    <a:schemeClr val="tx1"/>
                  </a:solidFill>
                  <a:effectLst/>
                  <a:latin typeface="Times New Roman" pitchFamily="18" charset="0"/>
                </a:rPr>
                <a:t>IFM or AM GL</a:t>
              </a:r>
              <a:endParaRPr lang="en-US" sz="1600" dirty="0">
                <a:solidFill>
                  <a:schemeClr val="tx1"/>
                </a:solidFill>
                <a:effectLst/>
                <a:latin typeface="Times New Roman" pitchFamily="18" charset="0"/>
              </a:endParaRPr>
            </a:p>
          </p:txBody>
        </p:sp>
        <p:sp>
          <p:nvSpPr>
            <p:cNvPr id="13" name="AutoShape 17"/>
            <p:cNvSpPr>
              <a:spLocks noChangeArrowheads="1"/>
            </p:cNvSpPr>
            <p:nvPr/>
          </p:nvSpPr>
          <p:spPr bwMode="auto">
            <a:xfrm>
              <a:off x="9648" y="5324"/>
              <a:ext cx="2209" cy="2067"/>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lIns="57607" tIns="28804" rIns="57607" bIns="28804" anchor="ctr"/>
            <a:lstStyle/>
            <a:p>
              <a:pPr algn="ctr"/>
              <a:r>
                <a:rPr lang="en-US" sz="1600" b="1" dirty="0">
                  <a:solidFill>
                    <a:schemeClr val="tx1"/>
                  </a:solidFill>
                  <a:effectLst/>
                  <a:latin typeface="Times New Roman" pitchFamily="18" charset="0"/>
                </a:rPr>
                <a:t>Create GL Entries</a:t>
              </a:r>
            </a:p>
            <a:p>
              <a:pPr algn="ctr"/>
              <a:r>
                <a:rPr lang="en-US" sz="1600" b="1" dirty="0">
                  <a:solidFill>
                    <a:schemeClr val="tx1"/>
                  </a:solidFill>
                  <a:effectLst/>
                  <a:latin typeface="Times New Roman" pitchFamily="18" charset="0"/>
                </a:rPr>
                <a:t>To</a:t>
              </a:r>
            </a:p>
            <a:p>
              <a:pPr algn="ctr"/>
              <a:r>
                <a:rPr lang="en-US" sz="1600" b="1" dirty="0" smtClean="0">
                  <a:solidFill>
                    <a:schemeClr val="tx1"/>
                  </a:solidFill>
                  <a:effectLst/>
                  <a:latin typeface="Times New Roman" pitchFamily="18" charset="0"/>
                </a:rPr>
                <a:t>IFM or AM GL</a:t>
              </a:r>
              <a:endParaRPr lang="en-US" sz="1600" dirty="0">
                <a:solidFill>
                  <a:schemeClr val="tx1"/>
                </a:solidFill>
                <a:effectLst/>
                <a:latin typeface="Times New Roman" pitchFamily="18" charset="0"/>
              </a:endParaRPr>
            </a:p>
          </p:txBody>
        </p:sp>
        <p:sp>
          <p:nvSpPr>
            <p:cNvPr id="14" name="AutoShape 18"/>
            <p:cNvSpPr>
              <a:spLocks noChangeArrowheads="1"/>
            </p:cNvSpPr>
            <p:nvPr/>
          </p:nvSpPr>
          <p:spPr bwMode="auto">
            <a:xfrm rot="16200000">
              <a:off x="11678" y="4801"/>
              <a:ext cx="2863" cy="1904"/>
            </a:xfrm>
            <a:prstGeom prst="flowChartMagneticDrum">
              <a:avLst/>
            </a:prstGeom>
            <a:ln>
              <a:headEnd/>
              <a:tailEnd/>
            </a:ln>
          </p:spPr>
          <p:style>
            <a:lnRef idx="0">
              <a:schemeClr val="accent3"/>
            </a:lnRef>
            <a:fillRef idx="3">
              <a:schemeClr val="accent3"/>
            </a:fillRef>
            <a:effectRef idx="3">
              <a:schemeClr val="accent3"/>
            </a:effectRef>
            <a:fontRef idx="minor">
              <a:schemeClr val="lt1"/>
            </a:fontRef>
          </p:style>
          <p:txBody>
            <a:bodyPr vert="eaVert" wrap="none" lIns="57607" tIns="28804" rIns="57607" bIns="28804" anchor="ctr"/>
            <a:lstStyle/>
            <a:p>
              <a:pPr algn="ctr"/>
              <a:r>
                <a:rPr lang="en-US" sz="1400" b="1" dirty="0" smtClean="0">
                  <a:solidFill>
                    <a:schemeClr val="tx1"/>
                  </a:solidFill>
                  <a:effectLst/>
                  <a:latin typeface="Times New Roman" pitchFamily="18" charset="0"/>
                </a:rPr>
                <a:t>GL </a:t>
              </a:r>
              <a:r>
                <a:rPr lang="en-US" sz="1400" b="1" dirty="0">
                  <a:solidFill>
                    <a:schemeClr val="tx1"/>
                  </a:solidFill>
                  <a:effectLst/>
                  <a:latin typeface="Times New Roman" pitchFamily="18" charset="0"/>
                </a:rPr>
                <a:t>Line</a:t>
              </a:r>
            </a:p>
            <a:p>
              <a:pPr algn="ctr"/>
              <a:r>
                <a:rPr lang="en-US" sz="1400" b="1" dirty="0">
                  <a:solidFill>
                    <a:schemeClr val="tx1"/>
                  </a:solidFill>
                  <a:effectLst/>
                  <a:latin typeface="Times New Roman" pitchFamily="18" charset="0"/>
                </a:rPr>
                <a:t>TRANSACTIONS</a:t>
              </a:r>
              <a:endParaRPr lang="en-US" sz="4000" dirty="0">
                <a:solidFill>
                  <a:schemeClr val="tx1"/>
                </a:solidFill>
                <a:effectLst/>
                <a:latin typeface="Times New Roman" pitchFamily="18" charset="0"/>
              </a:endParaRPr>
            </a:p>
          </p:txBody>
        </p:sp>
        <p:cxnSp>
          <p:nvCxnSpPr>
            <p:cNvPr id="15" name="AutoShape 19"/>
            <p:cNvCxnSpPr>
              <a:cxnSpLocks noChangeShapeType="1"/>
              <a:stCxn id="6" idx="3"/>
              <a:endCxn id="8" idx="2"/>
            </p:cNvCxnSpPr>
            <p:nvPr/>
          </p:nvCxnSpPr>
          <p:spPr bwMode="auto">
            <a:xfrm>
              <a:off x="4829" y="3619"/>
              <a:ext cx="301" cy="0"/>
            </a:xfrm>
            <a:prstGeom prst="straightConnector1">
              <a:avLst/>
            </a:prstGeom>
            <a:noFill/>
            <a:ln w="9525">
              <a:solidFill>
                <a:srgbClr val="000000"/>
              </a:solidFill>
              <a:round/>
              <a:headEnd/>
              <a:tailEnd type="triangle" w="med" len="med"/>
            </a:ln>
          </p:spPr>
        </p:cxnSp>
        <p:cxnSp>
          <p:nvCxnSpPr>
            <p:cNvPr id="16" name="AutoShape 20"/>
            <p:cNvCxnSpPr>
              <a:cxnSpLocks noChangeShapeType="1"/>
              <a:stCxn id="8" idx="4"/>
              <a:endCxn id="10" idx="1"/>
            </p:cNvCxnSpPr>
            <p:nvPr/>
          </p:nvCxnSpPr>
          <p:spPr bwMode="auto">
            <a:xfrm flipV="1">
              <a:off x="6736" y="3618"/>
              <a:ext cx="278" cy="1"/>
            </a:xfrm>
            <a:prstGeom prst="straightConnector1">
              <a:avLst/>
            </a:prstGeom>
            <a:noFill/>
            <a:ln w="9525">
              <a:solidFill>
                <a:srgbClr val="000000"/>
              </a:solidFill>
              <a:round/>
              <a:headEnd/>
              <a:tailEnd type="triangle" w="med" len="med"/>
            </a:ln>
          </p:spPr>
        </p:cxnSp>
        <p:cxnSp>
          <p:nvCxnSpPr>
            <p:cNvPr id="17" name="AutoShape 21"/>
            <p:cNvCxnSpPr>
              <a:cxnSpLocks noChangeShapeType="1"/>
              <a:stCxn id="10" idx="3"/>
              <a:endCxn id="12" idx="1"/>
            </p:cNvCxnSpPr>
            <p:nvPr/>
          </p:nvCxnSpPr>
          <p:spPr bwMode="auto">
            <a:xfrm>
              <a:off x="9347" y="3618"/>
              <a:ext cx="301" cy="1"/>
            </a:xfrm>
            <a:prstGeom prst="straightConnector1">
              <a:avLst/>
            </a:prstGeom>
            <a:noFill/>
            <a:ln w="9525">
              <a:solidFill>
                <a:srgbClr val="000000"/>
              </a:solidFill>
              <a:round/>
              <a:headEnd/>
              <a:tailEnd type="triangle" w="med" len="med"/>
            </a:ln>
          </p:spPr>
        </p:cxnSp>
        <p:cxnSp>
          <p:nvCxnSpPr>
            <p:cNvPr id="18" name="AutoShape 23"/>
            <p:cNvCxnSpPr>
              <a:cxnSpLocks noChangeShapeType="1"/>
              <a:endCxn id="9" idx="2"/>
            </p:cNvCxnSpPr>
            <p:nvPr/>
          </p:nvCxnSpPr>
          <p:spPr bwMode="auto">
            <a:xfrm flipV="1">
              <a:off x="4628" y="6353"/>
              <a:ext cx="502" cy="4"/>
            </a:xfrm>
            <a:prstGeom prst="straightConnector1">
              <a:avLst/>
            </a:prstGeom>
            <a:noFill/>
            <a:ln w="9525">
              <a:solidFill>
                <a:srgbClr val="000000"/>
              </a:solidFill>
              <a:round/>
              <a:headEnd/>
              <a:tailEnd type="triangle" w="med" len="med"/>
            </a:ln>
          </p:spPr>
        </p:cxnSp>
        <p:cxnSp>
          <p:nvCxnSpPr>
            <p:cNvPr id="19" name="AutoShape 25"/>
            <p:cNvCxnSpPr>
              <a:cxnSpLocks noChangeShapeType="1"/>
              <a:endCxn id="11" idx="1"/>
            </p:cNvCxnSpPr>
            <p:nvPr/>
          </p:nvCxnSpPr>
          <p:spPr bwMode="auto">
            <a:xfrm>
              <a:off x="6636" y="6357"/>
              <a:ext cx="402" cy="0"/>
            </a:xfrm>
            <a:prstGeom prst="straightConnector1">
              <a:avLst/>
            </a:prstGeom>
            <a:noFill/>
            <a:ln w="9525">
              <a:solidFill>
                <a:srgbClr val="000000"/>
              </a:solidFill>
              <a:round/>
              <a:headEnd/>
              <a:tailEnd type="triangle" w="med" len="med"/>
            </a:ln>
          </p:spPr>
        </p:cxnSp>
        <p:cxnSp>
          <p:nvCxnSpPr>
            <p:cNvPr id="20" name="AutoShape 27"/>
            <p:cNvCxnSpPr>
              <a:cxnSpLocks noChangeShapeType="1"/>
              <a:stCxn id="11" idx="3"/>
              <a:endCxn id="13" idx="1"/>
            </p:cNvCxnSpPr>
            <p:nvPr/>
          </p:nvCxnSpPr>
          <p:spPr bwMode="auto">
            <a:xfrm>
              <a:off x="9146" y="6357"/>
              <a:ext cx="502" cy="0"/>
            </a:xfrm>
            <a:prstGeom prst="straightConnector1">
              <a:avLst/>
            </a:prstGeom>
            <a:noFill/>
            <a:ln w="9525">
              <a:solidFill>
                <a:srgbClr val="000000"/>
              </a:solidFill>
              <a:round/>
              <a:headEnd/>
              <a:tailEnd type="triangle" w="med" len="med"/>
            </a:ln>
          </p:spPr>
        </p:cxnSp>
        <p:cxnSp>
          <p:nvCxnSpPr>
            <p:cNvPr id="21" name="AutoShape 28"/>
            <p:cNvCxnSpPr>
              <a:cxnSpLocks noChangeShapeType="1"/>
              <a:stCxn id="13" idx="3"/>
              <a:endCxn id="14" idx="0"/>
            </p:cNvCxnSpPr>
            <p:nvPr/>
          </p:nvCxnSpPr>
          <p:spPr bwMode="auto">
            <a:xfrm flipV="1">
              <a:off x="11856" y="5753"/>
              <a:ext cx="301" cy="605"/>
            </a:xfrm>
            <a:prstGeom prst="straightConnector1">
              <a:avLst/>
            </a:prstGeom>
            <a:noFill/>
            <a:ln w="9525">
              <a:solidFill>
                <a:srgbClr val="000000"/>
              </a:solidFill>
              <a:round/>
              <a:headEnd/>
              <a:tailEnd type="triangle" w="med" len="med"/>
            </a:ln>
          </p:spPr>
        </p:cxnSp>
        <p:cxnSp>
          <p:nvCxnSpPr>
            <p:cNvPr id="22" name="AutoShape 30"/>
            <p:cNvCxnSpPr>
              <a:cxnSpLocks noChangeShapeType="1"/>
              <a:stCxn id="12" idx="3"/>
              <a:endCxn id="14" idx="4"/>
            </p:cNvCxnSpPr>
            <p:nvPr/>
          </p:nvCxnSpPr>
          <p:spPr bwMode="auto">
            <a:xfrm>
              <a:off x="12057" y="3619"/>
              <a:ext cx="1052" cy="703"/>
            </a:xfrm>
            <a:prstGeom prst="straightConnector1">
              <a:avLst/>
            </a:prstGeom>
            <a:noFill/>
            <a:ln w="9525">
              <a:solidFill>
                <a:srgbClr val="000000"/>
              </a:solidFill>
              <a:round/>
              <a:headEnd/>
              <a:tailEnd type="triangle" w="med" len="med"/>
            </a:ln>
          </p:spPr>
        </p:cxnSp>
      </p:grpSp>
      <p:sp>
        <p:nvSpPr>
          <p:cNvPr id="23" name="AutoShape 48"/>
          <p:cNvSpPr>
            <a:spLocks noChangeArrowheads="1"/>
          </p:cNvSpPr>
          <p:nvPr/>
        </p:nvSpPr>
        <p:spPr bwMode="auto">
          <a:xfrm rot="14792237">
            <a:off x="8001000" y="4191000"/>
            <a:ext cx="533400" cy="381000"/>
          </a:xfrm>
          <a:prstGeom prst="rightArrow">
            <a:avLst>
              <a:gd name="adj1" fmla="val 50000"/>
              <a:gd name="adj2" fmla="val 35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24" name="Down Arrow 23"/>
          <p:cNvSpPr/>
          <p:nvPr/>
        </p:nvSpPr>
        <p:spPr>
          <a:xfrm rot="1245772">
            <a:off x="8161847" y="1484506"/>
            <a:ext cx="304800" cy="533400"/>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5" name="Flowchart: Predefined Process 24"/>
          <p:cNvSpPr/>
          <p:nvPr/>
        </p:nvSpPr>
        <p:spPr>
          <a:xfrm>
            <a:off x="7772400" y="4724400"/>
            <a:ext cx="1143000" cy="762000"/>
          </a:xfrm>
          <a:prstGeom prst="flowChartPredefined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XA AP</a:t>
            </a:r>
          </a:p>
          <a:p>
            <a:pPr algn="ctr"/>
            <a:r>
              <a:rPr lang="en-US" sz="1400" b="1" dirty="0" smtClean="0"/>
              <a:t>Ledger</a:t>
            </a:r>
          </a:p>
          <a:p>
            <a:pPr algn="ctr"/>
            <a:r>
              <a:rPr lang="en-US" sz="1400" b="1" dirty="0" smtClean="0"/>
              <a:t>Activity</a:t>
            </a:r>
            <a:endParaRPr lang="en-US" sz="1400" b="1" dirty="0"/>
          </a:p>
        </p:txBody>
      </p:sp>
      <p:sp>
        <p:nvSpPr>
          <p:cNvPr id="26" name="Flowchart: Predefined Process 25"/>
          <p:cNvSpPr/>
          <p:nvPr/>
        </p:nvSpPr>
        <p:spPr>
          <a:xfrm>
            <a:off x="7848600" y="685800"/>
            <a:ext cx="990600" cy="762000"/>
          </a:xfrm>
          <a:prstGeom prst="flowChartPredefined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t>XA AR</a:t>
            </a:r>
          </a:p>
          <a:p>
            <a:pPr algn="ctr"/>
            <a:r>
              <a:rPr lang="en-US" sz="1200" b="1" dirty="0" smtClean="0"/>
              <a:t>Ledger</a:t>
            </a:r>
          </a:p>
          <a:p>
            <a:pPr algn="ctr"/>
            <a:r>
              <a:rPr lang="en-US" sz="1200" b="1" dirty="0" smtClean="0"/>
              <a:t>Activity</a:t>
            </a:r>
            <a:endParaRPr lang="en-US" sz="1200" b="1" dirty="0"/>
          </a:p>
        </p:txBody>
      </p:sp>
      <p:pic>
        <p:nvPicPr>
          <p:cNvPr id="28" name="Picture 2"/>
          <p:cNvPicPr>
            <a:picLocks noChangeAspect="1" noChangeArrowheads="1"/>
          </p:cNvPicPr>
          <p:nvPr/>
        </p:nvPicPr>
        <p:blipFill>
          <a:blip r:embed="rId2" cstate="print"/>
          <a:srcRect/>
          <a:stretch>
            <a:fillRect/>
          </a:stretch>
        </p:blipFill>
        <p:spPr bwMode="auto">
          <a:xfrm>
            <a:off x="2667000" y="6042956"/>
            <a:ext cx="6477000" cy="815044"/>
          </a:xfrm>
          <a:prstGeom prst="rect">
            <a:avLst/>
          </a:prstGeom>
          <a:noFill/>
          <a:ln w="9525">
            <a:noFill/>
            <a:miter lim="800000"/>
            <a:headEnd/>
            <a:tailEnd/>
          </a:ln>
        </p:spPr>
      </p:pic>
      <p:sp>
        <p:nvSpPr>
          <p:cNvPr id="29" name="TextBox 28"/>
          <p:cNvSpPr txBox="1"/>
          <p:nvPr/>
        </p:nvSpPr>
        <p:spPr>
          <a:xfrm>
            <a:off x="1600200" y="6334780"/>
            <a:ext cx="106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dirty="0" smtClean="0"/>
              <a:t>CISTECH</a:t>
            </a:r>
          </a:p>
          <a:p>
            <a:pPr algn="ctr"/>
            <a:r>
              <a:rPr lang="en-US" sz="1400" b="1" dirty="0" smtClean="0"/>
              <a:t>GLI Tools</a:t>
            </a:r>
            <a:endParaRPr lang="en-US" sz="1400" b="1" dirty="0"/>
          </a:p>
        </p:txBody>
      </p:sp>
      <p:sp>
        <p:nvSpPr>
          <p:cNvPr id="30" name="AutoShape 7"/>
          <p:cNvSpPr>
            <a:spLocks noChangeArrowheads="1"/>
          </p:cNvSpPr>
          <p:nvPr/>
        </p:nvSpPr>
        <p:spPr bwMode="auto">
          <a:xfrm>
            <a:off x="0" y="4572000"/>
            <a:ext cx="1586372" cy="1752522"/>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lIns="57607" tIns="28804" rIns="57607" bIns="28804" anchor="ctr"/>
          <a:lstStyle/>
          <a:p>
            <a:pPr algn="ctr"/>
            <a:r>
              <a:rPr lang="en-US" sz="1400" b="1" dirty="0" smtClean="0">
                <a:solidFill>
                  <a:schemeClr val="tx1"/>
                </a:solidFill>
                <a:latin typeface="Times New Roman" pitchFamily="18" charset="0"/>
              </a:rPr>
              <a:t>XA</a:t>
            </a:r>
            <a:r>
              <a:rPr lang="en-US" sz="1400" b="1" dirty="0" smtClean="0">
                <a:solidFill>
                  <a:schemeClr val="tx1"/>
                </a:solidFill>
                <a:effectLst/>
                <a:latin typeface="Times New Roman" pitchFamily="18" charset="0"/>
              </a:rPr>
              <a:t> COM</a:t>
            </a:r>
            <a:endParaRPr lang="en-US" sz="1400" b="1" dirty="0">
              <a:solidFill>
                <a:schemeClr val="tx1"/>
              </a:solidFill>
              <a:effectLst/>
              <a:latin typeface="Times New Roman" pitchFamily="18" charset="0"/>
            </a:endParaRPr>
          </a:p>
          <a:p>
            <a:pPr algn="ctr"/>
            <a:r>
              <a:rPr lang="en-US" sz="1400" b="1" dirty="0" smtClean="0">
                <a:solidFill>
                  <a:schemeClr val="tx1"/>
                </a:solidFill>
                <a:effectLst/>
                <a:latin typeface="Times New Roman" pitchFamily="18" charset="0"/>
              </a:rPr>
              <a:t>Cost of Sales,</a:t>
            </a:r>
          </a:p>
          <a:p>
            <a:pPr algn="ctr"/>
            <a:r>
              <a:rPr lang="en-US" sz="1400" b="1" dirty="0" smtClean="0">
                <a:solidFill>
                  <a:schemeClr val="tx1"/>
                </a:solidFill>
                <a:latin typeface="Times New Roman" pitchFamily="18" charset="0"/>
              </a:rPr>
              <a:t>Sales/AR</a:t>
            </a:r>
          </a:p>
          <a:p>
            <a:pPr algn="ctr"/>
            <a:r>
              <a:rPr lang="en-US" sz="1400" b="1" dirty="0" smtClean="0">
                <a:solidFill>
                  <a:schemeClr val="tx1"/>
                </a:solidFill>
                <a:effectLst/>
                <a:latin typeface="Times New Roman" pitchFamily="18" charset="0"/>
              </a:rPr>
              <a:t>Returns</a:t>
            </a:r>
          </a:p>
          <a:p>
            <a:pPr algn="ctr"/>
            <a:r>
              <a:rPr lang="en-US" sz="1400" b="1" dirty="0" smtClean="0">
                <a:solidFill>
                  <a:schemeClr val="tx1"/>
                </a:solidFill>
                <a:latin typeface="Times New Roman" pitchFamily="18" charset="0"/>
              </a:rPr>
              <a:t>Taxes, etc.</a:t>
            </a:r>
            <a:endParaRPr lang="en-US" sz="1400" b="1" dirty="0" smtClean="0">
              <a:solidFill>
                <a:schemeClr val="tx1"/>
              </a:solidFill>
              <a:effectLst/>
              <a:latin typeface="Times New Roman" pitchFamily="18" charset="0"/>
            </a:endParaRPr>
          </a:p>
        </p:txBody>
      </p:sp>
      <p:cxnSp>
        <p:nvCxnSpPr>
          <p:cNvPr id="31" name="AutoShape 23"/>
          <p:cNvCxnSpPr>
            <a:cxnSpLocks noChangeShapeType="1"/>
          </p:cNvCxnSpPr>
          <p:nvPr/>
        </p:nvCxnSpPr>
        <p:spPr bwMode="auto">
          <a:xfrm flipV="1">
            <a:off x="1600200" y="5334000"/>
            <a:ext cx="381033" cy="2949"/>
          </a:xfrm>
          <a:prstGeom prst="straightConnector1">
            <a:avLst/>
          </a:prstGeom>
          <a:noFill/>
          <a:ln w="9525">
            <a:solidFill>
              <a:srgbClr val="000000"/>
            </a:solidFill>
            <a:round/>
            <a:headEnd/>
            <a:tailEnd type="triangle" w="med" len="med"/>
          </a:ln>
        </p:spPr>
      </p:cxnSp>
      <p:sp>
        <p:nvSpPr>
          <p:cNvPr id="32" name="AutoShape 11"/>
          <p:cNvSpPr>
            <a:spLocks noChangeArrowheads="1"/>
          </p:cNvSpPr>
          <p:nvPr/>
        </p:nvSpPr>
        <p:spPr bwMode="auto">
          <a:xfrm>
            <a:off x="1981200" y="4572000"/>
            <a:ext cx="1184087" cy="1517329"/>
          </a:xfrm>
          <a:prstGeom prst="can">
            <a:avLst>
              <a:gd name="adj" fmla="val 32156"/>
            </a:avLst>
          </a:prstGeom>
          <a:ln>
            <a:headEnd/>
            <a:tailEnd/>
          </a:ln>
        </p:spPr>
        <p:style>
          <a:lnRef idx="0">
            <a:schemeClr val="accent1"/>
          </a:lnRef>
          <a:fillRef idx="3">
            <a:schemeClr val="accent1"/>
          </a:fillRef>
          <a:effectRef idx="3">
            <a:schemeClr val="accent1"/>
          </a:effectRef>
          <a:fontRef idx="minor">
            <a:schemeClr val="lt1"/>
          </a:fontRef>
        </p:style>
        <p:txBody>
          <a:bodyPr wrap="none" lIns="57607" tIns="28804" rIns="57607" bIns="28804" anchor="ctr"/>
          <a:lstStyle/>
          <a:p>
            <a:pPr algn="ctr"/>
            <a:r>
              <a:rPr lang="en-US" sz="1200" b="1" dirty="0" smtClean="0">
                <a:solidFill>
                  <a:srgbClr val="000000"/>
                </a:solidFill>
                <a:latin typeface="Times New Roman" pitchFamily="18" charset="0"/>
              </a:rPr>
              <a:t>OEITXN</a:t>
            </a:r>
            <a:endParaRPr lang="en-US" sz="1200" b="1" dirty="0" smtClean="0">
              <a:solidFill>
                <a:srgbClr val="000000"/>
              </a:solidFill>
              <a:effectLst/>
              <a:latin typeface="Times New Roman" pitchFamily="18" charset="0"/>
            </a:endParaRPr>
          </a:p>
          <a:p>
            <a:pPr algn="ctr"/>
            <a:r>
              <a:rPr lang="en-US" sz="1200" b="1" dirty="0" smtClean="0">
                <a:solidFill>
                  <a:srgbClr val="000000"/>
                </a:solidFill>
                <a:effectLst/>
                <a:latin typeface="Times New Roman" pitchFamily="18" charset="0"/>
              </a:rPr>
              <a:t> </a:t>
            </a:r>
            <a:r>
              <a:rPr lang="en-US" sz="1200" b="1" dirty="0">
                <a:solidFill>
                  <a:srgbClr val="000000"/>
                </a:solidFill>
                <a:effectLst/>
                <a:latin typeface="Times New Roman" pitchFamily="18" charset="0"/>
              </a:rPr>
              <a:t>GL</a:t>
            </a:r>
          </a:p>
          <a:p>
            <a:pPr algn="ctr"/>
            <a:r>
              <a:rPr lang="en-US" sz="1200" b="1" dirty="0">
                <a:solidFill>
                  <a:srgbClr val="000000"/>
                </a:solidFill>
                <a:effectLst/>
                <a:latin typeface="Times New Roman" pitchFamily="18" charset="0"/>
              </a:rPr>
              <a:t>Holding</a:t>
            </a:r>
            <a:endParaRPr lang="en-US" sz="1200" dirty="0">
              <a:effectLst/>
              <a:latin typeface="Times New Roman" pitchFamily="18" charset="0"/>
            </a:endParaRPr>
          </a:p>
        </p:txBody>
      </p:sp>
      <p:cxnSp>
        <p:nvCxnSpPr>
          <p:cNvPr id="33" name="AutoShape 25"/>
          <p:cNvCxnSpPr>
            <a:cxnSpLocks noChangeShapeType="1"/>
          </p:cNvCxnSpPr>
          <p:nvPr/>
        </p:nvCxnSpPr>
        <p:spPr bwMode="auto">
          <a:xfrm>
            <a:off x="3124200" y="5334000"/>
            <a:ext cx="305130" cy="0"/>
          </a:xfrm>
          <a:prstGeom prst="straightConnector1">
            <a:avLst/>
          </a:prstGeom>
          <a:noFill/>
          <a:ln w="9525">
            <a:solidFill>
              <a:srgbClr val="000000"/>
            </a:solidFill>
            <a:round/>
            <a:headEnd/>
            <a:tailEnd type="triangle" w="med" len="med"/>
          </a:ln>
        </p:spPr>
      </p:cxnSp>
      <p:sp>
        <p:nvSpPr>
          <p:cNvPr id="34" name="AutoShape 14"/>
          <p:cNvSpPr>
            <a:spLocks noChangeArrowheads="1"/>
          </p:cNvSpPr>
          <p:nvPr/>
        </p:nvSpPr>
        <p:spPr bwMode="auto">
          <a:xfrm>
            <a:off x="3429000" y="4572000"/>
            <a:ext cx="1600035" cy="1523964"/>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lIns="57607" tIns="28804" rIns="57607" bIns="28804" anchor="ctr"/>
          <a:lstStyle/>
          <a:p>
            <a:pPr algn="ctr"/>
            <a:r>
              <a:rPr lang="en-US" b="1" dirty="0" smtClean="0">
                <a:solidFill>
                  <a:schemeClr val="tx1"/>
                </a:solidFill>
                <a:effectLst/>
                <a:latin typeface="Times New Roman" pitchFamily="18" charset="0"/>
              </a:rPr>
              <a:t>Assign</a:t>
            </a:r>
            <a:endParaRPr lang="en-US" b="1" dirty="0">
              <a:solidFill>
                <a:schemeClr val="tx1"/>
              </a:solidFill>
              <a:effectLst/>
              <a:latin typeface="Times New Roman" pitchFamily="18" charset="0"/>
            </a:endParaRPr>
          </a:p>
          <a:p>
            <a:pPr algn="ctr"/>
            <a:r>
              <a:rPr lang="en-US" b="1" dirty="0">
                <a:solidFill>
                  <a:schemeClr val="tx1"/>
                </a:solidFill>
                <a:effectLst/>
                <a:latin typeface="Times New Roman" pitchFamily="18" charset="0"/>
              </a:rPr>
              <a:t>GL Account </a:t>
            </a:r>
            <a:r>
              <a:rPr lang="en-US" b="1" dirty="0" smtClean="0">
                <a:solidFill>
                  <a:schemeClr val="tx1"/>
                </a:solidFill>
                <a:effectLst/>
                <a:latin typeface="Times New Roman" pitchFamily="18" charset="0"/>
              </a:rPr>
              <a:t>No</a:t>
            </a:r>
            <a:endParaRPr lang="en-US" b="1" dirty="0">
              <a:solidFill>
                <a:schemeClr val="tx1"/>
              </a:solidFill>
              <a:effectLst/>
              <a:latin typeface="Times New Roman" pitchFamily="18" charset="0"/>
            </a:endParaRPr>
          </a:p>
          <a:p>
            <a:pPr algn="ctr"/>
            <a:r>
              <a:rPr lang="en-US" b="1" dirty="0">
                <a:solidFill>
                  <a:schemeClr val="tx1"/>
                </a:solidFill>
                <a:effectLst/>
                <a:latin typeface="Times New Roman" pitchFamily="18" charset="0"/>
              </a:rPr>
              <a:t>To </a:t>
            </a:r>
            <a:r>
              <a:rPr lang="en-US" b="1" dirty="0" smtClean="0">
                <a:solidFill>
                  <a:schemeClr val="tx1"/>
                </a:solidFill>
                <a:effectLst/>
                <a:latin typeface="Times New Roman" pitchFamily="18" charset="0"/>
              </a:rPr>
              <a:t>REP</a:t>
            </a:r>
          </a:p>
          <a:p>
            <a:pPr algn="ctr"/>
            <a:r>
              <a:rPr lang="en-US" b="1" dirty="0" smtClean="0">
                <a:solidFill>
                  <a:schemeClr val="tx1"/>
                </a:solidFill>
                <a:effectLst/>
                <a:latin typeface="Times New Roman" pitchFamily="18" charset="0"/>
              </a:rPr>
              <a:t>Transactions</a:t>
            </a:r>
            <a:endParaRPr lang="en-US" sz="1600" b="1" dirty="0" smtClean="0">
              <a:solidFill>
                <a:schemeClr val="bg1"/>
              </a:solidFill>
              <a:effectLst/>
              <a:latin typeface="Times New Roman" pitchFamily="18" charset="0"/>
            </a:endParaRPr>
          </a:p>
          <a:p>
            <a:pPr algn="ctr"/>
            <a:r>
              <a:rPr lang="en-US" sz="1600" b="1" dirty="0" smtClean="0">
                <a:solidFill>
                  <a:schemeClr val="bg1"/>
                </a:solidFill>
                <a:latin typeface="Times New Roman" pitchFamily="18" charset="0"/>
              </a:rPr>
              <a:t>(Based on Rules)</a:t>
            </a:r>
            <a:endParaRPr lang="en-US" sz="1600" dirty="0">
              <a:solidFill>
                <a:schemeClr val="bg1"/>
              </a:solidFill>
              <a:effectLst/>
              <a:latin typeface="Times New Roman" pitchFamily="18" charset="0"/>
            </a:endParaRPr>
          </a:p>
        </p:txBody>
      </p:sp>
      <p:cxnSp>
        <p:nvCxnSpPr>
          <p:cNvPr id="35" name="AutoShape 27"/>
          <p:cNvCxnSpPr>
            <a:cxnSpLocks noChangeShapeType="1"/>
          </p:cNvCxnSpPr>
          <p:nvPr/>
        </p:nvCxnSpPr>
        <p:spPr bwMode="auto">
          <a:xfrm>
            <a:off x="5029200" y="5257800"/>
            <a:ext cx="381033" cy="0"/>
          </a:xfrm>
          <a:prstGeom prst="straightConnector1">
            <a:avLst/>
          </a:prstGeom>
          <a:noFill/>
          <a:ln w="9525">
            <a:solidFill>
              <a:srgbClr val="000000"/>
            </a:solidFill>
            <a:round/>
            <a:headEnd/>
            <a:tailEnd type="triangle" w="med" len="med"/>
          </a:ln>
        </p:spPr>
      </p:cxnSp>
      <p:sp>
        <p:nvSpPr>
          <p:cNvPr id="36" name="AutoShape 17"/>
          <p:cNvSpPr>
            <a:spLocks noChangeArrowheads="1"/>
          </p:cNvSpPr>
          <p:nvPr/>
        </p:nvSpPr>
        <p:spPr bwMode="auto">
          <a:xfrm>
            <a:off x="5410200" y="4495800"/>
            <a:ext cx="1676697" cy="1523964"/>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lIns="57607" tIns="28804" rIns="57607" bIns="28804" anchor="ctr"/>
          <a:lstStyle/>
          <a:p>
            <a:pPr algn="ctr"/>
            <a:r>
              <a:rPr lang="en-US" sz="1600" b="1" dirty="0">
                <a:solidFill>
                  <a:schemeClr val="tx1"/>
                </a:solidFill>
                <a:effectLst/>
                <a:latin typeface="Times New Roman" pitchFamily="18" charset="0"/>
              </a:rPr>
              <a:t>Create GL Entries</a:t>
            </a:r>
          </a:p>
          <a:p>
            <a:pPr algn="ctr"/>
            <a:r>
              <a:rPr lang="en-US" sz="1600" b="1" dirty="0">
                <a:solidFill>
                  <a:schemeClr val="tx1"/>
                </a:solidFill>
                <a:effectLst/>
                <a:latin typeface="Times New Roman" pitchFamily="18" charset="0"/>
              </a:rPr>
              <a:t>To</a:t>
            </a:r>
          </a:p>
          <a:p>
            <a:pPr algn="ctr"/>
            <a:r>
              <a:rPr lang="en-US" sz="1600" b="1" dirty="0" smtClean="0">
                <a:solidFill>
                  <a:schemeClr val="tx1"/>
                </a:solidFill>
                <a:effectLst/>
                <a:latin typeface="Times New Roman" pitchFamily="18" charset="0"/>
              </a:rPr>
              <a:t>IFM or AM GL</a:t>
            </a:r>
            <a:endParaRPr lang="en-US" sz="1600" dirty="0">
              <a:solidFill>
                <a:schemeClr val="tx1"/>
              </a:solidFill>
              <a:effectLst/>
              <a:latin typeface="Times New Roman" pitchFamily="18" charset="0"/>
            </a:endParaRPr>
          </a:p>
        </p:txBody>
      </p:sp>
      <p:cxnSp>
        <p:nvCxnSpPr>
          <p:cNvPr id="37" name="AutoShape 28"/>
          <p:cNvCxnSpPr>
            <a:cxnSpLocks noChangeShapeType="1"/>
          </p:cNvCxnSpPr>
          <p:nvPr/>
        </p:nvCxnSpPr>
        <p:spPr bwMode="auto">
          <a:xfrm flipV="1">
            <a:off x="7086600" y="3581400"/>
            <a:ext cx="762000" cy="1665256"/>
          </a:xfrm>
          <a:prstGeom prst="straightConnector1">
            <a:avLst/>
          </a:prstGeom>
          <a:noFill/>
          <a:ln w="9525">
            <a:solidFill>
              <a:srgbClr val="000000"/>
            </a:solidFill>
            <a:round/>
            <a:headEnd/>
            <a:tailEnd type="triangle" w="med" len="med"/>
          </a:ln>
        </p:spPr>
      </p:cxnSp>
      <p:sp>
        <p:nvSpPr>
          <p:cNvPr id="39" name="Rounded Rectangle 38"/>
          <p:cNvSpPr/>
          <p:nvPr/>
        </p:nvSpPr>
        <p:spPr>
          <a:xfrm>
            <a:off x="6172200" y="6019800"/>
            <a:ext cx="2819400" cy="6858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1000"/>
                                  </p:stCondLst>
                                  <p:childTnLst>
                                    <p:animEffect transition="out" filter="fade">
                                      <p:cBhvr>
                                        <p:cTn id="6" dur="2000" tmFilter="0, 0; .2, .5; .8, .5; 1, 0"/>
                                        <p:tgtEl>
                                          <p:spTgt spid="26"/>
                                        </p:tgtEl>
                                      </p:cBhvr>
                                    </p:animEffect>
                                    <p:animScale>
                                      <p:cBhvr>
                                        <p:cTn id="7" dur="1000" autoRev="1" fill="hold"/>
                                        <p:tgtEl>
                                          <p:spTgt spid="26"/>
                                        </p:tgtEl>
                                      </p:cBhvr>
                                      <p:by x="105000" y="105000"/>
                                    </p:animScale>
                                  </p:childTnLst>
                                </p:cTn>
                              </p:par>
                            </p:childTnLst>
                          </p:cTn>
                        </p:par>
                        <p:par>
                          <p:cTn id="8" fill="hold">
                            <p:stCondLst>
                              <p:cond delay="3000"/>
                            </p:stCondLst>
                            <p:childTnLst>
                              <p:par>
                                <p:cTn id="9" presetID="26" presetClass="emph" presetSubtype="0" fill="hold" grpId="0" nodeType="afterEffect">
                                  <p:stCondLst>
                                    <p:cond delay="1000"/>
                                  </p:stCondLst>
                                  <p:childTnLst>
                                    <p:animEffect transition="out" filter="fade">
                                      <p:cBhvr>
                                        <p:cTn id="10" dur="2000" tmFilter="0, 0; .2, .5; .8, .5; 1, 0"/>
                                        <p:tgtEl>
                                          <p:spTgt spid="25"/>
                                        </p:tgtEl>
                                      </p:cBhvr>
                                    </p:animEffect>
                                    <p:animScale>
                                      <p:cBhvr>
                                        <p:cTn id="11" dur="1000" autoRev="1" fill="hold"/>
                                        <p:tgtEl>
                                          <p:spTgt spid="2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strVal val="#ppt_w*0.05"/>
                                          </p:val>
                                        </p:tav>
                                        <p:tav tm="100000">
                                          <p:val>
                                            <p:strVal val="#ppt_w"/>
                                          </p:val>
                                        </p:tav>
                                      </p:tavLst>
                                    </p:anim>
                                    <p:anim calcmode="lin" valueType="num">
                                      <p:cBhvr>
                                        <p:cTn id="17" dur="500" fill="hold"/>
                                        <p:tgtEl>
                                          <p:spTgt spid="28"/>
                                        </p:tgtEl>
                                        <p:attrNameLst>
                                          <p:attrName>ppt_h</p:attrName>
                                        </p:attrNameLst>
                                      </p:cBhvr>
                                      <p:tavLst>
                                        <p:tav tm="0">
                                          <p:val>
                                            <p:strVal val="#ppt_h"/>
                                          </p:val>
                                        </p:tav>
                                        <p:tav tm="100000">
                                          <p:val>
                                            <p:strVal val="#ppt_h"/>
                                          </p:val>
                                        </p:tav>
                                      </p:tavLst>
                                    </p:anim>
                                    <p:anim calcmode="lin" valueType="num">
                                      <p:cBhvr>
                                        <p:cTn id="18" dur="500" fill="hold"/>
                                        <p:tgtEl>
                                          <p:spTgt spid="28"/>
                                        </p:tgtEl>
                                        <p:attrNameLst>
                                          <p:attrName>ppt_x</p:attrName>
                                        </p:attrNameLst>
                                      </p:cBhvr>
                                      <p:tavLst>
                                        <p:tav tm="0">
                                          <p:val>
                                            <p:strVal val="#ppt_x-.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animEffect transition="in" filter="fade">
                                      <p:cBhvr>
                                        <p:cTn id="20" dur="500"/>
                                        <p:tgtEl>
                                          <p:spTgt spid="28"/>
                                        </p:tgtEl>
                                      </p:cBhvr>
                                    </p:animEffect>
                                  </p:childTnLst>
                                </p:cTn>
                              </p:par>
                            </p:childTnLst>
                          </p:cTn>
                        </p:par>
                        <p:par>
                          <p:cTn id="21" fill="hold">
                            <p:stCondLst>
                              <p:cond delay="500"/>
                            </p:stCondLst>
                            <p:childTnLst>
                              <p:par>
                                <p:cTn id="22" presetID="26"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80">
                                          <p:stCondLst>
                                            <p:cond delay="0"/>
                                          </p:stCondLst>
                                        </p:cTn>
                                        <p:tgtEl>
                                          <p:spTgt spid="29"/>
                                        </p:tgtEl>
                                      </p:cBhvr>
                                    </p:animEffect>
                                    <p:anim calcmode="lin" valueType="num">
                                      <p:cBhvr>
                                        <p:cTn id="2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0" dur="26">
                                          <p:stCondLst>
                                            <p:cond delay="650"/>
                                          </p:stCondLst>
                                        </p:cTn>
                                        <p:tgtEl>
                                          <p:spTgt spid="29"/>
                                        </p:tgtEl>
                                      </p:cBhvr>
                                      <p:to x="100000" y="60000"/>
                                    </p:animScale>
                                    <p:animScale>
                                      <p:cBhvr>
                                        <p:cTn id="31" dur="166" decel="50000">
                                          <p:stCondLst>
                                            <p:cond delay="676"/>
                                          </p:stCondLst>
                                        </p:cTn>
                                        <p:tgtEl>
                                          <p:spTgt spid="29"/>
                                        </p:tgtEl>
                                      </p:cBhvr>
                                      <p:to x="100000" y="100000"/>
                                    </p:animScale>
                                    <p:animScale>
                                      <p:cBhvr>
                                        <p:cTn id="32" dur="26">
                                          <p:stCondLst>
                                            <p:cond delay="1312"/>
                                          </p:stCondLst>
                                        </p:cTn>
                                        <p:tgtEl>
                                          <p:spTgt spid="29"/>
                                        </p:tgtEl>
                                      </p:cBhvr>
                                      <p:to x="100000" y="80000"/>
                                    </p:animScale>
                                    <p:animScale>
                                      <p:cBhvr>
                                        <p:cTn id="33" dur="166" decel="50000">
                                          <p:stCondLst>
                                            <p:cond delay="1338"/>
                                          </p:stCondLst>
                                        </p:cTn>
                                        <p:tgtEl>
                                          <p:spTgt spid="29"/>
                                        </p:tgtEl>
                                      </p:cBhvr>
                                      <p:to x="100000" y="100000"/>
                                    </p:animScale>
                                    <p:animScale>
                                      <p:cBhvr>
                                        <p:cTn id="34" dur="26">
                                          <p:stCondLst>
                                            <p:cond delay="1642"/>
                                          </p:stCondLst>
                                        </p:cTn>
                                        <p:tgtEl>
                                          <p:spTgt spid="29"/>
                                        </p:tgtEl>
                                      </p:cBhvr>
                                      <p:to x="100000" y="90000"/>
                                    </p:animScale>
                                    <p:animScale>
                                      <p:cBhvr>
                                        <p:cTn id="35" dur="166" decel="50000">
                                          <p:stCondLst>
                                            <p:cond delay="1668"/>
                                          </p:stCondLst>
                                        </p:cTn>
                                        <p:tgtEl>
                                          <p:spTgt spid="29"/>
                                        </p:tgtEl>
                                      </p:cBhvr>
                                      <p:to x="100000" y="100000"/>
                                    </p:animScale>
                                    <p:animScale>
                                      <p:cBhvr>
                                        <p:cTn id="36" dur="26">
                                          <p:stCondLst>
                                            <p:cond delay="1808"/>
                                          </p:stCondLst>
                                        </p:cTn>
                                        <p:tgtEl>
                                          <p:spTgt spid="29"/>
                                        </p:tgtEl>
                                      </p:cBhvr>
                                      <p:to x="100000" y="95000"/>
                                    </p:animScale>
                                    <p:animScale>
                                      <p:cBhvr>
                                        <p:cTn id="37" dur="166" decel="50000">
                                          <p:stCondLst>
                                            <p:cond delay="1834"/>
                                          </p:stCondLst>
                                        </p:cTn>
                                        <p:tgtEl>
                                          <p:spTgt spid="29"/>
                                        </p:tgtEl>
                                      </p:cBhvr>
                                      <p:to x="100000" y="100000"/>
                                    </p:animScale>
                                  </p:childTnLst>
                                </p:cTn>
                              </p:par>
                            </p:childTnLst>
                          </p:cTn>
                        </p:par>
                        <p:par>
                          <p:cTn id="38" fill="hold">
                            <p:stCondLst>
                              <p:cond delay="2500"/>
                            </p:stCondLst>
                            <p:childTnLst>
                              <p:par>
                                <p:cTn id="39" presetID="4" presetClass="entr" presetSubtype="16"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ox(in)">
                                      <p:cBhvr>
                                        <p:cTn id="4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rPr>
              <a:t>XA R9 – Inventory Transactions with GLI</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5800" y="3581400"/>
            <a:ext cx="6473890" cy="1752600"/>
          </a:xfrm>
          <a:prstGeom prst="rect">
            <a:avLst/>
          </a:prstGeom>
          <a:noFill/>
          <a:ln w="9525">
            <a:noFill/>
            <a:miter lim="800000"/>
            <a:headEnd/>
            <a:tailEnd/>
          </a:ln>
        </p:spPr>
      </p:pic>
      <p:sp>
        <p:nvSpPr>
          <p:cNvPr id="7" name="Rounded Rectangle 6"/>
          <p:cNvSpPr/>
          <p:nvPr/>
        </p:nvSpPr>
        <p:spPr>
          <a:xfrm>
            <a:off x="2895600" y="1219200"/>
            <a:ext cx="2209800" cy="7620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8" name="Rounded Rectangle 7"/>
          <p:cNvSpPr/>
          <p:nvPr/>
        </p:nvSpPr>
        <p:spPr>
          <a:xfrm>
            <a:off x="8153400" y="1143000"/>
            <a:ext cx="990600" cy="228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0" name="Down Arrow 9"/>
          <p:cNvSpPr/>
          <p:nvPr/>
        </p:nvSpPr>
        <p:spPr>
          <a:xfrm>
            <a:off x="3657600" y="1981200"/>
            <a:ext cx="457200" cy="7620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1" name="Down Arrow 10"/>
          <p:cNvSpPr/>
          <p:nvPr/>
        </p:nvSpPr>
        <p:spPr>
          <a:xfrm>
            <a:off x="3657600" y="3200400"/>
            <a:ext cx="457200" cy="7620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2" name="Down Arrow 11"/>
          <p:cNvSpPr/>
          <p:nvPr/>
        </p:nvSpPr>
        <p:spPr>
          <a:xfrm>
            <a:off x="3657600" y="2667000"/>
            <a:ext cx="457200" cy="7620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13" name="Down Arrow 12"/>
          <p:cNvSpPr/>
          <p:nvPr/>
        </p:nvSpPr>
        <p:spPr>
          <a:xfrm>
            <a:off x="3657600" y="2362200"/>
            <a:ext cx="457200" cy="7620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4" cstate="print"/>
          <a:srcRect/>
          <a:stretch>
            <a:fillRect/>
          </a:stretch>
        </p:blipFill>
        <p:spPr bwMode="auto">
          <a:xfrm>
            <a:off x="3048000" y="5350387"/>
            <a:ext cx="1752600" cy="1507613"/>
          </a:xfrm>
          <a:prstGeom prst="rect">
            <a:avLst/>
          </a:prstGeom>
          <a:noFill/>
          <a:ln w="9525">
            <a:noFill/>
            <a:miter lim="800000"/>
            <a:headEnd/>
            <a:tailEnd/>
          </a:ln>
        </p:spPr>
      </p:pic>
      <p:cxnSp>
        <p:nvCxnSpPr>
          <p:cNvPr id="19" name="Straight Arrow Connector 18"/>
          <p:cNvCxnSpPr>
            <a:endCxn id="1028" idx="1"/>
          </p:cNvCxnSpPr>
          <p:nvPr/>
        </p:nvCxnSpPr>
        <p:spPr>
          <a:xfrm>
            <a:off x="1676400" y="4876800"/>
            <a:ext cx="1371600" cy="1227394"/>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71800" y="4953000"/>
            <a:ext cx="685800" cy="6858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191000" y="5181600"/>
            <a:ext cx="381000" cy="4572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028" idx="3"/>
          </p:cNvCxnSpPr>
          <p:nvPr/>
        </p:nvCxnSpPr>
        <p:spPr>
          <a:xfrm flipH="1">
            <a:off x="4800600" y="5181600"/>
            <a:ext cx="1371600" cy="922594"/>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left)">
                                      <p:cBhvr>
                                        <p:cTn id="27" dur="3000"/>
                                        <p:tgtEl>
                                          <p:spTgt spid="1027"/>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3" presetClass="entr" presetSubtype="1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par>
                                <p:cTn id="35" presetID="3"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childTnLst>
                          </p:cTn>
                        </p:par>
                        <p:par>
                          <p:cTn id="41" fill="hold">
                            <p:stCondLst>
                              <p:cond delay="6500"/>
                            </p:stCondLst>
                            <p:childTnLst>
                              <p:par>
                                <p:cTn id="42" presetID="54" presetClass="entr" presetSubtype="0" accel="100000" fill="hold" nodeType="afterEffect">
                                  <p:stCondLst>
                                    <p:cond delay="0"/>
                                  </p:stCondLst>
                                  <p:childTnLst>
                                    <p:set>
                                      <p:cBhvr>
                                        <p:cTn id="43" dur="1" fill="hold">
                                          <p:stCondLst>
                                            <p:cond delay="0"/>
                                          </p:stCondLst>
                                        </p:cTn>
                                        <p:tgtEl>
                                          <p:spTgt spid="1028"/>
                                        </p:tgtEl>
                                        <p:attrNameLst>
                                          <p:attrName>style.visibility</p:attrName>
                                        </p:attrNameLst>
                                      </p:cBhvr>
                                      <p:to>
                                        <p:strVal val="visible"/>
                                      </p:to>
                                    </p:set>
                                    <p:anim calcmode="lin" valueType="num">
                                      <p:cBhvr>
                                        <p:cTn id="44" dur="500" fill="hold"/>
                                        <p:tgtEl>
                                          <p:spTgt spid="1028"/>
                                        </p:tgtEl>
                                        <p:attrNameLst>
                                          <p:attrName>ppt_w</p:attrName>
                                        </p:attrNameLst>
                                      </p:cBhvr>
                                      <p:tavLst>
                                        <p:tav tm="0">
                                          <p:val>
                                            <p:strVal val="#ppt_w*0.05"/>
                                          </p:val>
                                        </p:tav>
                                        <p:tav tm="100000">
                                          <p:val>
                                            <p:strVal val="#ppt_w"/>
                                          </p:val>
                                        </p:tav>
                                      </p:tavLst>
                                    </p:anim>
                                    <p:anim calcmode="lin" valueType="num">
                                      <p:cBhvr>
                                        <p:cTn id="45" dur="500" fill="hold"/>
                                        <p:tgtEl>
                                          <p:spTgt spid="1028"/>
                                        </p:tgtEl>
                                        <p:attrNameLst>
                                          <p:attrName>ppt_h</p:attrName>
                                        </p:attrNameLst>
                                      </p:cBhvr>
                                      <p:tavLst>
                                        <p:tav tm="0">
                                          <p:val>
                                            <p:strVal val="#ppt_h"/>
                                          </p:val>
                                        </p:tav>
                                        <p:tav tm="100000">
                                          <p:val>
                                            <p:strVal val="#ppt_h"/>
                                          </p:val>
                                        </p:tav>
                                      </p:tavLst>
                                    </p:anim>
                                    <p:anim calcmode="lin" valueType="num">
                                      <p:cBhvr>
                                        <p:cTn id="46" dur="500" fill="hold"/>
                                        <p:tgtEl>
                                          <p:spTgt spid="1028"/>
                                        </p:tgtEl>
                                        <p:attrNameLst>
                                          <p:attrName>ppt_x</p:attrName>
                                        </p:attrNameLst>
                                      </p:cBhvr>
                                      <p:tavLst>
                                        <p:tav tm="0">
                                          <p:val>
                                            <p:strVal val="#ppt_x-.2"/>
                                          </p:val>
                                        </p:tav>
                                        <p:tav tm="100000">
                                          <p:val>
                                            <p:strVal val="#ppt_x"/>
                                          </p:val>
                                        </p:tav>
                                      </p:tavLst>
                                    </p:anim>
                                    <p:anim calcmode="lin" valueType="num">
                                      <p:cBhvr>
                                        <p:cTn id="47" dur="500" fill="hold"/>
                                        <p:tgtEl>
                                          <p:spTgt spid="1028"/>
                                        </p:tgtEl>
                                        <p:attrNameLst>
                                          <p:attrName>ppt_y</p:attrName>
                                        </p:attrNameLst>
                                      </p:cBhvr>
                                      <p:tavLst>
                                        <p:tav tm="0">
                                          <p:val>
                                            <p:strVal val="#ppt_y"/>
                                          </p:val>
                                        </p:tav>
                                        <p:tav tm="100000">
                                          <p:val>
                                            <p:strVal val="#ppt_y"/>
                                          </p:val>
                                        </p:tav>
                                      </p:tavLst>
                                    </p:anim>
                                    <p:animEffect transition="in" filter="fade">
                                      <p:cBhvr>
                                        <p:cTn id="4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rPr>
              <a:t>XA R9 – Inventory Transactions with GLI</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1" y="609600"/>
            <a:ext cx="9144001" cy="6248400"/>
          </a:xfrm>
          <a:prstGeom prst="rect">
            <a:avLst/>
          </a:prstGeom>
          <a:noFill/>
          <a:ln w="9525">
            <a:noFill/>
            <a:miter lim="800000"/>
            <a:headEnd/>
            <a:tailEnd/>
          </a:ln>
        </p:spPr>
      </p:pic>
      <p:sp>
        <p:nvSpPr>
          <p:cNvPr id="6" name="Rectangle 5"/>
          <p:cNvSpPr/>
          <p:nvPr/>
        </p:nvSpPr>
        <p:spPr>
          <a:xfrm>
            <a:off x="152400" y="1371600"/>
            <a:ext cx="914400" cy="8382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cxnSp>
        <p:nvCxnSpPr>
          <p:cNvPr id="8" name="Straight Arrow Connector 7"/>
          <p:cNvCxnSpPr>
            <a:stCxn id="6" idx="2"/>
          </p:cNvCxnSpPr>
          <p:nvPr/>
        </p:nvCxnSpPr>
        <p:spPr>
          <a:xfrm>
            <a:off x="609600" y="2209800"/>
            <a:ext cx="3048000" cy="1295400"/>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24200" y="3581400"/>
            <a:ext cx="1828800" cy="6858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3" cstate="print"/>
          <a:srcRect/>
          <a:stretch>
            <a:fillRect/>
          </a:stretch>
        </p:blipFill>
        <p:spPr bwMode="auto">
          <a:xfrm>
            <a:off x="1" y="1295400"/>
            <a:ext cx="7930195" cy="556259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1295400"/>
            <a:ext cx="6629400" cy="5517372"/>
          </a:xfrm>
          <a:prstGeom prst="rect">
            <a:avLst/>
          </a:prstGeom>
          <a:noFill/>
          <a:ln w="9525">
            <a:noFill/>
            <a:miter lim="800000"/>
            <a:headEnd/>
            <a:tailEnd/>
          </a:ln>
        </p:spPr>
      </p:pic>
      <p:sp>
        <p:nvSpPr>
          <p:cNvPr id="12" name="TextBox 11"/>
          <p:cNvSpPr txBox="1"/>
          <p:nvPr/>
        </p:nvSpPr>
        <p:spPr>
          <a:xfrm>
            <a:off x="3962400" y="2438400"/>
            <a:ext cx="3810000"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Use Transaction Fields to determine what G/L Accounts should be impacted.</a:t>
            </a:r>
          </a:p>
          <a:p>
            <a:endParaRPr lang="en-US" b="1" dirty="0" smtClean="0"/>
          </a:p>
          <a:p>
            <a:r>
              <a:rPr lang="en-US" b="1" dirty="0" smtClean="0"/>
              <a:t>This RP for Item Type 3 (Purchased Raw Materials)…..based upon the Rule, will…….</a:t>
            </a:r>
            <a:endParaRPr lang="en-US" b="1" dirty="0"/>
          </a:p>
        </p:txBody>
      </p:sp>
      <p:pic>
        <p:nvPicPr>
          <p:cNvPr id="2053" name="Picture 5"/>
          <p:cNvPicPr>
            <a:picLocks noChangeAspect="1" noChangeArrowheads="1"/>
          </p:cNvPicPr>
          <p:nvPr/>
        </p:nvPicPr>
        <p:blipFill>
          <a:blip r:embed="rId5" cstate="print"/>
          <a:srcRect/>
          <a:stretch>
            <a:fillRect/>
          </a:stretch>
        </p:blipFill>
        <p:spPr bwMode="auto">
          <a:xfrm>
            <a:off x="0" y="1219199"/>
            <a:ext cx="8001000" cy="5638801"/>
          </a:xfrm>
          <a:prstGeom prst="rect">
            <a:avLst/>
          </a:prstGeom>
          <a:noFill/>
          <a:ln w="9525">
            <a:noFill/>
            <a:miter lim="800000"/>
            <a:headEnd/>
            <a:tailEnd/>
          </a:ln>
        </p:spPr>
      </p:pic>
      <p:sp>
        <p:nvSpPr>
          <p:cNvPr id="14" name="Rectangle 13"/>
          <p:cNvSpPr/>
          <p:nvPr/>
        </p:nvSpPr>
        <p:spPr>
          <a:xfrm>
            <a:off x="0" y="2438400"/>
            <a:ext cx="5105400" cy="17526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0.05"/>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 calcmode="lin" valueType="num">
                                      <p:cBhvr>
                                        <p:cTn id="9" dur="1000" fill="hold"/>
                                        <p:tgtEl>
                                          <p:spTgt spid="2051"/>
                                        </p:tgtEl>
                                        <p:attrNameLst>
                                          <p:attrName>ppt_x</p:attrName>
                                        </p:attrNameLst>
                                      </p:cBhvr>
                                      <p:tavLst>
                                        <p:tav tm="0">
                                          <p:val>
                                            <p:strVal val="#ppt_x-.2"/>
                                          </p:val>
                                        </p:tav>
                                        <p:tav tm="100000">
                                          <p:val>
                                            <p:strVal val="#ppt_x"/>
                                          </p:val>
                                        </p:tav>
                                      </p:tavLst>
                                    </p:anim>
                                    <p:anim calcmode="lin" valueType="num">
                                      <p:cBhvr>
                                        <p:cTn id="10" dur="1000" fill="hold"/>
                                        <p:tgtEl>
                                          <p:spTgt spid="2051"/>
                                        </p:tgtEl>
                                        <p:attrNameLst>
                                          <p:attrName>ppt_y</p:attrName>
                                        </p:attrNameLst>
                                      </p:cBhvr>
                                      <p:tavLst>
                                        <p:tav tm="0">
                                          <p:val>
                                            <p:strVal val="#ppt_y"/>
                                          </p:val>
                                        </p:tav>
                                        <p:tav tm="100000">
                                          <p:val>
                                            <p:strVal val="#ppt_y"/>
                                          </p:val>
                                        </p:tav>
                                      </p:tavLst>
                                    </p:anim>
                                    <p:animEffect transition="in" filter="fade">
                                      <p:cBhvr>
                                        <p:cTn id="11" dur="10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linds(horizontal)">
                                      <p:cBhvr>
                                        <p:cTn id="16" dur="500"/>
                                        <p:tgtEl>
                                          <p:spTgt spid="2052"/>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edge">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wedge">
                                      <p:cBhvr>
                                        <p:cTn id="25" dur="2000"/>
                                        <p:tgtEl>
                                          <p:spTgt spid="2053"/>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rPr>
              <a:t>XA R9 – GL Impact Examples – Your Rules Work!</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cxnSp>
        <p:nvCxnSpPr>
          <p:cNvPr id="6" name="Straight Connector 5"/>
          <p:cNvCxnSpPr/>
          <p:nvPr/>
        </p:nvCxnSpPr>
        <p:spPr>
          <a:xfrm>
            <a:off x="304800" y="2057400"/>
            <a:ext cx="17526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20574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9200" y="20574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20574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8862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0" y="38862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9200" y="38862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71800" y="38862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1752600"/>
            <a:ext cx="1752600" cy="276999"/>
          </a:xfrm>
          <a:prstGeom prst="rect">
            <a:avLst/>
          </a:prstGeom>
          <a:solidFill>
            <a:schemeClr val="bg1"/>
          </a:solidFill>
        </p:spPr>
        <p:txBody>
          <a:bodyPr wrap="square" rtlCol="0">
            <a:spAutoFit/>
          </a:bodyPr>
          <a:lstStyle/>
          <a:p>
            <a:pPr algn="ctr"/>
            <a:r>
              <a:rPr lang="en-US" sz="1200" b="1" dirty="0" smtClean="0"/>
              <a:t>Raw Material - Steel</a:t>
            </a:r>
            <a:endParaRPr lang="en-US" sz="1200" b="1" dirty="0"/>
          </a:p>
        </p:txBody>
      </p:sp>
      <p:sp>
        <p:nvSpPr>
          <p:cNvPr id="16" name="TextBox 15"/>
          <p:cNvSpPr txBox="1"/>
          <p:nvPr/>
        </p:nvSpPr>
        <p:spPr>
          <a:xfrm>
            <a:off x="2438400" y="1752600"/>
            <a:ext cx="1752600" cy="276999"/>
          </a:xfrm>
          <a:prstGeom prst="rect">
            <a:avLst/>
          </a:prstGeom>
          <a:solidFill>
            <a:schemeClr val="bg1"/>
          </a:solidFill>
        </p:spPr>
        <p:txBody>
          <a:bodyPr wrap="square" rtlCol="0">
            <a:spAutoFit/>
          </a:bodyPr>
          <a:lstStyle/>
          <a:p>
            <a:pPr algn="ctr"/>
            <a:r>
              <a:rPr lang="en-US" sz="1200" b="1" dirty="0" smtClean="0"/>
              <a:t>Un-Invoiced Receipts</a:t>
            </a:r>
            <a:endParaRPr lang="en-US" sz="1200" b="1" dirty="0"/>
          </a:p>
        </p:txBody>
      </p:sp>
      <p:sp>
        <p:nvSpPr>
          <p:cNvPr id="18" name="TextBox 17"/>
          <p:cNvSpPr txBox="1"/>
          <p:nvPr/>
        </p:nvSpPr>
        <p:spPr>
          <a:xfrm>
            <a:off x="914400" y="1371600"/>
            <a:ext cx="25908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smtClean="0">
                <a:effectLst>
                  <a:outerShdw blurRad="38100" dist="38100" dir="2700000" algn="tl">
                    <a:srgbClr val="000000">
                      <a:alpha val="43137"/>
                    </a:srgbClr>
                  </a:outerShdw>
                </a:effectLst>
              </a:rPr>
              <a:t>RP, PQ Transactions</a:t>
            </a:r>
            <a:endParaRPr lang="en-US" dirty="0"/>
          </a:p>
        </p:txBody>
      </p:sp>
      <p:sp>
        <p:nvSpPr>
          <p:cNvPr id="19" name="TextBox 18"/>
          <p:cNvSpPr txBox="1"/>
          <p:nvPr/>
        </p:nvSpPr>
        <p:spPr>
          <a:xfrm>
            <a:off x="762000" y="3200400"/>
            <a:ext cx="25908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smtClean="0">
                <a:effectLst>
                  <a:outerShdw blurRad="38100" dist="38100" dir="2700000" algn="tl">
                    <a:srgbClr val="000000">
                      <a:alpha val="43137"/>
                    </a:srgbClr>
                  </a:outerShdw>
                </a:effectLst>
              </a:rPr>
              <a:t>RM, MQ Transactions</a:t>
            </a:r>
            <a:endParaRPr lang="en-US" dirty="0"/>
          </a:p>
        </p:txBody>
      </p:sp>
      <p:sp>
        <p:nvSpPr>
          <p:cNvPr id="20" name="TextBox 19"/>
          <p:cNvSpPr txBox="1"/>
          <p:nvPr/>
        </p:nvSpPr>
        <p:spPr>
          <a:xfrm>
            <a:off x="457200" y="3581400"/>
            <a:ext cx="1752600" cy="276999"/>
          </a:xfrm>
          <a:prstGeom prst="rect">
            <a:avLst/>
          </a:prstGeom>
          <a:solidFill>
            <a:schemeClr val="bg1"/>
          </a:solidFill>
        </p:spPr>
        <p:txBody>
          <a:bodyPr wrap="square" rtlCol="0">
            <a:spAutoFit/>
          </a:bodyPr>
          <a:lstStyle/>
          <a:p>
            <a:pPr algn="ctr"/>
            <a:r>
              <a:rPr lang="en-US" sz="1200" b="1" dirty="0" smtClean="0"/>
              <a:t>Finished Goods</a:t>
            </a:r>
            <a:endParaRPr lang="en-US" sz="1200" b="1" dirty="0"/>
          </a:p>
        </p:txBody>
      </p:sp>
      <p:sp>
        <p:nvSpPr>
          <p:cNvPr id="21" name="TextBox 20"/>
          <p:cNvSpPr txBox="1"/>
          <p:nvPr/>
        </p:nvSpPr>
        <p:spPr>
          <a:xfrm>
            <a:off x="2209800" y="3581400"/>
            <a:ext cx="1752600" cy="276999"/>
          </a:xfrm>
          <a:prstGeom prst="rect">
            <a:avLst/>
          </a:prstGeom>
          <a:solidFill>
            <a:schemeClr val="bg1"/>
          </a:solidFill>
        </p:spPr>
        <p:txBody>
          <a:bodyPr wrap="square" rtlCol="0">
            <a:spAutoFit/>
          </a:bodyPr>
          <a:lstStyle/>
          <a:p>
            <a:pPr algn="ctr"/>
            <a:r>
              <a:rPr lang="en-US" sz="1200" b="1" dirty="0" smtClean="0"/>
              <a:t>Work-in-Process</a:t>
            </a:r>
            <a:endParaRPr lang="en-US" sz="1200" b="1" dirty="0"/>
          </a:p>
        </p:txBody>
      </p:sp>
      <p:sp>
        <p:nvSpPr>
          <p:cNvPr id="22" name="TextBox 21"/>
          <p:cNvSpPr txBox="1"/>
          <p:nvPr/>
        </p:nvSpPr>
        <p:spPr>
          <a:xfrm>
            <a:off x="304800" y="21336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24" name="TextBox 23"/>
          <p:cNvSpPr txBox="1"/>
          <p:nvPr/>
        </p:nvSpPr>
        <p:spPr>
          <a:xfrm>
            <a:off x="3200400" y="21336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25" name="TextBox 24"/>
          <p:cNvSpPr txBox="1"/>
          <p:nvPr/>
        </p:nvSpPr>
        <p:spPr>
          <a:xfrm>
            <a:off x="381000" y="39624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26" name="TextBox 25"/>
          <p:cNvSpPr txBox="1"/>
          <p:nvPr/>
        </p:nvSpPr>
        <p:spPr>
          <a:xfrm>
            <a:off x="3124200" y="39624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cxnSp>
        <p:nvCxnSpPr>
          <p:cNvPr id="27" name="Straight Connector 26"/>
          <p:cNvCxnSpPr/>
          <p:nvPr/>
        </p:nvCxnSpPr>
        <p:spPr>
          <a:xfrm>
            <a:off x="533400" y="57150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86000" y="57150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19200" y="57150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71800" y="57150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0" y="5029200"/>
            <a:ext cx="25908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smtClean="0">
                <a:effectLst>
                  <a:outerShdw blurRad="38100" dist="38100" dir="2700000" algn="tl">
                    <a:srgbClr val="000000">
                      <a:alpha val="43137"/>
                    </a:srgbClr>
                  </a:outerShdw>
                </a:effectLst>
              </a:rPr>
              <a:t>RC Transactions</a:t>
            </a:r>
            <a:endParaRPr lang="en-US" dirty="0"/>
          </a:p>
        </p:txBody>
      </p:sp>
      <p:sp>
        <p:nvSpPr>
          <p:cNvPr id="32" name="TextBox 31"/>
          <p:cNvSpPr txBox="1"/>
          <p:nvPr/>
        </p:nvSpPr>
        <p:spPr>
          <a:xfrm>
            <a:off x="457200" y="5410200"/>
            <a:ext cx="1752600" cy="276999"/>
          </a:xfrm>
          <a:prstGeom prst="rect">
            <a:avLst/>
          </a:prstGeom>
          <a:solidFill>
            <a:schemeClr val="bg1"/>
          </a:solidFill>
        </p:spPr>
        <p:txBody>
          <a:bodyPr wrap="square" rtlCol="0">
            <a:spAutoFit/>
          </a:bodyPr>
          <a:lstStyle/>
          <a:p>
            <a:pPr algn="ctr"/>
            <a:r>
              <a:rPr lang="en-US" sz="1200" b="1" dirty="0" smtClean="0"/>
              <a:t>Inventory-Varies</a:t>
            </a:r>
            <a:endParaRPr lang="en-US" sz="1200" b="1" dirty="0"/>
          </a:p>
        </p:txBody>
      </p:sp>
      <p:sp>
        <p:nvSpPr>
          <p:cNvPr id="33" name="TextBox 32"/>
          <p:cNvSpPr txBox="1"/>
          <p:nvPr/>
        </p:nvSpPr>
        <p:spPr>
          <a:xfrm>
            <a:off x="2209800" y="5410200"/>
            <a:ext cx="1752600" cy="276999"/>
          </a:xfrm>
          <a:prstGeom prst="rect">
            <a:avLst/>
          </a:prstGeom>
          <a:solidFill>
            <a:schemeClr val="bg1"/>
          </a:solidFill>
        </p:spPr>
        <p:txBody>
          <a:bodyPr wrap="square" rtlCol="0">
            <a:spAutoFit/>
          </a:bodyPr>
          <a:lstStyle/>
          <a:p>
            <a:pPr algn="ctr"/>
            <a:r>
              <a:rPr lang="en-US" sz="1200" b="1" dirty="0" smtClean="0"/>
              <a:t>Samples -Returns</a:t>
            </a:r>
            <a:endParaRPr lang="en-US" sz="1200" b="1" dirty="0"/>
          </a:p>
        </p:txBody>
      </p:sp>
      <p:sp>
        <p:nvSpPr>
          <p:cNvPr id="34" name="TextBox 33"/>
          <p:cNvSpPr txBox="1"/>
          <p:nvPr/>
        </p:nvSpPr>
        <p:spPr>
          <a:xfrm>
            <a:off x="381000" y="57912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35" name="TextBox 34"/>
          <p:cNvSpPr txBox="1"/>
          <p:nvPr/>
        </p:nvSpPr>
        <p:spPr>
          <a:xfrm>
            <a:off x="3048000" y="57912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cxnSp>
        <p:nvCxnSpPr>
          <p:cNvPr id="36" name="Straight Connector 35"/>
          <p:cNvCxnSpPr/>
          <p:nvPr/>
        </p:nvCxnSpPr>
        <p:spPr>
          <a:xfrm>
            <a:off x="4876800" y="2057400"/>
            <a:ext cx="17526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86600" y="20574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91200" y="20574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96200" y="2057400"/>
            <a:ext cx="0" cy="457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05400" y="39624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91200" y="39624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029200" y="1752600"/>
            <a:ext cx="1752600" cy="276999"/>
          </a:xfrm>
          <a:prstGeom prst="rect">
            <a:avLst/>
          </a:prstGeom>
          <a:solidFill>
            <a:schemeClr val="bg1"/>
          </a:solidFill>
        </p:spPr>
        <p:txBody>
          <a:bodyPr wrap="square" rtlCol="0">
            <a:spAutoFit/>
          </a:bodyPr>
          <a:lstStyle/>
          <a:p>
            <a:pPr algn="ctr"/>
            <a:r>
              <a:rPr lang="en-US" sz="1200" b="1" dirty="0" smtClean="0"/>
              <a:t>Raw Material - Steel</a:t>
            </a:r>
            <a:endParaRPr lang="en-US" sz="1200" b="1" dirty="0"/>
          </a:p>
        </p:txBody>
      </p:sp>
      <p:sp>
        <p:nvSpPr>
          <p:cNvPr id="45" name="TextBox 44"/>
          <p:cNvSpPr txBox="1"/>
          <p:nvPr/>
        </p:nvSpPr>
        <p:spPr>
          <a:xfrm>
            <a:off x="7010400" y="1752600"/>
            <a:ext cx="1752600" cy="276999"/>
          </a:xfrm>
          <a:prstGeom prst="rect">
            <a:avLst/>
          </a:prstGeom>
          <a:solidFill>
            <a:schemeClr val="bg1"/>
          </a:solidFill>
        </p:spPr>
        <p:txBody>
          <a:bodyPr wrap="square" rtlCol="0">
            <a:spAutoFit/>
          </a:bodyPr>
          <a:lstStyle/>
          <a:p>
            <a:pPr algn="ctr"/>
            <a:r>
              <a:rPr lang="en-US" sz="1200" b="1" dirty="0" smtClean="0"/>
              <a:t>Work-in-Process</a:t>
            </a:r>
            <a:endParaRPr lang="en-US" sz="1200" b="1" dirty="0"/>
          </a:p>
        </p:txBody>
      </p:sp>
      <p:sp>
        <p:nvSpPr>
          <p:cNvPr id="46" name="TextBox 45"/>
          <p:cNvSpPr txBox="1"/>
          <p:nvPr/>
        </p:nvSpPr>
        <p:spPr>
          <a:xfrm>
            <a:off x="5715000" y="1371600"/>
            <a:ext cx="25908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smtClean="0">
                <a:effectLst>
                  <a:outerShdw blurRad="38100" dist="38100" dir="2700000" algn="tl">
                    <a:srgbClr val="000000">
                      <a:alpha val="43137"/>
                    </a:srgbClr>
                  </a:outerShdw>
                </a:effectLst>
              </a:rPr>
              <a:t>IP, IU Transactions</a:t>
            </a:r>
            <a:endParaRPr lang="en-US" dirty="0"/>
          </a:p>
        </p:txBody>
      </p:sp>
      <p:sp>
        <p:nvSpPr>
          <p:cNvPr id="47" name="TextBox 46"/>
          <p:cNvSpPr txBox="1"/>
          <p:nvPr/>
        </p:nvSpPr>
        <p:spPr>
          <a:xfrm>
            <a:off x="5562600" y="3200400"/>
            <a:ext cx="25908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smtClean="0">
                <a:effectLst>
                  <a:outerShdw blurRad="38100" dist="38100" dir="2700000" algn="tl">
                    <a:srgbClr val="000000">
                      <a:alpha val="43137"/>
                    </a:srgbClr>
                  </a:outerShdw>
                </a:effectLst>
              </a:rPr>
              <a:t>IX Transactions</a:t>
            </a:r>
            <a:endParaRPr lang="en-US" dirty="0"/>
          </a:p>
        </p:txBody>
      </p:sp>
      <p:sp>
        <p:nvSpPr>
          <p:cNvPr id="49" name="TextBox 48"/>
          <p:cNvSpPr txBox="1"/>
          <p:nvPr/>
        </p:nvSpPr>
        <p:spPr>
          <a:xfrm>
            <a:off x="4876800" y="3657600"/>
            <a:ext cx="1905000" cy="276999"/>
          </a:xfrm>
          <a:prstGeom prst="rect">
            <a:avLst/>
          </a:prstGeom>
          <a:solidFill>
            <a:schemeClr val="bg1"/>
          </a:solidFill>
        </p:spPr>
        <p:txBody>
          <a:bodyPr wrap="square" rtlCol="0">
            <a:spAutoFit/>
          </a:bodyPr>
          <a:lstStyle/>
          <a:p>
            <a:pPr algn="ctr"/>
            <a:r>
              <a:rPr lang="en-US" sz="1200" b="1" dirty="0" smtClean="0"/>
              <a:t>Transit Line Inventory</a:t>
            </a:r>
            <a:endParaRPr lang="en-US" sz="1200" b="1" dirty="0"/>
          </a:p>
        </p:txBody>
      </p:sp>
      <p:sp>
        <p:nvSpPr>
          <p:cNvPr id="50" name="TextBox 49"/>
          <p:cNvSpPr txBox="1"/>
          <p:nvPr/>
        </p:nvSpPr>
        <p:spPr>
          <a:xfrm>
            <a:off x="5867400" y="21336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51" name="TextBox 50"/>
          <p:cNvSpPr txBox="1"/>
          <p:nvPr/>
        </p:nvSpPr>
        <p:spPr>
          <a:xfrm>
            <a:off x="6781800" y="21336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53" name="TextBox 52"/>
          <p:cNvSpPr txBox="1"/>
          <p:nvPr/>
        </p:nvSpPr>
        <p:spPr>
          <a:xfrm>
            <a:off x="5867400" y="40386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cxnSp>
        <p:nvCxnSpPr>
          <p:cNvPr id="54" name="Straight Connector 53"/>
          <p:cNvCxnSpPr/>
          <p:nvPr/>
        </p:nvCxnSpPr>
        <p:spPr>
          <a:xfrm>
            <a:off x="5334000" y="57150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86600" y="57150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19800" y="57150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772400" y="57150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562600" y="5029200"/>
            <a:ext cx="25908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smtClean="0">
                <a:effectLst>
                  <a:outerShdw blurRad="38100" dist="38100" dir="2700000" algn="tl">
                    <a:srgbClr val="000000">
                      <a:alpha val="43137"/>
                    </a:srgbClr>
                  </a:outerShdw>
                </a:effectLst>
              </a:rPr>
              <a:t>IS Transactions-Vary</a:t>
            </a:r>
            <a:endParaRPr lang="en-US" dirty="0"/>
          </a:p>
        </p:txBody>
      </p:sp>
      <p:sp>
        <p:nvSpPr>
          <p:cNvPr id="59" name="TextBox 58"/>
          <p:cNvSpPr txBox="1"/>
          <p:nvPr/>
        </p:nvSpPr>
        <p:spPr>
          <a:xfrm>
            <a:off x="5105400" y="5410200"/>
            <a:ext cx="1752600" cy="276999"/>
          </a:xfrm>
          <a:prstGeom prst="rect">
            <a:avLst/>
          </a:prstGeom>
          <a:solidFill>
            <a:schemeClr val="bg1"/>
          </a:solidFill>
        </p:spPr>
        <p:txBody>
          <a:bodyPr wrap="square" rtlCol="0">
            <a:spAutoFit/>
          </a:bodyPr>
          <a:lstStyle/>
          <a:p>
            <a:pPr algn="ctr"/>
            <a:r>
              <a:rPr lang="en-US" sz="1200" b="1" dirty="0" smtClean="0"/>
              <a:t>Inventory-FG or Raw</a:t>
            </a:r>
            <a:endParaRPr lang="en-US" sz="1200" b="1" dirty="0"/>
          </a:p>
        </p:txBody>
      </p:sp>
      <p:sp>
        <p:nvSpPr>
          <p:cNvPr id="60" name="TextBox 59"/>
          <p:cNvSpPr txBox="1"/>
          <p:nvPr/>
        </p:nvSpPr>
        <p:spPr>
          <a:xfrm>
            <a:off x="6858000" y="5410200"/>
            <a:ext cx="2133600" cy="276999"/>
          </a:xfrm>
          <a:prstGeom prst="rect">
            <a:avLst/>
          </a:prstGeom>
          <a:solidFill>
            <a:schemeClr val="bg1"/>
          </a:solidFill>
        </p:spPr>
        <p:txBody>
          <a:bodyPr wrap="square" rtlCol="0">
            <a:spAutoFit/>
          </a:bodyPr>
          <a:lstStyle/>
          <a:p>
            <a:pPr algn="ctr"/>
            <a:r>
              <a:rPr lang="en-US" sz="1200" b="1" dirty="0" smtClean="0"/>
              <a:t>Eng NDT/DT Expense</a:t>
            </a:r>
            <a:endParaRPr lang="en-US" sz="1200" b="1" dirty="0"/>
          </a:p>
        </p:txBody>
      </p:sp>
      <p:sp>
        <p:nvSpPr>
          <p:cNvPr id="61" name="TextBox 60"/>
          <p:cNvSpPr txBox="1"/>
          <p:nvPr/>
        </p:nvSpPr>
        <p:spPr>
          <a:xfrm>
            <a:off x="6096000" y="57912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62" name="TextBox 61"/>
          <p:cNvSpPr txBox="1"/>
          <p:nvPr/>
        </p:nvSpPr>
        <p:spPr>
          <a:xfrm>
            <a:off x="6934200" y="57912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63" name="TextBox 62"/>
          <p:cNvSpPr txBox="1"/>
          <p:nvPr/>
        </p:nvSpPr>
        <p:spPr>
          <a:xfrm>
            <a:off x="304800" y="762000"/>
            <a:ext cx="3886200" cy="381000"/>
          </a:xfrm>
          <a:prstGeom prst="rect">
            <a:avLst/>
          </a:prstGeom>
          <a:solidFill>
            <a:schemeClr val="bg1"/>
          </a:solidFill>
        </p:spPr>
        <p:txBody>
          <a:bodyPr wrap="square" rtlCol="0">
            <a:spAutoFit/>
          </a:bodyPr>
          <a:lstStyle/>
          <a:p>
            <a:pPr algn="ctr"/>
            <a:r>
              <a:rPr lang="en-US" b="1" dirty="0" smtClean="0"/>
              <a:t>Receipt Transaction GL Impact</a:t>
            </a:r>
            <a:endParaRPr lang="en-US" b="1" dirty="0"/>
          </a:p>
        </p:txBody>
      </p:sp>
      <p:sp>
        <p:nvSpPr>
          <p:cNvPr id="64" name="TextBox 63"/>
          <p:cNvSpPr txBox="1"/>
          <p:nvPr/>
        </p:nvSpPr>
        <p:spPr>
          <a:xfrm>
            <a:off x="4876800" y="838200"/>
            <a:ext cx="3886200" cy="381000"/>
          </a:xfrm>
          <a:prstGeom prst="rect">
            <a:avLst/>
          </a:prstGeom>
          <a:solidFill>
            <a:schemeClr val="bg1"/>
          </a:solidFill>
        </p:spPr>
        <p:txBody>
          <a:bodyPr wrap="square" rtlCol="0">
            <a:spAutoFit/>
          </a:bodyPr>
          <a:lstStyle/>
          <a:p>
            <a:pPr algn="ctr"/>
            <a:r>
              <a:rPr lang="en-US" b="1" dirty="0" smtClean="0"/>
              <a:t>Issue Transaction GL Impact</a:t>
            </a:r>
            <a:endParaRPr lang="en-US" b="1" dirty="0"/>
          </a:p>
        </p:txBody>
      </p:sp>
      <p:sp>
        <p:nvSpPr>
          <p:cNvPr id="67" name="Rounded Rectangle 66"/>
          <p:cNvSpPr/>
          <p:nvPr/>
        </p:nvSpPr>
        <p:spPr>
          <a:xfrm>
            <a:off x="304800" y="2133600"/>
            <a:ext cx="838200" cy="304800"/>
          </a:xfrm>
          <a:prstGeom prst="roundRect">
            <a:avLst/>
          </a:prstGeom>
          <a:gradFill>
            <a:gsLst>
              <a:gs pos="0">
                <a:schemeClr val="accent2">
                  <a:shade val="51000"/>
                  <a:satMod val="130000"/>
                  <a:alpha val="15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8" name="Rounded Rectangle 67"/>
          <p:cNvSpPr/>
          <p:nvPr/>
        </p:nvSpPr>
        <p:spPr>
          <a:xfrm>
            <a:off x="3200400" y="2133600"/>
            <a:ext cx="838200" cy="304800"/>
          </a:xfrm>
          <a:prstGeom prst="roundRect">
            <a:avLst/>
          </a:prstGeom>
          <a:gradFill>
            <a:gsLst>
              <a:gs pos="0">
                <a:schemeClr val="accent3">
                  <a:shade val="51000"/>
                  <a:satMod val="130000"/>
                  <a:alpha val="15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69" name="Rounded Rectangle 68"/>
          <p:cNvSpPr/>
          <p:nvPr/>
        </p:nvSpPr>
        <p:spPr>
          <a:xfrm>
            <a:off x="5867400" y="2133600"/>
            <a:ext cx="838200" cy="304800"/>
          </a:xfrm>
          <a:prstGeom prst="roundRect">
            <a:avLst/>
          </a:prstGeom>
          <a:gradFill>
            <a:gsLst>
              <a:gs pos="0">
                <a:schemeClr val="accent2">
                  <a:shade val="51000"/>
                  <a:satMod val="130000"/>
                  <a:alpha val="15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0" name="Rounded Rectangle 69"/>
          <p:cNvSpPr/>
          <p:nvPr/>
        </p:nvSpPr>
        <p:spPr>
          <a:xfrm>
            <a:off x="6858000" y="2133600"/>
            <a:ext cx="838200" cy="304800"/>
          </a:xfrm>
          <a:prstGeom prst="roundRect">
            <a:avLst/>
          </a:prstGeom>
          <a:gradFill>
            <a:gsLst>
              <a:gs pos="0">
                <a:schemeClr val="accent3">
                  <a:shade val="51000"/>
                  <a:satMod val="130000"/>
                  <a:alpha val="15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1" name="TextBox 70"/>
          <p:cNvSpPr txBox="1"/>
          <p:nvPr/>
        </p:nvSpPr>
        <p:spPr>
          <a:xfrm>
            <a:off x="0" y="2438400"/>
            <a:ext cx="1219200" cy="253916"/>
          </a:xfrm>
          <a:prstGeom prst="rect">
            <a:avLst/>
          </a:prstGeom>
          <a:solidFill>
            <a:schemeClr val="bg1"/>
          </a:solidFill>
        </p:spPr>
        <p:txBody>
          <a:bodyPr wrap="square" rtlCol="0">
            <a:spAutoFit/>
          </a:bodyPr>
          <a:lstStyle/>
          <a:p>
            <a:r>
              <a:rPr lang="en-US" sz="1050" b="1" dirty="0" smtClean="0"/>
              <a:t>Charge Account</a:t>
            </a:r>
            <a:endParaRPr lang="en-US" sz="1050" b="1" dirty="0"/>
          </a:p>
        </p:txBody>
      </p:sp>
      <p:sp>
        <p:nvSpPr>
          <p:cNvPr id="72" name="TextBox 71"/>
          <p:cNvSpPr txBox="1"/>
          <p:nvPr/>
        </p:nvSpPr>
        <p:spPr>
          <a:xfrm>
            <a:off x="3200400" y="2438400"/>
            <a:ext cx="1219200" cy="253916"/>
          </a:xfrm>
          <a:prstGeom prst="rect">
            <a:avLst/>
          </a:prstGeom>
          <a:solidFill>
            <a:schemeClr val="bg1"/>
          </a:solidFill>
        </p:spPr>
        <p:txBody>
          <a:bodyPr wrap="square" rtlCol="0">
            <a:spAutoFit/>
          </a:bodyPr>
          <a:lstStyle/>
          <a:p>
            <a:pPr algn="ctr"/>
            <a:r>
              <a:rPr lang="en-US" sz="1050" b="1" dirty="0" smtClean="0"/>
              <a:t>Offset Account</a:t>
            </a:r>
            <a:endParaRPr lang="en-US" sz="1050" b="1" dirty="0"/>
          </a:p>
        </p:txBody>
      </p:sp>
      <p:sp>
        <p:nvSpPr>
          <p:cNvPr id="73" name="TextBox 72"/>
          <p:cNvSpPr txBox="1"/>
          <p:nvPr/>
        </p:nvSpPr>
        <p:spPr>
          <a:xfrm>
            <a:off x="5867400" y="2438400"/>
            <a:ext cx="1219200" cy="253916"/>
          </a:xfrm>
          <a:prstGeom prst="rect">
            <a:avLst/>
          </a:prstGeom>
          <a:solidFill>
            <a:schemeClr val="bg1"/>
          </a:solidFill>
        </p:spPr>
        <p:txBody>
          <a:bodyPr wrap="square" rtlCol="0">
            <a:spAutoFit/>
          </a:bodyPr>
          <a:lstStyle/>
          <a:p>
            <a:r>
              <a:rPr lang="en-US" sz="1050" b="1" dirty="0" smtClean="0"/>
              <a:t>Charge Account</a:t>
            </a:r>
            <a:endParaRPr lang="en-US" sz="1050" b="1" dirty="0"/>
          </a:p>
        </p:txBody>
      </p:sp>
      <p:sp>
        <p:nvSpPr>
          <p:cNvPr id="74" name="TextBox 73"/>
          <p:cNvSpPr txBox="1"/>
          <p:nvPr/>
        </p:nvSpPr>
        <p:spPr>
          <a:xfrm>
            <a:off x="7010400" y="2438400"/>
            <a:ext cx="1219200" cy="253916"/>
          </a:xfrm>
          <a:prstGeom prst="rect">
            <a:avLst/>
          </a:prstGeom>
          <a:solidFill>
            <a:schemeClr val="bg1"/>
          </a:solidFill>
        </p:spPr>
        <p:txBody>
          <a:bodyPr wrap="square" rtlCol="0">
            <a:spAutoFit/>
          </a:bodyPr>
          <a:lstStyle/>
          <a:p>
            <a:pPr algn="ctr"/>
            <a:r>
              <a:rPr lang="en-US" sz="1050" b="1" dirty="0" smtClean="0"/>
              <a:t>Offset Account</a:t>
            </a:r>
            <a:endParaRPr lang="en-US" sz="1050" b="1" dirty="0"/>
          </a:p>
        </p:txBody>
      </p:sp>
      <p:cxnSp>
        <p:nvCxnSpPr>
          <p:cNvPr id="75" name="Straight Connector 74"/>
          <p:cNvCxnSpPr/>
          <p:nvPr/>
        </p:nvCxnSpPr>
        <p:spPr>
          <a:xfrm>
            <a:off x="7086600" y="3962400"/>
            <a:ext cx="1524000" cy="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772400" y="3962400"/>
            <a:ext cx="0" cy="838200"/>
          </a:xfrm>
          <a:prstGeom prst="line">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934200" y="3657600"/>
            <a:ext cx="1752600" cy="276999"/>
          </a:xfrm>
          <a:prstGeom prst="rect">
            <a:avLst/>
          </a:prstGeom>
          <a:solidFill>
            <a:schemeClr val="bg1"/>
          </a:solidFill>
        </p:spPr>
        <p:txBody>
          <a:bodyPr wrap="square" rtlCol="0">
            <a:spAutoFit/>
          </a:bodyPr>
          <a:lstStyle/>
          <a:p>
            <a:pPr algn="ctr"/>
            <a:r>
              <a:rPr lang="en-US" sz="1200" b="1" dirty="0" smtClean="0"/>
              <a:t>Work-in-Process</a:t>
            </a:r>
            <a:endParaRPr lang="en-US" sz="1200" b="1" dirty="0"/>
          </a:p>
        </p:txBody>
      </p:sp>
      <p:sp>
        <p:nvSpPr>
          <p:cNvPr id="78" name="TextBox 77"/>
          <p:cNvSpPr txBox="1"/>
          <p:nvPr/>
        </p:nvSpPr>
        <p:spPr>
          <a:xfrm>
            <a:off x="6934200" y="4038600"/>
            <a:ext cx="838200" cy="276999"/>
          </a:xfrm>
          <a:prstGeom prst="rect">
            <a:avLst/>
          </a:prstGeom>
          <a:solidFill>
            <a:schemeClr val="bg1"/>
          </a:solidFill>
        </p:spPr>
        <p:txBody>
          <a:bodyPr wrap="square" rtlCol="0">
            <a:spAutoFit/>
          </a:bodyPr>
          <a:lstStyle/>
          <a:p>
            <a:pPr algn="ctr"/>
            <a:r>
              <a:rPr lang="en-US" sz="1200" b="1" dirty="0" smtClean="0"/>
              <a:t>1000.00</a:t>
            </a:r>
            <a:endParaRPr lang="en-US" sz="1200" b="1" dirty="0"/>
          </a:p>
        </p:txBody>
      </p:sp>
      <p:sp>
        <p:nvSpPr>
          <p:cNvPr id="79" name="TextBox 78"/>
          <p:cNvSpPr txBox="1"/>
          <p:nvPr/>
        </p:nvSpPr>
        <p:spPr>
          <a:xfrm>
            <a:off x="762000" y="2971800"/>
            <a:ext cx="7924800" cy="267765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Key Note: The Charge Account is not always a Debit to Inventory, it depends on the Transaction Type. Setup your GL rules for Transactions using the GL Interface Guide in each XA Application Manual to guarantee proper results. </a:t>
            </a:r>
          </a:p>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Map with Finance and then Test your results to the General Ledger.</a:t>
            </a:r>
            <a:endParaRPr lang="en-US" sz="2400" b="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0" y="609600"/>
            <a:ext cx="9144000" cy="6078422"/>
          </a:xfrm>
          <a:prstGeom prst="rect">
            <a:avLst/>
          </a:prstGeom>
          <a:noFill/>
          <a:ln w="9525">
            <a:noFill/>
            <a:miter lim="800000"/>
            <a:headEnd/>
            <a:tailEnd/>
          </a:ln>
        </p:spPr>
      </p:pic>
      <p:sp>
        <p:nvSpPr>
          <p:cNvPr id="80" name="TextBox 79"/>
          <p:cNvSpPr txBox="1"/>
          <p:nvPr/>
        </p:nvSpPr>
        <p:spPr>
          <a:xfrm>
            <a:off x="1676400" y="4800600"/>
            <a:ext cx="70104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smtClean="0"/>
              <a:t>Each XA Application that creates GL Interface Transactions has a GL Rule Guide – Use it  for accurate results!!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05"/>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 calcmode="lin" valueType="num">
                                      <p:cBhvr>
                                        <p:cTn id="16" dur="500" fill="hold"/>
                                        <p:tgtEl>
                                          <p:spTgt spid="7"/>
                                        </p:tgtEl>
                                        <p:attrNameLst>
                                          <p:attrName>ppt_x</p:attrName>
                                        </p:attrNameLst>
                                      </p:cBhvr>
                                      <p:tavLst>
                                        <p:tav tm="0">
                                          <p:val>
                                            <p:strVal val="#ppt_x-.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Effect transition="in" filter="fade">
                                      <p:cBhvr>
                                        <p:cTn id="18" dur="500"/>
                                        <p:tgtEl>
                                          <p:spTgt spid="7"/>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05"/>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 calcmode="lin" valueType="num">
                                      <p:cBhvr>
                                        <p:cTn id="23" dur="500" fill="hold"/>
                                        <p:tgtEl>
                                          <p:spTgt spid="9"/>
                                        </p:tgtEl>
                                        <p:attrNameLst>
                                          <p:attrName>ppt_x</p:attrName>
                                        </p:attrNameLst>
                                      </p:cBhvr>
                                      <p:tavLst>
                                        <p:tav tm="0">
                                          <p:val>
                                            <p:strVal val="#ppt_x-.2"/>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Effect transition="in" filter="fade">
                                      <p:cBhvr>
                                        <p:cTn id="25" dur="500"/>
                                        <p:tgtEl>
                                          <p:spTgt spid="9"/>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0.05"/>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anim calcmode="lin" valueType="num">
                                      <p:cBhvr>
                                        <p:cTn id="30" dur="500" fill="hold"/>
                                        <p:tgtEl>
                                          <p:spTgt spid="10"/>
                                        </p:tgtEl>
                                        <p:attrNameLst>
                                          <p:attrName>ppt_x</p:attrName>
                                        </p:attrNameLst>
                                      </p:cBhvr>
                                      <p:tavLst>
                                        <p:tav tm="0">
                                          <p:val>
                                            <p:strVal val="#ppt_x-.2"/>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Effect transition="in" filter="fade">
                                      <p:cBhvr>
                                        <p:cTn id="32" dur="500"/>
                                        <p:tgtEl>
                                          <p:spTgt spid="10"/>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strVal val="#ppt_w*0.05"/>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anim calcmode="lin" valueType="num">
                                      <p:cBhvr>
                                        <p:cTn id="37" dur="500" fill="hold"/>
                                        <p:tgtEl>
                                          <p:spTgt spid="11"/>
                                        </p:tgtEl>
                                        <p:attrNameLst>
                                          <p:attrName>ppt_x</p:attrName>
                                        </p:attrNameLst>
                                      </p:cBhvr>
                                      <p:tavLst>
                                        <p:tav tm="0">
                                          <p:val>
                                            <p:strVal val="#ppt_x-.2"/>
                                          </p:val>
                                        </p:tav>
                                        <p:tav tm="100000">
                                          <p:val>
                                            <p:strVal val="#ppt_x"/>
                                          </p:val>
                                        </p:tav>
                                      </p:tavLst>
                                    </p:anim>
                                    <p:anim calcmode="lin" valueType="num">
                                      <p:cBhvr>
                                        <p:cTn id="38" dur="500" fill="hold"/>
                                        <p:tgtEl>
                                          <p:spTgt spid="11"/>
                                        </p:tgtEl>
                                        <p:attrNameLst>
                                          <p:attrName>ppt_y</p:attrName>
                                        </p:attrNameLst>
                                      </p:cBhvr>
                                      <p:tavLst>
                                        <p:tav tm="0">
                                          <p:val>
                                            <p:strVal val="#ppt_y"/>
                                          </p:val>
                                        </p:tav>
                                        <p:tav tm="100000">
                                          <p:val>
                                            <p:strVal val="#ppt_y"/>
                                          </p:val>
                                        </p:tav>
                                      </p:tavLst>
                                    </p:anim>
                                    <p:animEffect transition="in" filter="fade">
                                      <p:cBhvr>
                                        <p:cTn id="39" dur="500"/>
                                        <p:tgtEl>
                                          <p:spTgt spid="11"/>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strVal val="#ppt_w*0.05"/>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anim calcmode="lin" valueType="num">
                                      <p:cBhvr>
                                        <p:cTn id="44" dur="500" fill="hold"/>
                                        <p:tgtEl>
                                          <p:spTgt spid="12"/>
                                        </p:tgtEl>
                                        <p:attrNameLst>
                                          <p:attrName>ppt_x</p:attrName>
                                        </p:attrNameLst>
                                      </p:cBhvr>
                                      <p:tavLst>
                                        <p:tav tm="0">
                                          <p:val>
                                            <p:strVal val="#ppt_x-.2"/>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Effect transition="in" filter="fade">
                                      <p:cBhvr>
                                        <p:cTn id="46" dur="500"/>
                                        <p:tgtEl>
                                          <p:spTgt spid="12"/>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strVal val="#ppt_w*0.05"/>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anim calcmode="lin" valueType="num">
                                      <p:cBhvr>
                                        <p:cTn id="51" dur="500" fill="hold"/>
                                        <p:tgtEl>
                                          <p:spTgt spid="13"/>
                                        </p:tgtEl>
                                        <p:attrNameLst>
                                          <p:attrName>ppt_x</p:attrName>
                                        </p:attrNameLst>
                                      </p:cBhvr>
                                      <p:tavLst>
                                        <p:tav tm="0">
                                          <p:val>
                                            <p:strVal val="#ppt_x-.2"/>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Effect transition="in" filter="fade">
                                      <p:cBhvr>
                                        <p:cTn id="53" dur="500"/>
                                        <p:tgtEl>
                                          <p:spTgt spid="13"/>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strVal val="#ppt_w*0.05"/>
                                          </p:val>
                                        </p:tav>
                                        <p:tav tm="100000">
                                          <p:val>
                                            <p:strVal val="#ppt_w"/>
                                          </p:val>
                                        </p:tav>
                                      </p:tavLst>
                                    </p:anim>
                                    <p:anim calcmode="lin" valueType="num">
                                      <p:cBhvr>
                                        <p:cTn id="57" dur="500" fill="hold"/>
                                        <p:tgtEl>
                                          <p:spTgt spid="14"/>
                                        </p:tgtEl>
                                        <p:attrNameLst>
                                          <p:attrName>ppt_h</p:attrName>
                                        </p:attrNameLst>
                                      </p:cBhvr>
                                      <p:tavLst>
                                        <p:tav tm="0">
                                          <p:val>
                                            <p:strVal val="#ppt_h"/>
                                          </p:val>
                                        </p:tav>
                                        <p:tav tm="100000">
                                          <p:val>
                                            <p:strVal val="#ppt_h"/>
                                          </p:val>
                                        </p:tav>
                                      </p:tavLst>
                                    </p:anim>
                                    <p:anim calcmode="lin" valueType="num">
                                      <p:cBhvr>
                                        <p:cTn id="58" dur="500" fill="hold"/>
                                        <p:tgtEl>
                                          <p:spTgt spid="14"/>
                                        </p:tgtEl>
                                        <p:attrNameLst>
                                          <p:attrName>ppt_x</p:attrName>
                                        </p:attrNameLst>
                                      </p:cBhvr>
                                      <p:tavLst>
                                        <p:tav tm="0">
                                          <p:val>
                                            <p:strVal val="#ppt_x-.2"/>
                                          </p:val>
                                        </p:tav>
                                        <p:tav tm="100000">
                                          <p:val>
                                            <p:strVal val="#ppt_x"/>
                                          </p:val>
                                        </p:tav>
                                      </p:tavLst>
                                    </p:anim>
                                    <p:anim calcmode="lin" valueType="num">
                                      <p:cBhvr>
                                        <p:cTn id="59" dur="500" fill="hold"/>
                                        <p:tgtEl>
                                          <p:spTgt spid="14"/>
                                        </p:tgtEl>
                                        <p:attrNameLst>
                                          <p:attrName>ppt_y</p:attrName>
                                        </p:attrNameLst>
                                      </p:cBhvr>
                                      <p:tavLst>
                                        <p:tav tm="0">
                                          <p:val>
                                            <p:strVal val="#ppt_y"/>
                                          </p:val>
                                        </p:tav>
                                        <p:tav tm="100000">
                                          <p:val>
                                            <p:strVal val="#ppt_y"/>
                                          </p:val>
                                        </p:tav>
                                      </p:tavLst>
                                    </p:anim>
                                    <p:animEffect transition="in" filter="fade">
                                      <p:cBhvr>
                                        <p:cTn id="60" dur="500"/>
                                        <p:tgtEl>
                                          <p:spTgt spid="14"/>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strVal val="#ppt_w*0.05"/>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anim calcmode="lin" valueType="num">
                                      <p:cBhvr>
                                        <p:cTn id="65" dur="500" fill="hold"/>
                                        <p:tgtEl>
                                          <p:spTgt spid="15"/>
                                        </p:tgtEl>
                                        <p:attrNameLst>
                                          <p:attrName>ppt_x</p:attrName>
                                        </p:attrNameLst>
                                      </p:cBhvr>
                                      <p:tavLst>
                                        <p:tav tm="0">
                                          <p:val>
                                            <p:strVal val="#ppt_x-.2"/>
                                          </p:val>
                                        </p:tav>
                                        <p:tav tm="100000">
                                          <p:val>
                                            <p:strVal val="#ppt_x"/>
                                          </p:val>
                                        </p:tav>
                                      </p:tavLst>
                                    </p:anim>
                                    <p:anim calcmode="lin" valueType="num">
                                      <p:cBhvr>
                                        <p:cTn id="66" dur="500" fill="hold"/>
                                        <p:tgtEl>
                                          <p:spTgt spid="15"/>
                                        </p:tgtEl>
                                        <p:attrNameLst>
                                          <p:attrName>ppt_y</p:attrName>
                                        </p:attrNameLst>
                                      </p:cBhvr>
                                      <p:tavLst>
                                        <p:tav tm="0">
                                          <p:val>
                                            <p:strVal val="#ppt_y"/>
                                          </p:val>
                                        </p:tav>
                                        <p:tav tm="100000">
                                          <p:val>
                                            <p:strVal val="#ppt_y"/>
                                          </p:val>
                                        </p:tav>
                                      </p:tavLst>
                                    </p:anim>
                                    <p:animEffect transition="in" filter="fade">
                                      <p:cBhvr>
                                        <p:cTn id="67" dur="500"/>
                                        <p:tgtEl>
                                          <p:spTgt spid="15"/>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strVal val="#ppt_w*0.05"/>
                                          </p:val>
                                        </p:tav>
                                        <p:tav tm="100000">
                                          <p:val>
                                            <p:strVal val="#ppt_w"/>
                                          </p:val>
                                        </p:tav>
                                      </p:tavLst>
                                    </p:anim>
                                    <p:anim calcmode="lin" valueType="num">
                                      <p:cBhvr>
                                        <p:cTn id="71" dur="500" fill="hold"/>
                                        <p:tgtEl>
                                          <p:spTgt spid="16"/>
                                        </p:tgtEl>
                                        <p:attrNameLst>
                                          <p:attrName>ppt_h</p:attrName>
                                        </p:attrNameLst>
                                      </p:cBhvr>
                                      <p:tavLst>
                                        <p:tav tm="0">
                                          <p:val>
                                            <p:strVal val="#ppt_h"/>
                                          </p:val>
                                        </p:tav>
                                        <p:tav tm="100000">
                                          <p:val>
                                            <p:strVal val="#ppt_h"/>
                                          </p:val>
                                        </p:tav>
                                      </p:tavLst>
                                    </p:anim>
                                    <p:anim calcmode="lin" valueType="num">
                                      <p:cBhvr>
                                        <p:cTn id="72" dur="500" fill="hold"/>
                                        <p:tgtEl>
                                          <p:spTgt spid="16"/>
                                        </p:tgtEl>
                                        <p:attrNameLst>
                                          <p:attrName>ppt_x</p:attrName>
                                        </p:attrNameLst>
                                      </p:cBhvr>
                                      <p:tavLst>
                                        <p:tav tm="0">
                                          <p:val>
                                            <p:strVal val="#ppt_x-.2"/>
                                          </p:val>
                                        </p:tav>
                                        <p:tav tm="100000">
                                          <p:val>
                                            <p:strVal val="#ppt_x"/>
                                          </p:val>
                                        </p:tav>
                                      </p:tavLst>
                                    </p:anim>
                                    <p:anim calcmode="lin" valueType="num">
                                      <p:cBhvr>
                                        <p:cTn id="73" dur="500" fill="hold"/>
                                        <p:tgtEl>
                                          <p:spTgt spid="16"/>
                                        </p:tgtEl>
                                        <p:attrNameLst>
                                          <p:attrName>ppt_y</p:attrName>
                                        </p:attrNameLst>
                                      </p:cBhvr>
                                      <p:tavLst>
                                        <p:tav tm="0">
                                          <p:val>
                                            <p:strVal val="#ppt_y"/>
                                          </p:val>
                                        </p:tav>
                                        <p:tav tm="100000">
                                          <p:val>
                                            <p:strVal val="#ppt_y"/>
                                          </p:val>
                                        </p:tav>
                                      </p:tavLst>
                                    </p:anim>
                                    <p:animEffect transition="in" filter="fade">
                                      <p:cBhvr>
                                        <p:cTn id="74" dur="500"/>
                                        <p:tgtEl>
                                          <p:spTgt spid="16"/>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strVal val="#ppt_w*0.05"/>
                                          </p:val>
                                        </p:tav>
                                        <p:tav tm="100000">
                                          <p:val>
                                            <p:strVal val="#ppt_w"/>
                                          </p:val>
                                        </p:tav>
                                      </p:tavLst>
                                    </p:anim>
                                    <p:anim calcmode="lin" valueType="num">
                                      <p:cBhvr>
                                        <p:cTn id="78" dur="500" fill="hold"/>
                                        <p:tgtEl>
                                          <p:spTgt spid="18"/>
                                        </p:tgtEl>
                                        <p:attrNameLst>
                                          <p:attrName>ppt_h</p:attrName>
                                        </p:attrNameLst>
                                      </p:cBhvr>
                                      <p:tavLst>
                                        <p:tav tm="0">
                                          <p:val>
                                            <p:strVal val="#ppt_h"/>
                                          </p:val>
                                        </p:tav>
                                        <p:tav tm="100000">
                                          <p:val>
                                            <p:strVal val="#ppt_h"/>
                                          </p:val>
                                        </p:tav>
                                      </p:tavLst>
                                    </p:anim>
                                    <p:anim calcmode="lin" valueType="num">
                                      <p:cBhvr>
                                        <p:cTn id="79" dur="500" fill="hold"/>
                                        <p:tgtEl>
                                          <p:spTgt spid="18"/>
                                        </p:tgtEl>
                                        <p:attrNameLst>
                                          <p:attrName>ppt_x</p:attrName>
                                        </p:attrNameLst>
                                      </p:cBhvr>
                                      <p:tavLst>
                                        <p:tav tm="0">
                                          <p:val>
                                            <p:strVal val="#ppt_x-.2"/>
                                          </p:val>
                                        </p:tav>
                                        <p:tav tm="100000">
                                          <p:val>
                                            <p:strVal val="#ppt_x"/>
                                          </p:val>
                                        </p:tav>
                                      </p:tavLst>
                                    </p:anim>
                                    <p:anim calcmode="lin" valueType="num">
                                      <p:cBhvr>
                                        <p:cTn id="80" dur="500" fill="hold"/>
                                        <p:tgtEl>
                                          <p:spTgt spid="18"/>
                                        </p:tgtEl>
                                        <p:attrNameLst>
                                          <p:attrName>ppt_y</p:attrName>
                                        </p:attrNameLst>
                                      </p:cBhvr>
                                      <p:tavLst>
                                        <p:tav tm="0">
                                          <p:val>
                                            <p:strVal val="#ppt_y"/>
                                          </p:val>
                                        </p:tav>
                                        <p:tav tm="100000">
                                          <p:val>
                                            <p:strVal val="#ppt_y"/>
                                          </p:val>
                                        </p:tav>
                                      </p:tavLst>
                                    </p:anim>
                                    <p:animEffect transition="in" filter="fade">
                                      <p:cBhvr>
                                        <p:cTn id="81" dur="500"/>
                                        <p:tgtEl>
                                          <p:spTgt spid="18"/>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strVal val="#ppt_w*0.05"/>
                                          </p:val>
                                        </p:tav>
                                        <p:tav tm="100000">
                                          <p:val>
                                            <p:strVal val="#ppt_w"/>
                                          </p:val>
                                        </p:tav>
                                      </p:tavLst>
                                    </p:anim>
                                    <p:anim calcmode="lin" valueType="num">
                                      <p:cBhvr>
                                        <p:cTn id="85" dur="500" fill="hold"/>
                                        <p:tgtEl>
                                          <p:spTgt spid="19"/>
                                        </p:tgtEl>
                                        <p:attrNameLst>
                                          <p:attrName>ppt_h</p:attrName>
                                        </p:attrNameLst>
                                      </p:cBhvr>
                                      <p:tavLst>
                                        <p:tav tm="0">
                                          <p:val>
                                            <p:strVal val="#ppt_h"/>
                                          </p:val>
                                        </p:tav>
                                        <p:tav tm="100000">
                                          <p:val>
                                            <p:strVal val="#ppt_h"/>
                                          </p:val>
                                        </p:tav>
                                      </p:tavLst>
                                    </p:anim>
                                    <p:anim calcmode="lin" valueType="num">
                                      <p:cBhvr>
                                        <p:cTn id="86" dur="500" fill="hold"/>
                                        <p:tgtEl>
                                          <p:spTgt spid="19"/>
                                        </p:tgtEl>
                                        <p:attrNameLst>
                                          <p:attrName>ppt_x</p:attrName>
                                        </p:attrNameLst>
                                      </p:cBhvr>
                                      <p:tavLst>
                                        <p:tav tm="0">
                                          <p:val>
                                            <p:strVal val="#ppt_x-.2"/>
                                          </p:val>
                                        </p:tav>
                                        <p:tav tm="100000">
                                          <p:val>
                                            <p:strVal val="#ppt_x"/>
                                          </p:val>
                                        </p:tav>
                                      </p:tavLst>
                                    </p:anim>
                                    <p:anim calcmode="lin" valueType="num">
                                      <p:cBhvr>
                                        <p:cTn id="87" dur="500" fill="hold"/>
                                        <p:tgtEl>
                                          <p:spTgt spid="19"/>
                                        </p:tgtEl>
                                        <p:attrNameLst>
                                          <p:attrName>ppt_y</p:attrName>
                                        </p:attrNameLst>
                                      </p:cBhvr>
                                      <p:tavLst>
                                        <p:tav tm="0">
                                          <p:val>
                                            <p:strVal val="#ppt_y"/>
                                          </p:val>
                                        </p:tav>
                                        <p:tav tm="100000">
                                          <p:val>
                                            <p:strVal val="#ppt_y"/>
                                          </p:val>
                                        </p:tav>
                                      </p:tavLst>
                                    </p:anim>
                                    <p:animEffect transition="in" filter="fade">
                                      <p:cBhvr>
                                        <p:cTn id="88" dur="500"/>
                                        <p:tgtEl>
                                          <p:spTgt spid="19"/>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strVal val="#ppt_w*0.05"/>
                                          </p:val>
                                        </p:tav>
                                        <p:tav tm="100000">
                                          <p:val>
                                            <p:strVal val="#ppt_w"/>
                                          </p:val>
                                        </p:tav>
                                      </p:tavLst>
                                    </p:anim>
                                    <p:anim calcmode="lin" valueType="num">
                                      <p:cBhvr>
                                        <p:cTn id="92" dur="500" fill="hold"/>
                                        <p:tgtEl>
                                          <p:spTgt spid="20"/>
                                        </p:tgtEl>
                                        <p:attrNameLst>
                                          <p:attrName>ppt_h</p:attrName>
                                        </p:attrNameLst>
                                      </p:cBhvr>
                                      <p:tavLst>
                                        <p:tav tm="0">
                                          <p:val>
                                            <p:strVal val="#ppt_h"/>
                                          </p:val>
                                        </p:tav>
                                        <p:tav tm="100000">
                                          <p:val>
                                            <p:strVal val="#ppt_h"/>
                                          </p:val>
                                        </p:tav>
                                      </p:tavLst>
                                    </p:anim>
                                    <p:anim calcmode="lin" valueType="num">
                                      <p:cBhvr>
                                        <p:cTn id="93" dur="500" fill="hold"/>
                                        <p:tgtEl>
                                          <p:spTgt spid="20"/>
                                        </p:tgtEl>
                                        <p:attrNameLst>
                                          <p:attrName>ppt_x</p:attrName>
                                        </p:attrNameLst>
                                      </p:cBhvr>
                                      <p:tavLst>
                                        <p:tav tm="0">
                                          <p:val>
                                            <p:strVal val="#ppt_x-.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Effect transition="in" filter="fade">
                                      <p:cBhvr>
                                        <p:cTn id="95" dur="500"/>
                                        <p:tgtEl>
                                          <p:spTgt spid="20"/>
                                        </p:tgtEl>
                                      </p:cBhvr>
                                    </p:animEffect>
                                  </p:childTnLst>
                                </p:cTn>
                              </p:par>
                              <p:par>
                                <p:cTn id="96" presetID="54" presetClass="entr" presetSubtype="0" ac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strVal val="#ppt_w*0.05"/>
                                          </p:val>
                                        </p:tav>
                                        <p:tav tm="100000">
                                          <p:val>
                                            <p:strVal val="#ppt_w"/>
                                          </p:val>
                                        </p:tav>
                                      </p:tavLst>
                                    </p:anim>
                                    <p:anim calcmode="lin" valueType="num">
                                      <p:cBhvr>
                                        <p:cTn id="99" dur="500" fill="hold"/>
                                        <p:tgtEl>
                                          <p:spTgt spid="21"/>
                                        </p:tgtEl>
                                        <p:attrNameLst>
                                          <p:attrName>ppt_h</p:attrName>
                                        </p:attrNameLst>
                                      </p:cBhvr>
                                      <p:tavLst>
                                        <p:tav tm="0">
                                          <p:val>
                                            <p:strVal val="#ppt_h"/>
                                          </p:val>
                                        </p:tav>
                                        <p:tav tm="100000">
                                          <p:val>
                                            <p:strVal val="#ppt_h"/>
                                          </p:val>
                                        </p:tav>
                                      </p:tavLst>
                                    </p:anim>
                                    <p:anim calcmode="lin" valueType="num">
                                      <p:cBhvr>
                                        <p:cTn id="100" dur="500" fill="hold"/>
                                        <p:tgtEl>
                                          <p:spTgt spid="21"/>
                                        </p:tgtEl>
                                        <p:attrNameLst>
                                          <p:attrName>ppt_x</p:attrName>
                                        </p:attrNameLst>
                                      </p:cBhvr>
                                      <p:tavLst>
                                        <p:tav tm="0">
                                          <p:val>
                                            <p:strVal val="#ppt_x-.2"/>
                                          </p:val>
                                        </p:tav>
                                        <p:tav tm="100000">
                                          <p:val>
                                            <p:strVal val="#ppt_x"/>
                                          </p:val>
                                        </p:tav>
                                      </p:tavLst>
                                    </p:anim>
                                    <p:anim calcmode="lin" valueType="num">
                                      <p:cBhvr>
                                        <p:cTn id="101" dur="500" fill="hold"/>
                                        <p:tgtEl>
                                          <p:spTgt spid="21"/>
                                        </p:tgtEl>
                                        <p:attrNameLst>
                                          <p:attrName>ppt_y</p:attrName>
                                        </p:attrNameLst>
                                      </p:cBhvr>
                                      <p:tavLst>
                                        <p:tav tm="0">
                                          <p:val>
                                            <p:strVal val="#ppt_y"/>
                                          </p:val>
                                        </p:tav>
                                        <p:tav tm="100000">
                                          <p:val>
                                            <p:strVal val="#ppt_y"/>
                                          </p:val>
                                        </p:tav>
                                      </p:tavLst>
                                    </p:anim>
                                    <p:animEffect transition="in" filter="fade">
                                      <p:cBhvr>
                                        <p:cTn id="102" dur="500"/>
                                        <p:tgtEl>
                                          <p:spTgt spid="21"/>
                                        </p:tgtEl>
                                      </p:cBhvr>
                                    </p:animEffect>
                                  </p:childTnLst>
                                </p:cTn>
                              </p:par>
                              <p:par>
                                <p:cTn id="103" presetID="54" presetClass="entr" presetSubtype="0" accel="10000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strVal val="#ppt_w*0.05"/>
                                          </p:val>
                                        </p:tav>
                                        <p:tav tm="100000">
                                          <p:val>
                                            <p:strVal val="#ppt_w"/>
                                          </p:val>
                                        </p:tav>
                                      </p:tavLst>
                                    </p:anim>
                                    <p:anim calcmode="lin" valueType="num">
                                      <p:cBhvr>
                                        <p:cTn id="106" dur="500" fill="hold"/>
                                        <p:tgtEl>
                                          <p:spTgt spid="22"/>
                                        </p:tgtEl>
                                        <p:attrNameLst>
                                          <p:attrName>ppt_h</p:attrName>
                                        </p:attrNameLst>
                                      </p:cBhvr>
                                      <p:tavLst>
                                        <p:tav tm="0">
                                          <p:val>
                                            <p:strVal val="#ppt_h"/>
                                          </p:val>
                                        </p:tav>
                                        <p:tav tm="100000">
                                          <p:val>
                                            <p:strVal val="#ppt_h"/>
                                          </p:val>
                                        </p:tav>
                                      </p:tavLst>
                                    </p:anim>
                                    <p:anim calcmode="lin" valueType="num">
                                      <p:cBhvr>
                                        <p:cTn id="107" dur="500" fill="hold"/>
                                        <p:tgtEl>
                                          <p:spTgt spid="22"/>
                                        </p:tgtEl>
                                        <p:attrNameLst>
                                          <p:attrName>ppt_x</p:attrName>
                                        </p:attrNameLst>
                                      </p:cBhvr>
                                      <p:tavLst>
                                        <p:tav tm="0">
                                          <p:val>
                                            <p:strVal val="#ppt_x-.2"/>
                                          </p:val>
                                        </p:tav>
                                        <p:tav tm="100000">
                                          <p:val>
                                            <p:strVal val="#ppt_x"/>
                                          </p:val>
                                        </p:tav>
                                      </p:tavLst>
                                    </p:anim>
                                    <p:anim calcmode="lin" valueType="num">
                                      <p:cBhvr>
                                        <p:cTn id="108" dur="500" fill="hold"/>
                                        <p:tgtEl>
                                          <p:spTgt spid="22"/>
                                        </p:tgtEl>
                                        <p:attrNameLst>
                                          <p:attrName>ppt_y</p:attrName>
                                        </p:attrNameLst>
                                      </p:cBhvr>
                                      <p:tavLst>
                                        <p:tav tm="0">
                                          <p:val>
                                            <p:strVal val="#ppt_y"/>
                                          </p:val>
                                        </p:tav>
                                        <p:tav tm="100000">
                                          <p:val>
                                            <p:strVal val="#ppt_y"/>
                                          </p:val>
                                        </p:tav>
                                      </p:tavLst>
                                    </p:anim>
                                    <p:animEffect transition="in" filter="fade">
                                      <p:cBhvr>
                                        <p:cTn id="109" dur="500"/>
                                        <p:tgtEl>
                                          <p:spTgt spid="22"/>
                                        </p:tgtEl>
                                      </p:cBhvr>
                                    </p:animEffect>
                                  </p:childTnLst>
                                </p:cTn>
                              </p:par>
                              <p:par>
                                <p:cTn id="110" presetID="54" presetClass="entr" presetSubtype="0" accel="100000"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500" fill="hold"/>
                                        <p:tgtEl>
                                          <p:spTgt spid="24"/>
                                        </p:tgtEl>
                                        <p:attrNameLst>
                                          <p:attrName>ppt_w</p:attrName>
                                        </p:attrNameLst>
                                      </p:cBhvr>
                                      <p:tavLst>
                                        <p:tav tm="0">
                                          <p:val>
                                            <p:strVal val="#ppt_w*0.05"/>
                                          </p:val>
                                        </p:tav>
                                        <p:tav tm="100000">
                                          <p:val>
                                            <p:strVal val="#ppt_w"/>
                                          </p:val>
                                        </p:tav>
                                      </p:tavLst>
                                    </p:anim>
                                    <p:anim calcmode="lin" valueType="num">
                                      <p:cBhvr>
                                        <p:cTn id="113" dur="500" fill="hold"/>
                                        <p:tgtEl>
                                          <p:spTgt spid="24"/>
                                        </p:tgtEl>
                                        <p:attrNameLst>
                                          <p:attrName>ppt_h</p:attrName>
                                        </p:attrNameLst>
                                      </p:cBhvr>
                                      <p:tavLst>
                                        <p:tav tm="0">
                                          <p:val>
                                            <p:strVal val="#ppt_h"/>
                                          </p:val>
                                        </p:tav>
                                        <p:tav tm="100000">
                                          <p:val>
                                            <p:strVal val="#ppt_h"/>
                                          </p:val>
                                        </p:tav>
                                      </p:tavLst>
                                    </p:anim>
                                    <p:anim calcmode="lin" valueType="num">
                                      <p:cBhvr>
                                        <p:cTn id="114" dur="500" fill="hold"/>
                                        <p:tgtEl>
                                          <p:spTgt spid="24"/>
                                        </p:tgtEl>
                                        <p:attrNameLst>
                                          <p:attrName>ppt_x</p:attrName>
                                        </p:attrNameLst>
                                      </p:cBhvr>
                                      <p:tavLst>
                                        <p:tav tm="0">
                                          <p:val>
                                            <p:strVal val="#ppt_x-.2"/>
                                          </p:val>
                                        </p:tav>
                                        <p:tav tm="100000">
                                          <p:val>
                                            <p:strVal val="#ppt_x"/>
                                          </p:val>
                                        </p:tav>
                                      </p:tavLst>
                                    </p:anim>
                                    <p:anim calcmode="lin" valueType="num">
                                      <p:cBhvr>
                                        <p:cTn id="115" dur="500" fill="hold"/>
                                        <p:tgtEl>
                                          <p:spTgt spid="24"/>
                                        </p:tgtEl>
                                        <p:attrNameLst>
                                          <p:attrName>ppt_y</p:attrName>
                                        </p:attrNameLst>
                                      </p:cBhvr>
                                      <p:tavLst>
                                        <p:tav tm="0">
                                          <p:val>
                                            <p:strVal val="#ppt_y"/>
                                          </p:val>
                                        </p:tav>
                                        <p:tav tm="100000">
                                          <p:val>
                                            <p:strVal val="#ppt_y"/>
                                          </p:val>
                                        </p:tav>
                                      </p:tavLst>
                                    </p:anim>
                                    <p:animEffect transition="in" filter="fade">
                                      <p:cBhvr>
                                        <p:cTn id="116" dur="500"/>
                                        <p:tgtEl>
                                          <p:spTgt spid="24"/>
                                        </p:tgtEl>
                                      </p:cBhvr>
                                    </p:animEffect>
                                  </p:childTnLst>
                                </p:cTn>
                              </p:par>
                              <p:par>
                                <p:cTn id="117" presetID="54" presetClass="entr" presetSubtype="0" accel="100000"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500" fill="hold"/>
                                        <p:tgtEl>
                                          <p:spTgt spid="25"/>
                                        </p:tgtEl>
                                        <p:attrNameLst>
                                          <p:attrName>ppt_w</p:attrName>
                                        </p:attrNameLst>
                                      </p:cBhvr>
                                      <p:tavLst>
                                        <p:tav tm="0">
                                          <p:val>
                                            <p:strVal val="#ppt_w*0.05"/>
                                          </p:val>
                                        </p:tav>
                                        <p:tav tm="100000">
                                          <p:val>
                                            <p:strVal val="#ppt_w"/>
                                          </p:val>
                                        </p:tav>
                                      </p:tavLst>
                                    </p:anim>
                                    <p:anim calcmode="lin" valueType="num">
                                      <p:cBhvr>
                                        <p:cTn id="120" dur="500" fill="hold"/>
                                        <p:tgtEl>
                                          <p:spTgt spid="25"/>
                                        </p:tgtEl>
                                        <p:attrNameLst>
                                          <p:attrName>ppt_h</p:attrName>
                                        </p:attrNameLst>
                                      </p:cBhvr>
                                      <p:tavLst>
                                        <p:tav tm="0">
                                          <p:val>
                                            <p:strVal val="#ppt_h"/>
                                          </p:val>
                                        </p:tav>
                                        <p:tav tm="100000">
                                          <p:val>
                                            <p:strVal val="#ppt_h"/>
                                          </p:val>
                                        </p:tav>
                                      </p:tavLst>
                                    </p:anim>
                                    <p:anim calcmode="lin" valueType="num">
                                      <p:cBhvr>
                                        <p:cTn id="121" dur="500" fill="hold"/>
                                        <p:tgtEl>
                                          <p:spTgt spid="25"/>
                                        </p:tgtEl>
                                        <p:attrNameLst>
                                          <p:attrName>ppt_x</p:attrName>
                                        </p:attrNameLst>
                                      </p:cBhvr>
                                      <p:tavLst>
                                        <p:tav tm="0">
                                          <p:val>
                                            <p:strVal val="#ppt_x-.2"/>
                                          </p:val>
                                        </p:tav>
                                        <p:tav tm="100000">
                                          <p:val>
                                            <p:strVal val="#ppt_x"/>
                                          </p:val>
                                        </p:tav>
                                      </p:tavLst>
                                    </p:anim>
                                    <p:anim calcmode="lin" valueType="num">
                                      <p:cBhvr>
                                        <p:cTn id="122" dur="500" fill="hold"/>
                                        <p:tgtEl>
                                          <p:spTgt spid="25"/>
                                        </p:tgtEl>
                                        <p:attrNameLst>
                                          <p:attrName>ppt_y</p:attrName>
                                        </p:attrNameLst>
                                      </p:cBhvr>
                                      <p:tavLst>
                                        <p:tav tm="0">
                                          <p:val>
                                            <p:strVal val="#ppt_y"/>
                                          </p:val>
                                        </p:tav>
                                        <p:tav tm="100000">
                                          <p:val>
                                            <p:strVal val="#ppt_y"/>
                                          </p:val>
                                        </p:tav>
                                      </p:tavLst>
                                    </p:anim>
                                    <p:animEffect transition="in" filter="fade">
                                      <p:cBhvr>
                                        <p:cTn id="123" dur="500"/>
                                        <p:tgtEl>
                                          <p:spTgt spid="25"/>
                                        </p:tgtEl>
                                      </p:cBhvr>
                                    </p:animEffect>
                                  </p:childTnLst>
                                </p:cTn>
                              </p:par>
                              <p:par>
                                <p:cTn id="124" presetID="54" presetClass="entr" presetSubtype="0" accel="100000" fill="hold" grpId="0" nodeType="withEffect">
                                  <p:stCondLst>
                                    <p:cond delay="0"/>
                                  </p:stCondLst>
                                  <p:childTnLst>
                                    <p:set>
                                      <p:cBhvr>
                                        <p:cTn id="125" dur="1" fill="hold">
                                          <p:stCondLst>
                                            <p:cond delay="0"/>
                                          </p:stCondLst>
                                        </p:cTn>
                                        <p:tgtEl>
                                          <p:spTgt spid="26"/>
                                        </p:tgtEl>
                                        <p:attrNameLst>
                                          <p:attrName>style.visibility</p:attrName>
                                        </p:attrNameLst>
                                      </p:cBhvr>
                                      <p:to>
                                        <p:strVal val="visible"/>
                                      </p:to>
                                    </p:set>
                                    <p:anim calcmode="lin" valueType="num">
                                      <p:cBhvr>
                                        <p:cTn id="126" dur="500" fill="hold"/>
                                        <p:tgtEl>
                                          <p:spTgt spid="26"/>
                                        </p:tgtEl>
                                        <p:attrNameLst>
                                          <p:attrName>ppt_w</p:attrName>
                                        </p:attrNameLst>
                                      </p:cBhvr>
                                      <p:tavLst>
                                        <p:tav tm="0">
                                          <p:val>
                                            <p:strVal val="#ppt_w*0.05"/>
                                          </p:val>
                                        </p:tav>
                                        <p:tav tm="100000">
                                          <p:val>
                                            <p:strVal val="#ppt_w"/>
                                          </p:val>
                                        </p:tav>
                                      </p:tavLst>
                                    </p:anim>
                                    <p:anim calcmode="lin" valueType="num">
                                      <p:cBhvr>
                                        <p:cTn id="127" dur="500" fill="hold"/>
                                        <p:tgtEl>
                                          <p:spTgt spid="26"/>
                                        </p:tgtEl>
                                        <p:attrNameLst>
                                          <p:attrName>ppt_h</p:attrName>
                                        </p:attrNameLst>
                                      </p:cBhvr>
                                      <p:tavLst>
                                        <p:tav tm="0">
                                          <p:val>
                                            <p:strVal val="#ppt_h"/>
                                          </p:val>
                                        </p:tav>
                                        <p:tav tm="100000">
                                          <p:val>
                                            <p:strVal val="#ppt_h"/>
                                          </p:val>
                                        </p:tav>
                                      </p:tavLst>
                                    </p:anim>
                                    <p:anim calcmode="lin" valueType="num">
                                      <p:cBhvr>
                                        <p:cTn id="128" dur="500" fill="hold"/>
                                        <p:tgtEl>
                                          <p:spTgt spid="26"/>
                                        </p:tgtEl>
                                        <p:attrNameLst>
                                          <p:attrName>ppt_x</p:attrName>
                                        </p:attrNameLst>
                                      </p:cBhvr>
                                      <p:tavLst>
                                        <p:tav tm="0">
                                          <p:val>
                                            <p:strVal val="#ppt_x-.2"/>
                                          </p:val>
                                        </p:tav>
                                        <p:tav tm="100000">
                                          <p:val>
                                            <p:strVal val="#ppt_x"/>
                                          </p:val>
                                        </p:tav>
                                      </p:tavLst>
                                    </p:anim>
                                    <p:anim calcmode="lin" valueType="num">
                                      <p:cBhvr>
                                        <p:cTn id="129" dur="500" fill="hold"/>
                                        <p:tgtEl>
                                          <p:spTgt spid="26"/>
                                        </p:tgtEl>
                                        <p:attrNameLst>
                                          <p:attrName>ppt_y</p:attrName>
                                        </p:attrNameLst>
                                      </p:cBhvr>
                                      <p:tavLst>
                                        <p:tav tm="0">
                                          <p:val>
                                            <p:strVal val="#ppt_y"/>
                                          </p:val>
                                        </p:tav>
                                        <p:tav tm="100000">
                                          <p:val>
                                            <p:strVal val="#ppt_y"/>
                                          </p:val>
                                        </p:tav>
                                      </p:tavLst>
                                    </p:anim>
                                    <p:animEffect transition="in" filter="fade">
                                      <p:cBhvr>
                                        <p:cTn id="130" dur="500"/>
                                        <p:tgtEl>
                                          <p:spTgt spid="26"/>
                                        </p:tgtEl>
                                      </p:cBhvr>
                                    </p:animEffect>
                                  </p:childTnLst>
                                </p:cTn>
                              </p:par>
                              <p:par>
                                <p:cTn id="131" presetID="54" presetClass="entr" presetSubtype="0" accel="100000" fill="hold" nodeType="with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500" fill="hold"/>
                                        <p:tgtEl>
                                          <p:spTgt spid="27"/>
                                        </p:tgtEl>
                                        <p:attrNameLst>
                                          <p:attrName>ppt_w</p:attrName>
                                        </p:attrNameLst>
                                      </p:cBhvr>
                                      <p:tavLst>
                                        <p:tav tm="0">
                                          <p:val>
                                            <p:strVal val="#ppt_w*0.05"/>
                                          </p:val>
                                        </p:tav>
                                        <p:tav tm="100000">
                                          <p:val>
                                            <p:strVal val="#ppt_w"/>
                                          </p:val>
                                        </p:tav>
                                      </p:tavLst>
                                    </p:anim>
                                    <p:anim calcmode="lin" valueType="num">
                                      <p:cBhvr>
                                        <p:cTn id="134" dur="500" fill="hold"/>
                                        <p:tgtEl>
                                          <p:spTgt spid="27"/>
                                        </p:tgtEl>
                                        <p:attrNameLst>
                                          <p:attrName>ppt_h</p:attrName>
                                        </p:attrNameLst>
                                      </p:cBhvr>
                                      <p:tavLst>
                                        <p:tav tm="0">
                                          <p:val>
                                            <p:strVal val="#ppt_h"/>
                                          </p:val>
                                        </p:tav>
                                        <p:tav tm="100000">
                                          <p:val>
                                            <p:strVal val="#ppt_h"/>
                                          </p:val>
                                        </p:tav>
                                      </p:tavLst>
                                    </p:anim>
                                    <p:anim calcmode="lin" valueType="num">
                                      <p:cBhvr>
                                        <p:cTn id="135" dur="500" fill="hold"/>
                                        <p:tgtEl>
                                          <p:spTgt spid="27"/>
                                        </p:tgtEl>
                                        <p:attrNameLst>
                                          <p:attrName>ppt_x</p:attrName>
                                        </p:attrNameLst>
                                      </p:cBhvr>
                                      <p:tavLst>
                                        <p:tav tm="0">
                                          <p:val>
                                            <p:strVal val="#ppt_x-.2"/>
                                          </p:val>
                                        </p:tav>
                                        <p:tav tm="100000">
                                          <p:val>
                                            <p:strVal val="#ppt_x"/>
                                          </p:val>
                                        </p:tav>
                                      </p:tavLst>
                                    </p:anim>
                                    <p:anim calcmode="lin" valueType="num">
                                      <p:cBhvr>
                                        <p:cTn id="136" dur="500" fill="hold"/>
                                        <p:tgtEl>
                                          <p:spTgt spid="27"/>
                                        </p:tgtEl>
                                        <p:attrNameLst>
                                          <p:attrName>ppt_y</p:attrName>
                                        </p:attrNameLst>
                                      </p:cBhvr>
                                      <p:tavLst>
                                        <p:tav tm="0">
                                          <p:val>
                                            <p:strVal val="#ppt_y"/>
                                          </p:val>
                                        </p:tav>
                                        <p:tav tm="100000">
                                          <p:val>
                                            <p:strVal val="#ppt_y"/>
                                          </p:val>
                                        </p:tav>
                                      </p:tavLst>
                                    </p:anim>
                                    <p:animEffect transition="in" filter="fade">
                                      <p:cBhvr>
                                        <p:cTn id="137" dur="500"/>
                                        <p:tgtEl>
                                          <p:spTgt spid="27"/>
                                        </p:tgtEl>
                                      </p:cBhvr>
                                    </p:animEffect>
                                  </p:childTnLst>
                                </p:cTn>
                              </p:par>
                              <p:par>
                                <p:cTn id="138" presetID="54" presetClass="entr" presetSubtype="0" accel="100000" fill="hold" nodeType="with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500" fill="hold"/>
                                        <p:tgtEl>
                                          <p:spTgt spid="28"/>
                                        </p:tgtEl>
                                        <p:attrNameLst>
                                          <p:attrName>ppt_w</p:attrName>
                                        </p:attrNameLst>
                                      </p:cBhvr>
                                      <p:tavLst>
                                        <p:tav tm="0">
                                          <p:val>
                                            <p:strVal val="#ppt_w*0.05"/>
                                          </p:val>
                                        </p:tav>
                                        <p:tav tm="100000">
                                          <p:val>
                                            <p:strVal val="#ppt_w"/>
                                          </p:val>
                                        </p:tav>
                                      </p:tavLst>
                                    </p:anim>
                                    <p:anim calcmode="lin" valueType="num">
                                      <p:cBhvr>
                                        <p:cTn id="141" dur="500" fill="hold"/>
                                        <p:tgtEl>
                                          <p:spTgt spid="28"/>
                                        </p:tgtEl>
                                        <p:attrNameLst>
                                          <p:attrName>ppt_h</p:attrName>
                                        </p:attrNameLst>
                                      </p:cBhvr>
                                      <p:tavLst>
                                        <p:tav tm="0">
                                          <p:val>
                                            <p:strVal val="#ppt_h"/>
                                          </p:val>
                                        </p:tav>
                                        <p:tav tm="100000">
                                          <p:val>
                                            <p:strVal val="#ppt_h"/>
                                          </p:val>
                                        </p:tav>
                                      </p:tavLst>
                                    </p:anim>
                                    <p:anim calcmode="lin" valueType="num">
                                      <p:cBhvr>
                                        <p:cTn id="142" dur="500" fill="hold"/>
                                        <p:tgtEl>
                                          <p:spTgt spid="28"/>
                                        </p:tgtEl>
                                        <p:attrNameLst>
                                          <p:attrName>ppt_x</p:attrName>
                                        </p:attrNameLst>
                                      </p:cBhvr>
                                      <p:tavLst>
                                        <p:tav tm="0">
                                          <p:val>
                                            <p:strVal val="#ppt_x-.2"/>
                                          </p:val>
                                        </p:tav>
                                        <p:tav tm="100000">
                                          <p:val>
                                            <p:strVal val="#ppt_x"/>
                                          </p:val>
                                        </p:tav>
                                      </p:tavLst>
                                    </p:anim>
                                    <p:anim calcmode="lin" valueType="num">
                                      <p:cBhvr>
                                        <p:cTn id="143" dur="500" fill="hold"/>
                                        <p:tgtEl>
                                          <p:spTgt spid="28"/>
                                        </p:tgtEl>
                                        <p:attrNameLst>
                                          <p:attrName>ppt_y</p:attrName>
                                        </p:attrNameLst>
                                      </p:cBhvr>
                                      <p:tavLst>
                                        <p:tav tm="0">
                                          <p:val>
                                            <p:strVal val="#ppt_y"/>
                                          </p:val>
                                        </p:tav>
                                        <p:tav tm="100000">
                                          <p:val>
                                            <p:strVal val="#ppt_y"/>
                                          </p:val>
                                        </p:tav>
                                      </p:tavLst>
                                    </p:anim>
                                    <p:animEffect transition="in" filter="fade">
                                      <p:cBhvr>
                                        <p:cTn id="144" dur="500"/>
                                        <p:tgtEl>
                                          <p:spTgt spid="28"/>
                                        </p:tgtEl>
                                      </p:cBhvr>
                                    </p:animEffect>
                                  </p:childTnLst>
                                </p:cTn>
                              </p:par>
                              <p:par>
                                <p:cTn id="145" presetID="54" presetClass="entr" presetSubtype="0" accel="100000" fill="hold" nodeType="withEffect">
                                  <p:stCondLst>
                                    <p:cond delay="0"/>
                                  </p:stCondLst>
                                  <p:childTnLst>
                                    <p:set>
                                      <p:cBhvr>
                                        <p:cTn id="146" dur="1" fill="hold">
                                          <p:stCondLst>
                                            <p:cond delay="0"/>
                                          </p:stCondLst>
                                        </p:cTn>
                                        <p:tgtEl>
                                          <p:spTgt spid="29"/>
                                        </p:tgtEl>
                                        <p:attrNameLst>
                                          <p:attrName>style.visibility</p:attrName>
                                        </p:attrNameLst>
                                      </p:cBhvr>
                                      <p:to>
                                        <p:strVal val="visible"/>
                                      </p:to>
                                    </p:set>
                                    <p:anim calcmode="lin" valueType="num">
                                      <p:cBhvr>
                                        <p:cTn id="147" dur="500" fill="hold"/>
                                        <p:tgtEl>
                                          <p:spTgt spid="29"/>
                                        </p:tgtEl>
                                        <p:attrNameLst>
                                          <p:attrName>ppt_w</p:attrName>
                                        </p:attrNameLst>
                                      </p:cBhvr>
                                      <p:tavLst>
                                        <p:tav tm="0">
                                          <p:val>
                                            <p:strVal val="#ppt_w*0.05"/>
                                          </p:val>
                                        </p:tav>
                                        <p:tav tm="100000">
                                          <p:val>
                                            <p:strVal val="#ppt_w"/>
                                          </p:val>
                                        </p:tav>
                                      </p:tavLst>
                                    </p:anim>
                                    <p:anim calcmode="lin" valueType="num">
                                      <p:cBhvr>
                                        <p:cTn id="148" dur="500" fill="hold"/>
                                        <p:tgtEl>
                                          <p:spTgt spid="29"/>
                                        </p:tgtEl>
                                        <p:attrNameLst>
                                          <p:attrName>ppt_h</p:attrName>
                                        </p:attrNameLst>
                                      </p:cBhvr>
                                      <p:tavLst>
                                        <p:tav tm="0">
                                          <p:val>
                                            <p:strVal val="#ppt_h"/>
                                          </p:val>
                                        </p:tav>
                                        <p:tav tm="100000">
                                          <p:val>
                                            <p:strVal val="#ppt_h"/>
                                          </p:val>
                                        </p:tav>
                                      </p:tavLst>
                                    </p:anim>
                                    <p:anim calcmode="lin" valueType="num">
                                      <p:cBhvr>
                                        <p:cTn id="149" dur="500" fill="hold"/>
                                        <p:tgtEl>
                                          <p:spTgt spid="29"/>
                                        </p:tgtEl>
                                        <p:attrNameLst>
                                          <p:attrName>ppt_x</p:attrName>
                                        </p:attrNameLst>
                                      </p:cBhvr>
                                      <p:tavLst>
                                        <p:tav tm="0">
                                          <p:val>
                                            <p:strVal val="#ppt_x-.2"/>
                                          </p:val>
                                        </p:tav>
                                        <p:tav tm="100000">
                                          <p:val>
                                            <p:strVal val="#ppt_x"/>
                                          </p:val>
                                        </p:tav>
                                      </p:tavLst>
                                    </p:anim>
                                    <p:anim calcmode="lin" valueType="num">
                                      <p:cBhvr>
                                        <p:cTn id="150" dur="500" fill="hold"/>
                                        <p:tgtEl>
                                          <p:spTgt spid="29"/>
                                        </p:tgtEl>
                                        <p:attrNameLst>
                                          <p:attrName>ppt_y</p:attrName>
                                        </p:attrNameLst>
                                      </p:cBhvr>
                                      <p:tavLst>
                                        <p:tav tm="0">
                                          <p:val>
                                            <p:strVal val="#ppt_y"/>
                                          </p:val>
                                        </p:tav>
                                        <p:tav tm="100000">
                                          <p:val>
                                            <p:strVal val="#ppt_y"/>
                                          </p:val>
                                        </p:tav>
                                      </p:tavLst>
                                    </p:anim>
                                    <p:animEffect transition="in" filter="fade">
                                      <p:cBhvr>
                                        <p:cTn id="151" dur="500"/>
                                        <p:tgtEl>
                                          <p:spTgt spid="29"/>
                                        </p:tgtEl>
                                      </p:cBhvr>
                                    </p:animEffect>
                                  </p:childTnLst>
                                </p:cTn>
                              </p:par>
                              <p:par>
                                <p:cTn id="152" presetID="54" presetClass="entr" presetSubtype="0" accel="100000" fill="hold" nodeType="with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500" fill="hold"/>
                                        <p:tgtEl>
                                          <p:spTgt spid="30"/>
                                        </p:tgtEl>
                                        <p:attrNameLst>
                                          <p:attrName>ppt_w</p:attrName>
                                        </p:attrNameLst>
                                      </p:cBhvr>
                                      <p:tavLst>
                                        <p:tav tm="0">
                                          <p:val>
                                            <p:strVal val="#ppt_w*0.05"/>
                                          </p:val>
                                        </p:tav>
                                        <p:tav tm="100000">
                                          <p:val>
                                            <p:strVal val="#ppt_w"/>
                                          </p:val>
                                        </p:tav>
                                      </p:tavLst>
                                    </p:anim>
                                    <p:anim calcmode="lin" valueType="num">
                                      <p:cBhvr>
                                        <p:cTn id="155" dur="500" fill="hold"/>
                                        <p:tgtEl>
                                          <p:spTgt spid="30"/>
                                        </p:tgtEl>
                                        <p:attrNameLst>
                                          <p:attrName>ppt_h</p:attrName>
                                        </p:attrNameLst>
                                      </p:cBhvr>
                                      <p:tavLst>
                                        <p:tav tm="0">
                                          <p:val>
                                            <p:strVal val="#ppt_h"/>
                                          </p:val>
                                        </p:tav>
                                        <p:tav tm="100000">
                                          <p:val>
                                            <p:strVal val="#ppt_h"/>
                                          </p:val>
                                        </p:tav>
                                      </p:tavLst>
                                    </p:anim>
                                    <p:anim calcmode="lin" valueType="num">
                                      <p:cBhvr>
                                        <p:cTn id="156" dur="500" fill="hold"/>
                                        <p:tgtEl>
                                          <p:spTgt spid="30"/>
                                        </p:tgtEl>
                                        <p:attrNameLst>
                                          <p:attrName>ppt_x</p:attrName>
                                        </p:attrNameLst>
                                      </p:cBhvr>
                                      <p:tavLst>
                                        <p:tav tm="0">
                                          <p:val>
                                            <p:strVal val="#ppt_x-.2"/>
                                          </p:val>
                                        </p:tav>
                                        <p:tav tm="100000">
                                          <p:val>
                                            <p:strVal val="#ppt_x"/>
                                          </p:val>
                                        </p:tav>
                                      </p:tavLst>
                                    </p:anim>
                                    <p:anim calcmode="lin" valueType="num">
                                      <p:cBhvr>
                                        <p:cTn id="157" dur="500" fill="hold"/>
                                        <p:tgtEl>
                                          <p:spTgt spid="30"/>
                                        </p:tgtEl>
                                        <p:attrNameLst>
                                          <p:attrName>ppt_y</p:attrName>
                                        </p:attrNameLst>
                                      </p:cBhvr>
                                      <p:tavLst>
                                        <p:tav tm="0">
                                          <p:val>
                                            <p:strVal val="#ppt_y"/>
                                          </p:val>
                                        </p:tav>
                                        <p:tav tm="100000">
                                          <p:val>
                                            <p:strVal val="#ppt_y"/>
                                          </p:val>
                                        </p:tav>
                                      </p:tavLst>
                                    </p:anim>
                                    <p:animEffect transition="in" filter="fade">
                                      <p:cBhvr>
                                        <p:cTn id="158" dur="500"/>
                                        <p:tgtEl>
                                          <p:spTgt spid="30"/>
                                        </p:tgtEl>
                                      </p:cBhvr>
                                    </p:animEffect>
                                  </p:childTnLst>
                                </p:cTn>
                              </p:par>
                              <p:par>
                                <p:cTn id="159" presetID="54" presetClass="entr" presetSubtype="0" accel="100000" fill="hold" grpId="0" nodeType="withEffect">
                                  <p:stCondLst>
                                    <p:cond delay="0"/>
                                  </p:stCondLst>
                                  <p:childTnLst>
                                    <p:set>
                                      <p:cBhvr>
                                        <p:cTn id="160" dur="1" fill="hold">
                                          <p:stCondLst>
                                            <p:cond delay="0"/>
                                          </p:stCondLst>
                                        </p:cTn>
                                        <p:tgtEl>
                                          <p:spTgt spid="31"/>
                                        </p:tgtEl>
                                        <p:attrNameLst>
                                          <p:attrName>style.visibility</p:attrName>
                                        </p:attrNameLst>
                                      </p:cBhvr>
                                      <p:to>
                                        <p:strVal val="visible"/>
                                      </p:to>
                                    </p:set>
                                    <p:anim calcmode="lin" valueType="num">
                                      <p:cBhvr>
                                        <p:cTn id="161" dur="500" fill="hold"/>
                                        <p:tgtEl>
                                          <p:spTgt spid="31"/>
                                        </p:tgtEl>
                                        <p:attrNameLst>
                                          <p:attrName>ppt_w</p:attrName>
                                        </p:attrNameLst>
                                      </p:cBhvr>
                                      <p:tavLst>
                                        <p:tav tm="0">
                                          <p:val>
                                            <p:strVal val="#ppt_w*0.05"/>
                                          </p:val>
                                        </p:tav>
                                        <p:tav tm="100000">
                                          <p:val>
                                            <p:strVal val="#ppt_w"/>
                                          </p:val>
                                        </p:tav>
                                      </p:tavLst>
                                    </p:anim>
                                    <p:anim calcmode="lin" valueType="num">
                                      <p:cBhvr>
                                        <p:cTn id="162" dur="500" fill="hold"/>
                                        <p:tgtEl>
                                          <p:spTgt spid="31"/>
                                        </p:tgtEl>
                                        <p:attrNameLst>
                                          <p:attrName>ppt_h</p:attrName>
                                        </p:attrNameLst>
                                      </p:cBhvr>
                                      <p:tavLst>
                                        <p:tav tm="0">
                                          <p:val>
                                            <p:strVal val="#ppt_h"/>
                                          </p:val>
                                        </p:tav>
                                        <p:tav tm="100000">
                                          <p:val>
                                            <p:strVal val="#ppt_h"/>
                                          </p:val>
                                        </p:tav>
                                      </p:tavLst>
                                    </p:anim>
                                    <p:anim calcmode="lin" valueType="num">
                                      <p:cBhvr>
                                        <p:cTn id="163" dur="500" fill="hold"/>
                                        <p:tgtEl>
                                          <p:spTgt spid="31"/>
                                        </p:tgtEl>
                                        <p:attrNameLst>
                                          <p:attrName>ppt_x</p:attrName>
                                        </p:attrNameLst>
                                      </p:cBhvr>
                                      <p:tavLst>
                                        <p:tav tm="0">
                                          <p:val>
                                            <p:strVal val="#ppt_x-.2"/>
                                          </p:val>
                                        </p:tav>
                                        <p:tav tm="100000">
                                          <p:val>
                                            <p:strVal val="#ppt_x"/>
                                          </p:val>
                                        </p:tav>
                                      </p:tavLst>
                                    </p:anim>
                                    <p:anim calcmode="lin" valueType="num">
                                      <p:cBhvr>
                                        <p:cTn id="164" dur="500" fill="hold"/>
                                        <p:tgtEl>
                                          <p:spTgt spid="31"/>
                                        </p:tgtEl>
                                        <p:attrNameLst>
                                          <p:attrName>ppt_y</p:attrName>
                                        </p:attrNameLst>
                                      </p:cBhvr>
                                      <p:tavLst>
                                        <p:tav tm="0">
                                          <p:val>
                                            <p:strVal val="#ppt_y"/>
                                          </p:val>
                                        </p:tav>
                                        <p:tav tm="100000">
                                          <p:val>
                                            <p:strVal val="#ppt_y"/>
                                          </p:val>
                                        </p:tav>
                                      </p:tavLst>
                                    </p:anim>
                                    <p:animEffect transition="in" filter="fade">
                                      <p:cBhvr>
                                        <p:cTn id="165" dur="500"/>
                                        <p:tgtEl>
                                          <p:spTgt spid="31"/>
                                        </p:tgtEl>
                                      </p:cBhvr>
                                    </p:animEffect>
                                  </p:childTnLst>
                                </p:cTn>
                              </p:par>
                              <p:par>
                                <p:cTn id="166" presetID="54" presetClass="entr" presetSubtype="0" accel="10000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500" fill="hold"/>
                                        <p:tgtEl>
                                          <p:spTgt spid="32"/>
                                        </p:tgtEl>
                                        <p:attrNameLst>
                                          <p:attrName>ppt_w</p:attrName>
                                        </p:attrNameLst>
                                      </p:cBhvr>
                                      <p:tavLst>
                                        <p:tav tm="0">
                                          <p:val>
                                            <p:strVal val="#ppt_w*0.05"/>
                                          </p:val>
                                        </p:tav>
                                        <p:tav tm="100000">
                                          <p:val>
                                            <p:strVal val="#ppt_w"/>
                                          </p:val>
                                        </p:tav>
                                      </p:tavLst>
                                    </p:anim>
                                    <p:anim calcmode="lin" valueType="num">
                                      <p:cBhvr>
                                        <p:cTn id="169" dur="500" fill="hold"/>
                                        <p:tgtEl>
                                          <p:spTgt spid="32"/>
                                        </p:tgtEl>
                                        <p:attrNameLst>
                                          <p:attrName>ppt_h</p:attrName>
                                        </p:attrNameLst>
                                      </p:cBhvr>
                                      <p:tavLst>
                                        <p:tav tm="0">
                                          <p:val>
                                            <p:strVal val="#ppt_h"/>
                                          </p:val>
                                        </p:tav>
                                        <p:tav tm="100000">
                                          <p:val>
                                            <p:strVal val="#ppt_h"/>
                                          </p:val>
                                        </p:tav>
                                      </p:tavLst>
                                    </p:anim>
                                    <p:anim calcmode="lin" valueType="num">
                                      <p:cBhvr>
                                        <p:cTn id="170" dur="500" fill="hold"/>
                                        <p:tgtEl>
                                          <p:spTgt spid="32"/>
                                        </p:tgtEl>
                                        <p:attrNameLst>
                                          <p:attrName>ppt_x</p:attrName>
                                        </p:attrNameLst>
                                      </p:cBhvr>
                                      <p:tavLst>
                                        <p:tav tm="0">
                                          <p:val>
                                            <p:strVal val="#ppt_x-.2"/>
                                          </p:val>
                                        </p:tav>
                                        <p:tav tm="100000">
                                          <p:val>
                                            <p:strVal val="#ppt_x"/>
                                          </p:val>
                                        </p:tav>
                                      </p:tavLst>
                                    </p:anim>
                                    <p:anim calcmode="lin" valueType="num">
                                      <p:cBhvr>
                                        <p:cTn id="171" dur="500" fill="hold"/>
                                        <p:tgtEl>
                                          <p:spTgt spid="32"/>
                                        </p:tgtEl>
                                        <p:attrNameLst>
                                          <p:attrName>ppt_y</p:attrName>
                                        </p:attrNameLst>
                                      </p:cBhvr>
                                      <p:tavLst>
                                        <p:tav tm="0">
                                          <p:val>
                                            <p:strVal val="#ppt_y"/>
                                          </p:val>
                                        </p:tav>
                                        <p:tav tm="100000">
                                          <p:val>
                                            <p:strVal val="#ppt_y"/>
                                          </p:val>
                                        </p:tav>
                                      </p:tavLst>
                                    </p:anim>
                                    <p:animEffect transition="in" filter="fade">
                                      <p:cBhvr>
                                        <p:cTn id="172" dur="500"/>
                                        <p:tgtEl>
                                          <p:spTgt spid="32"/>
                                        </p:tgtEl>
                                      </p:cBhvr>
                                    </p:animEffect>
                                  </p:childTnLst>
                                </p:cTn>
                              </p:par>
                              <p:par>
                                <p:cTn id="173" presetID="54" presetClass="entr" presetSubtype="0" accel="10000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anim calcmode="lin" valueType="num">
                                      <p:cBhvr>
                                        <p:cTn id="175" dur="500" fill="hold"/>
                                        <p:tgtEl>
                                          <p:spTgt spid="33"/>
                                        </p:tgtEl>
                                        <p:attrNameLst>
                                          <p:attrName>ppt_w</p:attrName>
                                        </p:attrNameLst>
                                      </p:cBhvr>
                                      <p:tavLst>
                                        <p:tav tm="0">
                                          <p:val>
                                            <p:strVal val="#ppt_w*0.05"/>
                                          </p:val>
                                        </p:tav>
                                        <p:tav tm="100000">
                                          <p:val>
                                            <p:strVal val="#ppt_w"/>
                                          </p:val>
                                        </p:tav>
                                      </p:tavLst>
                                    </p:anim>
                                    <p:anim calcmode="lin" valueType="num">
                                      <p:cBhvr>
                                        <p:cTn id="176" dur="500" fill="hold"/>
                                        <p:tgtEl>
                                          <p:spTgt spid="33"/>
                                        </p:tgtEl>
                                        <p:attrNameLst>
                                          <p:attrName>ppt_h</p:attrName>
                                        </p:attrNameLst>
                                      </p:cBhvr>
                                      <p:tavLst>
                                        <p:tav tm="0">
                                          <p:val>
                                            <p:strVal val="#ppt_h"/>
                                          </p:val>
                                        </p:tav>
                                        <p:tav tm="100000">
                                          <p:val>
                                            <p:strVal val="#ppt_h"/>
                                          </p:val>
                                        </p:tav>
                                      </p:tavLst>
                                    </p:anim>
                                    <p:anim calcmode="lin" valueType="num">
                                      <p:cBhvr>
                                        <p:cTn id="177" dur="500" fill="hold"/>
                                        <p:tgtEl>
                                          <p:spTgt spid="33"/>
                                        </p:tgtEl>
                                        <p:attrNameLst>
                                          <p:attrName>ppt_x</p:attrName>
                                        </p:attrNameLst>
                                      </p:cBhvr>
                                      <p:tavLst>
                                        <p:tav tm="0">
                                          <p:val>
                                            <p:strVal val="#ppt_x-.2"/>
                                          </p:val>
                                        </p:tav>
                                        <p:tav tm="100000">
                                          <p:val>
                                            <p:strVal val="#ppt_x"/>
                                          </p:val>
                                        </p:tav>
                                      </p:tavLst>
                                    </p:anim>
                                    <p:anim calcmode="lin" valueType="num">
                                      <p:cBhvr>
                                        <p:cTn id="178" dur="500" fill="hold"/>
                                        <p:tgtEl>
                                          <p:spTgt spid="33"/>
                                        </p:tgtEl>
                                        <p:attrNameLst>
                                          <p:attrName>ppt_y</p:attrName>
                                        </p:attrNameLst>
                                      </p:cBhvr>
                                      <p:tavLst>
                                        <p:tav tm="0">
                                          <p:val>
                                            <p:strVal val="#ppt_y"/>
                                          </p:val>
                                        </p:tav>
                                        <p:tav tm="100000">
                                          <p:val>
                                            <p:strVal val="#ppt_y"/>
                                          </p:val>
                                        </p:tav>
                                      </p:tavLst>
                                    </p:anim>
                                    <p:animEffect transition="in" filter="fade">
                                      <p:cBhvr>
                                        <p:cTn id="179" dur="500"/>
                                        <p:tgtEl>
                                          <p:spTgt spid="33"/>
                                        </p:tgtEl>
                                      </p:cBhvr>
                                    </p:animEffect>
                                  </p:childTnLst>
                                </p:cTn>
                              </p:par>
                              <p:par>
                                <p:cTn id="180" presetID="54" presetClass="entr" presetSubtype="0" accel="100000" fill="hold" grpId="0" nodeType="withEffect">
                                  <p:stCondLst>
                                    <p:cond delay="0"/>
                                  </p:stCondLst>
                                  <p:childTnLst>
                                    <p:set>
                                      <p:cBhvr>
                                        <p:cTn id="181" dur="1" fill="hold">
                                          <p:stCondLst>
                                            <p:cond delay="0"/>
                                          </p:stCondLst>
                                        </p:cTn>
                                        <p:tgtEl>
                                          <p:spTgt spid="34"/>
                                        </p:tgtEl>
                                        <p:attrNameLst>
                                          <p:attrName>style.visibility</p:attrName>
                                        </p:attrNameLst>
                                      </p:cBhvr>
                                      <p:to>
                                        <p:strVal val="visible"/>
                                      </p:to>
                                    </p:set>
                                    <p:anim calcmode="lin" valueType="num">
                                      <p:cBhvr>
                                        <p:cTn id="182" dur="500" fill="hold"/>
                                        <p:tgtEl>
                                          <p:spTgt spid="34"/>
                                        </p:tgtEl>
                                        <p:attrNameLst>
                                          <p:attrName>ppt_w</p:attrName>
                                        </p:attrNameLst>
                                      </p:cBhvr>
                                      <p:tavLst>
                                        <p:tav tm="0">
                                          <p:val>
                                            <p:strVal val="#ppt_w*0.05"/>
                                          </p:val>
                                        </p:tav>
                                        <p:tav tm="100000">
                                          <p:val>
                                            <p:strVal val="#ppt_w"/>
                                          </p:val>
                                        </p:tav>
                                      </p:tavLst>
                                    </p:anim>
                                    <p:anim calcmode="lin" valueType="num">
                                      <p:cBhvr>
                                        <p:cTn id="183" dur="500" fill="hold"/>
                                        <p:tgtEl>
                                          <p:spTgt spid="34"/>
                                        </p:tgtEl>
                                        <p:attrNameLst>
                                          <p:attrName>ppt_h</p:attrName>
                                        </p:attrNameLst>
                                      </p:cBhvr>
                                      <p:tavLst>
                                        <p:tav tm="0">
                                          <p:val>
                                            <p:strVal val="#ppt_h"/>
                                          </p:val>
                                        </p:tav>
                                        <p:tav tm="100000">
                                          <p:val>
                                            <p:strVal val="#ppt_h"/>
                                          </p:val>
                                        </p:tav>
                                      </p:tavLst>
                                    </p:anim>
                                    <p:anim calcmode="lin" valueType="num">
                                      <p:cBhvr>
                                        <p:cTn id="184" dur="500" fill="hold"/>
                                        <p:tgtEl>
                                          <p:spTgt spid="34"/>
                                        </p:tgtEl>
                                        <p:attrNameLst>
                                          <p:attrName>ppt_x</p:attrName>
                                        </p:attrNameLst>
                                      </p:cBhvr>
                                      <p:tavLst>
                                        <p:tav tm="0">
                                          <p:val>
                                            <p:strVal val="#ppt_x-.2"/>
                                          </p:val>
                                        </p:tav>
                                        <p:tav tm="100000">
                                          <p:val>
                                            <p:strVal val="#ppt_x"/>
                                          </p:val>
                                        </p:tav>
                                      </p:tavLst>
                                    </p:anim>
                                    <p:anim calcmode="lin" valueType="num">
                                      <p:cBhvr>
                                        <p:cTn id="185" dur="500" fill="hold"/>
                                        <p:tgtEl>
                                          <p:spTgt spid="34"/>
                                        </p:tgtEl>
                                        <p:attrNameLst>
                                          <p:attrName>ppt_y</p:attrName>
                                        </p:attrNameLst>
                                      </p:cBhvr>
                                      <p:tavLst>
                                        <p:tav tm="0">
                                          <p:val>
                                            <p:strVal val="#ppt_y"/>
                                          </p:val>
                                        </p:tav>
                                        <p:tav tm="100000">
                                          <p:val>
                                            <p:strVal val="#ppt_y"/>
                                          </p:val>
                                        </p:tav>
                                      </p:tavLst>
                                    </p:anim>
                                    <p:animEffect transition="in" filter="fade">
                                      <p:cBhvr>
                                        <p:cTn id="186" dur="500"/>
                                        <p:tgtEl>
                                          <p:spTgt spid="34"/>
                                        </p:tgtEl>
                                      </p:cBhvr>
                                    </p:animEffect>
                                  </p:childTnLst>
                                </p:cTn>
                              </p:par>
                              <p:par>
                                <p:cTn id="187" presetID="54" presetClass="entr" presetSubtype="0" accel="100000" fill="hold" grpId="0" nodeType="withEffect">
                                  <p:stCondLst>
                                    <p:cond delay="0"/>
                                  </p:stCondLst>
                                  <p:childTnLst>
                                    <p:set>
                                      <p:cBhvr>
                                        <p:cTn id="188" dur="1" fill="hold">
                                          <p:stCondLst>
                                            <p:cond delay="0"/>
                                          </p:stCondLst>
                                        </p:cTn>
                                        <p:tgtEl>
                                          <p:spTgt spid="35"/>
                                        </p:tgtEl>
                                        <p:attrNameLst>
                                          <p:attrName>style.visibility</p:attrName>
                                        </p:attrNameLst>
                                      </p:cBhvr>
                                      <p:to>
                                        <p:strVal val="visible"/>
                                      </p:to>
                                    </p:set>
                                    <p:anim calcmode="lin" valueType="num">
                                      <p:cBhvr>
                                        <p:cTn id="189" dur="500" fill="hold"/>
                                        <p:tgtEl>
                                          <p:spTgt spid="35"/>
                                        </p:tgtEl>
                                        <p:attrNameLst>
                                          <p:attrName>ppt_w</p:attrName>
                                        </p:attrNameLst>
                                      </p:cBhvr>
                                      <p:tavLst>
                                        <p:tav tm="0">
                                          <p:val>
                                            <p:strVal val="#ppt_w*0.05"/>
                                          </p:val>
                                        </p:tav>
                                        <p:tav tm="100000">
                                          <p:val>
                                            <p:strVal val="#ppt_w"/>
                                          </p:val>
                                        </p:tav>
                                      </p:tavLst>
                                    </p:anim>
                                    <p:anim calcmode="lin" valueType="num">
                                      <p:cBhvr>
                                        <p:cTn id="190" dur="500" fill="hold"/>
                                        <p:tgtEl>
                                          <p:spTgt spid="35"/>
                                        </p:tgtEl>
                                        <p:attrNameLst>
                                          <p:attrName>ppt_h</p:attrName>
                                        </p:attrNameLst>
                                      </p:cBhvr>
                                      <p:tavLst>
                                        <p:tav tm="0">
                                          <p:val>
                                            <p:strVal val="#ppt_h"/>
                                          </p:val>
                                        </p:tav>
                                        <p:tav tm="100000">
                                          <p:val>
                                            <p:strVal val="#ppt_h"/>
                                          </p:val>
                                        </p:tav>
                                      </p:tavLst>
                                    </p:anim>
                                    <p:anim calcmode="lin" valueType="num">
                                      <p:cBhvr>
                                        <p:cTn id="191" dur="500" fill="hold"/>
                                        <p:tgtEl>
                                          <p:spTgt spid="35"/>
                                        </p:tgtEl>
                                        <p:attrNameLst>
                                          <p:attrName>ppt_x</p:attrName>
                                        </p:attrNameLst>
                                      </p:cBhvr>
                                      <p:tavLst>
                                        <p:tav tm="0">
                                          <p:val>
                                            <p:strVal val="#ppt_x-.2"/>
                                          </p:val>
                                        </p:tav>
                                        <p:tav tm="100000">
                                          <p:val>
                                            <p:strVal val="#ppt_x"/>
                                          </p:val>
                                        </p:tav>
                                      </p:tavLst>
                                    </p:anim>
                                    <p:anim calcmode="lin" valueType="num">
                                      <p:cBhvr>
                                        <p:cTn id="192" dur="500" fill="hold"/>
                                        <p:tgtEl>
                                          <p:spTgt spid="35"/>
                                        </p:tgtEl>
                                        <p:attrNameLst>
                                          <p:attrName>ppt_y</p:attrName>
                                        </p:attrNameLst>
                                      </p:cBhvr>
                                      <p:tavLst>
                                        <p:tav tm="0">
                                          <p:val>
                                            <p:strVal val="#ppt_y"/>
                                          </p:val>
                                        </p:tav>
                                        <p:tav tm="100000">
                                          <p:val>
                                            <p:strVal val="#ppt_y"/>
                                          </p:val>
                                        </p:tav>
                                      </p:tavLst>
                                    </p:anim>
                                    <p:animEffect transition="in" filter="fade">
                                      <p:cBhvr>
                                        <p:cTn id="193" dur="500"/>
                                        <p:tgtEl>
                                          <p:spTgt spid="35"/>
                                        </p:tgtEl>
                                      </p:cBhvr>
                                    </p:animEffect>
                                  </p:childTnLst>
                                </p:cTn>
                              </p:par>
                              <p:par>
                                <p:cTn id="194" presetID="54" presetClass="entr" presetSubtype="0" accel="100000" fill="hold" grpId="0" nodeType="withEffect">
                                  <p:stCondLst>
                                    <p:cond delay="0"/>
                                  </p:stCondLst>
                                  <p:childTnLst>
                                    <p:set>
                                      <p:cBhvr>
                                        <p:cTn id="195" dur="1" fill="hold">
                                          <p:stCondLst>
                                            <p:cond delay="0"/>
                                          </p:stCondLst>
                                        </p:cTn>
                                        <p:tgtEl>
                                          <p:spTgt spid="63"/>
                                        </p:tgtEl>
                                        <p:attrNameLst>
                                          <p:attrName>style.visibility</p:attrName>
                                        </p:attrNameLst>
                                      </p:cBhvr>
                                      <p:to>
                                        <p:strVal val="visible"/>
                                      </p:to>
                                    </p:set>
                                    <p:anim calcmode="lin" valueType="num">
                                      <p:cBhvr>
                                        <p:cTn id="196" dur="500" fill="hold"/>
                                        <p:tgtEl>
                                          <p:spTgt spid="63"/>
                                        </p:tgtEl>
                                        <p:attrNameLst>
                                          <p:attrName>ppt_w</p:attrName>
                                        </p:attrNameLst>
                                      </p:cBhvr>
                                      <p:tavLst>
                                        <p:tav tm="0">
                                          <p:val>
                                            <p:strVal val="#ppt_w*0.05"/>
                                          </p:val>
                                        </p:tav>
                                        <p:tav tm="100000">
                                          <p:val>
                                            <p:strVal val="#ppt_w"/>
                                          </p:val>
                                        </p:tav>
                                      </p:tavLst>
                                    </p:anim>
                                    <p:anim calcmode="lin" valueType="num">
                                      <p:cBhvr>
                                        <p:cTn id="197" dur="500" fill="hold"/>
                                        <p:tgtEl>
                                          <p:spTgt spid="63"/>
                                        </p:tgtEl>
                                        <p:attrNameLst>
                                          <p:attrName>ppt_h</p:attrName>
                                        </p:attrNameLst>
                                      </p:cBhvr>
                                      <p:tavLst>
                                        <p:tav tm="0">
                                          <p:val>
                                            <p:strVal val="#ppt_h"/>
                                          </p:val>
                                        </p:tav>
                                        <p:tav tm="100000">
                                          <p:val>
                                            <p:strVal val="#ppt_h"/>
                                          </p:val>
                                        </p:tav>
                                      </p:tavLst>
                                    </p:anim>
                                    <p:anim calcmode="lin" valueType="num">
                                      <p:cBhvr>
                                        <p:cTn id="198" dur="500" fill="hold"/>
                                        <p:tgtEl>
                                          <p:spTgt spid="63"/>
                                        </p:tgtEl>
                                        <p:attrNameLst>
                                          <p:attrName>ppt_x</p:attrName>
                                        </p:attrNameLst>
                                      </p:cBhvr>
                                      <p:tavLst>
                                        <p:tav tm="0">
                                          <p:val>
                                            <p:strVal val="#ppt_x-.2"/>
                                          </p:val>
                                        </p:tav>
                                        <p:tav tm="100000">
                                          <p:val>
                                            <p:strVal val="#ppt_x"/>
                                          </p:val>
                                        </p:tav>
                                      </p:tavLst>
                                    </p:anim>
                                    <p:anim calcmode="lin" valueType="num">
                                      <p:cBhvr>
                                        <p:cTn id="199" dur="500" fill="hold"/>
                                        <p:tgtEl>
                                          <p:spTgt spid="63"/>
                                        </p:tgtEl>
                                        <p:attrNameLst>
                                          <p:attrName>ppt_y</p:attrName>
                                        </p:attrNameLst>
                                      </p:cBhvr>
                                      <p:tavLst>
                                        <p:tav tm="0">
                                          <p:val>
                                            <p:strVal val="#ppt_y"/>
                                          </p:val>
                                        </p:tav>
                                        <p:tav tm="100000">
                                          <p:val>
                                            <p:strVal val="#ppt_y"/>
                                          </p:val>
                                        </p:tav>
                                      </p:tavLst>
                                    </p:anim>
                                    <p:animEffect transition="in" filter="fade">
                                      <p:cBhvr>
                                        <p:cTn id="200" dur="500"/>
                                        <p:tgtEl>
                                          <p:spTgt spid="63"/>
                                        </p:tgtEl>
                                      </p:cBhvr>
                                    </p:animEffect>
                                  </p:childTnLst>
                                </p:cTn>
                              </p:par>
                            </p:childTnLst>
                          </p:cTn>
                        </p:par>
                      </p:childTnLst>
                    </p:cTn>
                  </p:par>
                  <p:par>
                    <p:cTn id="201" fill="hold">
                      <p:stCondLst>
                        <p:cond delay="indefinite"/>
                      </p:stCondLst>
                      <p:childTnLst>
                        <p:par>
                          <p:cTn id="202" fill="hold">
                            <p:stCondLst>
                              <p:cond delay="0"/>
                            </p:stCondLst>
                            <p:childTnLst>
                              <p:par>
                                <p:cTn id="203" presetID="54" presetClass="entr" presetSubtype="0" accel="100000" fill="hold" nodeType="clickEffect">
                                  <p:stCondLst>
                                    <p:cond delay="0"/>
                                  </p:stCondLst>
                                  <p:childTnLst>
                                    <p:set>
                                      <p:cBhvr>
                                        <p:cTn id="204" dur="1" fill="hold">
                                          <p:stCondLst>
                                            <p:cond delay="0"/>
                                          </p:stCondLst>
                                        </p:cTn>
                                        <p:tgtEl>
                                          <p:spTgt spid="36"/>
                                        </p:tgtEl>
                                        <p:attrNameLst>
                                          <p:attrName>style.visibility</p:attrName>
                                        </p:attrNameLst>
                                      </p:cBhvr>
                                      <p:to>
                                        <p:strVal val="visible"/>
                                      </p:to>
                                    </p:set>
                                    <p:anim calcmode="lin" valueType="num">
                                      <p:cBhvr>
                                        <p:cTn id="205" dur="500" fill="hold"/>
                                        <p:tgtEl>
                                          <p:spTgt spid="36"/>
                                        </p:tgtEl>
                                        <p:attrNameLst>
                                          <p:attrName>ppt_w</p:attrName>
                                        </p:attrNameLst>
                                      </p:cBhvr>
                                      <p:tavLst>
                                        <p:tav tm="0">
                                          <p:val>
                                            <p:strVal val="#ppt_w*0.05"/>
                                          </p:val>
                                        </p:tav>
                                        <p:tav tm="100000">
                                          <p:val>
                                            <p:strVal val="#ppt_w"/>
                                          </p:val>
                                        </p:tav>
                                      </p:tavLst>
                                    </p:anim>
                                    <p:anim calcmode="lin" valueType="num">
                                      <p:cBhvr>
                                        <p:cTn id="206" dur="500" fill="hold"/>
                                        <p:tgtEl>
                                          <p:spTgt spid="36"/>
                                        </p:tgtEl>
                                        <p:attrNameLst>
                                          <p:attrName>ppt_h</p:attrName>
                                        </p:attrNameLst>
                                      </p:cBhvr>
                                      <p:tavLst>
                                        <p:tav tm="0">
                                          <p:val>
                                            <p:strVal val="#ppt_h"/>
                                          </p:val>
                                        </p:tav>
                                        <p:tav tm="100000">
                                          <p:val>
                                            <p:strVal val="#ppt_h"/>
                                          </p:val>
                                        </p:tav>
                                      </p:tavLst>
                                    </p:anim>
                                    <p:anim calcmode="lin" valueType="num">
                                      <p:cBhvr>
                                        <p:cTn id="207" dur="500" fill="hold"/>
                                        <p:tgtEl>
                                          <p:spTgt spid="36"/>
                                        </p:tgtEl>
                                        <p:attrNameLst>
                                          <p:attrName>ppt_x</p:attrName>
                                        </p:attrNameLst>
                                      </p:cBhvr>
                                      <p:tavLst>
                                        <p:tav tm="0">
                                          <p:val>
                                            <p:strVal val="#ppt_x-.2"/>
                                          </p:val>
                                        </p:tav>
                                        <p:tav tm="100000">
                                          <p:val>
                                            <p:strVal val="#ppt_x"/>
                                          </p:val>
                                        </p:tav>
                                      </p:tavLst>
                                    </p:anim>
                                    <p:anim calcmode="lin" valueType="num">
                                      <p:cBhvr>
                                        <p:cTn id="208" dur="500" fill="hold"/>
                                        <p:tgtEl>
                                          <p:spTgt spid="36"/>
                                        </p:tgtEl>
                                        <p:attrNameLst>
                                          <p:attrName>ppt_y</p:attrName>
                                        </p:attrNameLst>
                                      </p:cBhvr>
                                      <p:tavLst>
                                        <p:tav tm="0">
                                          <p:val>
                                            <p:strVal val="#ppt_y"/>
                                          </p:val>
                                        </p:tav>
                                        <p:tav tm="100000">
                                          <p:val>
                                            <p:strVal val="#ppt_y"/>
                                          </p:val>
                                        </p:tav>
                                      </p:tavLst>
                                    </p:anim>
                                    <p:animEffect transition="in" filter="fade">
                                      <p:cBhvr>
                                        <p:cTn id="209" dur="500"/>
                                        <p:tgtEl>
                                          <p:spTgt spid="36"/>
                                        </p:tgtEl>
                                      </p:cBhvr>
                                    </p:animEffect>
                                  </p:childTnLst>
                                </p:cTn>
                              </p:par>
                              <p:par>
                                <p:cTn id="210" presetID="54" presetClass="entr" presetSubtype="0" accel="100000" fill="hold" nodeType="withEffect">
                                  <p:stCondLst>
                                    <p:cond delay="0"/>
                                  </p:stCondLst>
                                  <p:childTnLst>
                                    <p:set>
                                      <p:cBhvr>
                                        <p:cTn id="211" dur="1" fill="hold">
                                          <p:stCondLst>
                                            <p:cond delay="0"/>
                                          </p:stCondLst>
                                        </p:cTn>
                                        <p:tgtEl>
                                          <p:spTgt spid="37"/>
                                        </p:tgtEl>
                                        <p:attrNameLst>
                                          <p:attrName>style.visibility</p:attrName>
                                        </p:attrNameLst>
                                      </p:cBhvr>
                                      <p:to>
                                        <p:strVal val="visible"/>
                                      </p:to>
                                    </p:set>
                                    <p:anim calcmode="lin" valueType="num">
                                      <p:cBhvr>
                                        <p:cTn id="212" dur="500" fill="hold"/>
                                        <p:tgtEl>
                                          <p:spTgt spid="37"/>
                                        </p:tgtEl>
                                        <p:attrNameLst>
                                          <p:attrName>ppt_w</p:attrName>
                                        </p:attrNameLst>
                                      </p:cBhvr>
                                      <p:tavLst>
                                        <p:tav tm="0">
                                          <p:val>
                                            <p:strVal val="#ppt_w*0.05"/>
                                          </p:val>
                                        </p:tav>
                                        <p:tav tm="100000">
                                          <p:val>
                                            <p:strVal val="#ppt_w"/>
                                          </p:val>
                                        </p:tav>
                                      </p:tavLst>
                                    </p:anim>
                                    <p:anim calcmode="lin" valueType="num">
                                      <p:cBhvr>
                                        <p:cTn id="213" dur="500" fill="hold"/>
                                        <p:tgtEl>
                                          <p:spTgt spid="37"/>
                                        </p:tgtEl>
                                        <p:attrNameLst>
                                          <p:attrName>ppt_h</p:attrName>
                                        </p:attrNameLst>
                                      </p:cBhvr>
                                      <p:tavLst>
                                        <p:tav tm="0">
                                          <p:val>
                                            <p:strVal val="#ppt_h"/>
                                          </p:val>
                                        </p:tav>
                                        <p:tav tm="100000">
                                          <p:val>
                                            <p:strVal val="#ppt_h"/>
                                          </p:val>
                                        </p:tav>
                                      </p:tavLst>
                                    </p:anim>
                                    <p:anim calcmode="lin" valueType="num">
                                      <p:cBhvr>
                                        <p:cTn id="214" dur="500" fill="hold"/>
                                        <p:tgtEl>
                                          <p:spTgt spid="37"/>
                                        </p:tgtEl>
                                        <p:attrNameLst>
                                          <p:attrName>ppt_x</p:attrName>
                                        </p:attrNameLst>
                                      </p:cBhvr>
                                      <p:tavLst>
                                        <p:tav tm="0">
                                          <p:val>
                                            <p:strVal val="#ppt_x-.2"/>
                                          </p:val>
                                        </p:tav>
                                        <p:tav tm="100000">
                                          <p:val>
                                            <p:strVal val="#ppt_x"/>
                                          </p:val>
                                        </p:tav>
                                      </p:tavLst>
                                    </p:anim>
                                    <p:anim calcmode="lin" valueType="num">
                                      <p:cBhvr>
                                        <p:cTn id="215" dur="500" fill="hold"/>
                                        <p:tgtEl>
                                          <p:spTgt spid="37"/>
                                        </p:tgtEl>
                                        <p:attrNameLst>
                                          <p:attrName>ppt_y</p:attrName>
                                        </p:attrNameLst>
                                      </p:cBhvr>
                                      <p:tavLst>
                                        <p:tav tm="0">
                                          <p:val>
                                            <p:strVal val="#ppt_y"/>
                                          </p:val>
                                        </p:tav>
                                        <p:tav tm="100000">
                                          <p:val>
                                            <p:strVal val="#ppt_y"/>
                                          </p:val>
                                        </p:tav>
                                      </p:tavLst>
                                    </p:anim>
                                    <p:animEffect transition="in" filter="fade">
                                      <p:cBhvr>
                                        <p:cTn id="216" dur="500"/>
                                        <p:tgtEl>
                                          <p:spTgt spid="37"/>
                                        </p:tgtEl>
                                      </p:cBhvr>
                                    </p:animEffect>
                                  </p:childTnLst>
                                </p:cTn>
                              </p:par>
                              <p:par>
                                <p:cTn id="217" presetID="54" presetClass="entr" presetSubtype="0" accel="100000" fill="hold" nodeType="withEffect">
                                  <p:stCondLst>
                                    <p:cond delay="0"/>
                                  </p:stCondLst>
                                  <p:childTnLst>
                                    <p:set>
                                      <p:cBhvr>
                                        <p:cTn id="218" dur="1" fill="hold">
                                          <p:stCondLst>
                                            <p:cond delay="0"/>
                                          </p:stCondLst>
                                        </p:cTn>
                                        <p:tgtEl>
                                          <p:spTgt spid="38"/>
                                        </p:tgtEl>
                                        <p:attrNameLst>
                                          <p:attrName>style.visibility</p:attrName>
                                        </p:attrNameLst>
                                      </p:cBhvr>
                                      <p:to>
                                        <p:strVal val="visible"/>
                                      </p:to>
                                    </p:set>
                                    <p:anim calcmode="lin" valueType="num">
                                      <p:cBhvr>
                                        <p:cTn id="219" dur="500" fill="hold"/>
                                        <p:tgtEl>
                                          <p:spTgt spid="38"/>
                                        </p:tgtEl>
                                        <p:attrNameLst>
                                          <p:attrName>ppt_w</p:attrName>
                                        </p:attrNameLst>
                                      </p:cBhvr>
                                      <p:tavLst>
                                        <p:tav tm="0">
                                          <p:val>
                                            <p:strVal val="#ppt_w*0.05"/>
                                          </p:val>
                                        </p:tav>
                                        <p:tav tm="100000">
                                          <p:val>
                                            <p:strVal val="#ppt_w"/>
                                          </p:val>
                                        </p:tav>
                                      </p:tavLst>
                                    </p:anim>
                                    <p:anim calcmode="lin" valueType="num">
                                      <p:cBhvr>
                                        <p:cTn id="220" dur="500" fill="hold"/>
                                        <p:tgtEl>
                                          <p:spTgt spid="38"/>
                                        </p:tgtEl>
                                        <p:attrNameLst>
                                          <p:attrName>ppt_h</p:attrName>
                                        </p:attrNameLst>
                                      </p:cBhvr>
                                      <p:tavLst>
                                        <p:tav tm="0">
                                          <p:val>
                                            <p:strVal val="#ppt_h"/>
                                          </p:val>
                                        </p:tav>
                                        <p:tav tm="100000">
                                          <p:val>
                                            <p:strVal val="#ppt_h"/>
                                          </p:val>
                                        </p:tav>
                                      </p:tavLst>
                                    </p:anim>
                                    <p:anim calcmode="lin" valueType="num">
                                      <p:cBhvr>
                                        <p:cTn id="221" dur="500" fill="hold"/>
                                        <p:tgtEl>
                                          <p:spTgt spid="38"/>
                                        </p:tgtEl>
                                        <p:attrNameLst>
                                          <p:attrName>ppt_x</p:attrName>
                                        </p:attrNameLst>
                                      </p:cBhvr>
                                      <p:tavLst>
                                        <p:tav tm="0">
                                          <p:val>
                                            <p:strVal val="#ppt_x-.2"/>
                                          </p:val>
                                        </p:tav>
                                        <p:tav tm="100000">
                                          <p:val>
                                            <p:strVal val="#ppt_x"/>
                                          </p:val>
                                        </p:tav>
                                      </p:tavLst>
                                    </p:anim>
                                    <p:anim calcmode="lin" valueType="num">
                                      <p:cBhvr>
                                        <p:cTn id="222" dur="500" fill="hold"/>
                                        <p:tgtEl>
                                          <p:spTgt spid="38"/>
                                        </p:tgtEl>
                                        <p:attrNameLst>
                                          <p:attrName>ppt_y</p:attrName>
                                        </p:attrNameLst>
                                      </p:cBhvr>
                                      <p:tavLst>
                                        <p:tav tm="0">
                                          <p:val>
                                            <p:strVal val="#ppt_y"/>
                                          </p:val>
                                        </p:tav>
                                        <p:tav tm="100000">
                                          <p:val>
                                            <p:strVal val="#ppt_y"/>
                                          </p:val>
                                        </p:tav>
                                      </p:tavLst>
                                    </p:anim>
                                    <p:animEffect transition="in" filter="fade">
                                      <p:cBhvr>
                                        <p:cTn id="223" dur="500"/>
                                        <p:tgtEl>
                                          <p:spTgt spid="38"/>
                                        </p:tgtEl>
                                      </p:cBhvr>
                                    </p:animEffect>
                                  </p:childTnLst>
                                </p:cTn>
                              </p:par>
                              <p:par>
                                <p:cTn id="224" presetID="54" presetClass="entr" presetSubtype="0" accel="100000" fill="hold" nodeType="withEffect">
                                  <p:stCondLst>
                                    <p:cond delay="0"/>
                                  </p:stCondLst>
                                  <p:childTnLst>
                                    <p:set>
                                      <p:cBhvr>
                                        <p:cTn id="225" dur="1" fill="hold">
                                          <p:stCondLst>
                                            <p:cond delay="0"/>
                                          </p:stCondLst>
                                        </p:cTn>
                                        <p:tgtEl>
                                          <p:spTgt spid="39"/>
                                        </p:tgtEl>
                                        <p:attrNameLst>
                                          <p:attrName>style.visibility</p:attrName>
                                        </p:attrNameLst>
                                      </p:cBhvr>
                                      <p:to>
                                        <p:strVal val="visible"/>
                                      </p:to>
                                    </p:set>
                                    <p:anim calcmode="lin" valueType="num">
                                      <p:cBhvr>
                                        <p:cTn id="226" dur="500" fill="hold"/>
                                        <p:tgtEl>
                                          <p:spTgt spid="39"/>
                                        </p:tgtEl>
                                        <p:attrNameLst>
                                          <p:attrName>ppt_w</p:attrName>
                                        </p:attrNameLst>
                                      </p:cBhvr>
                                      <p:tavLst>
                                        <p:tav tm="0">
                                          <p:val>
                                            <p:strVal val="#ppt_w*0.05"/>
                                          </p:val>
                                        </p:tav>
                                        <p:tav tm="100000">
                                          <p:val>
                                            <p:strVal val="#ppt_w"/>
                                          </p:val>
                                        </p:tav>
                                      </p:tavLst>
                                    </p:anim>
                                    <p:anim calcmode="lin" valueType="num">
                                      <p:cBhvr>
                                        <p:cTn id="227" dur="500" fill="hold"/>
                                        <p:tgtEl>
                                          <p:spTgt spid="39"/>
                                        </p:tgtEl>
                                        <p:attrNameLst>
                                          <p:attrName>ppt_h</p:attrName>
                                        </p:attrNameLst>
                                      </p:cBhvr>
                                      <p:tavLst>
                                        <p:tav tm="0">
                                          <p:val>
                                            <p:strVal val="#ppt_h"/>
                                          </p:val>
                                        </p:tav>
                                        <p:tav tm="100000">
                                          <p:val>
                                            <p:strVal val="#ppt_h"/>
                                          </p:val>
                                        </p:tav>
                                      </p:tavLst>
                                    </p:anim>
                                    <p:anim calcmode="lin" valueType="num">
                                      <p:cBhvr>
                                        <p:cTn id="228" dur="500" fill="hold"/>
                                        <p:tgtEl>
                                          <p:spTgt spid="39"/>
                                        </p:tgtEl>
                                        <p:attrNameLst>
                                          <p:attrName>ppt_x</p:attrName>
                                        </p:attrNameLst>
                                      </p:cBhvr>
                                      <p:tavLst>
                                        <p:tav tm="0">
                                          <p:val>
                                            <p:strVal val="#ppt_x-.2"/>
                                          </p:val>
                                        </p:tav>
                                        <p:tav tm="100000">
                                          <p:val>
                                            <p:strVal val="#ppt_x"/>
                                          </p:val>
                                        </p:tav>
                                      </p:tavLst>
                                    </p:anim>
                                    <p:anim calcmode="lin" valueType="num">
                                      <p:cBhvr>
                                        <p:cTn id="229" dur="500" fill="hold"/>
                                        <p:tgtEl>
                                          <p:spTgt spid="39"/>
                                        </p:tgtEl>
                                        <p:attrNameLst>
                                          <p:attrName>ppt_y</p:attrName>
                                        </p:attrNameLst>
                                      </p:cBhvr>
                                      <p:tavLst>
                                        <p:tav tm="0">
                                          <p:val>
                                            <p:strVal val="#ppt_y"/>
                                          </p:val>
                                        </p:tav>
                                        <p:tav tm="100000">
                                          <p:val>
                                            <p:strVal val="#ppt_y"/>
                                          </p:val>
                                        </p:tav>
                                      </p:tavLst>
                                    </p:anim>
                                    <p:animEffect transition="in" filter="fade">
                                      <p:cBhvr>
                                        <p:cTn id="230" dur="500"/>
                                        <p:tgtEl>
                                          <p:spTgt spid="39"/>
                                        </p:tgtEl>
                                      </p:cBhvr>
                                    </p:animEffect>
                                  </p:childTnLst>
                                </p:cTn>
                              </p:par>
                              <p:par>
                                <p:cTn id="231" presetID="54" presetClass="entr" presetSubtype="0" accel="100000" fill="hold" nodeType="withEffect">
                                  <p:stCondLst>
                                    <p:cond delay="0"/>
                                  </p:stCondLst>
                                  <p:childTnLst>
                                    <p:set>
                                      <p:cBhvr>
                                        <p:cTn id="232" dur="1" fill="hold">
                                          <p:stCondLst>
                                            <p:cond delay="0"/>
                                          </p:stCondLst>
                                        </p:cTn>
                                        <p:tgtEl>
                                          <p:spTgt spid="41"/>
                                        </p:tgtEl>
                                        <p:attrNameLst>
                                          <p:attrName>style.visibility</p:attrName>
                                        </p:attrNameLst>
                                      </p:cBhvr>
                                      <p:to>
                                        <p:strVal val="visible"/>
                                      </p:to>
                                    </p:set>
                                    <p:anim calcmode="lin" valueType="num">
                                      <p:cBhvr>
                                        <p:cTn id="233" dur="500" fill="hold"/>
                                        <p:tgtEl>
                                          <p:spTgt spid="41"/>
                                        </p:tgtEl>
                                        <p:attrNameLst>
                                          <p:attrName>ppt_w</p:attrName>
                                        </p:attrNameLst>
                                      </p:cBhvr>
                                      <p:tavLst>
                                        <p:tav tm="0">
                                          <p:val>
                                            <p:strVal val="#ppt_w*0.05"/>
                                          </p:val>
                                        </p:tav>
                                        <p:tav tm="100000">
                                          <p:val>
                                            <p:strVal val="#ppt_w"/>
                                          </p:val>
                                        </p:tav>
                                      </p:tavLst>
                                    </p:anim>
                                    <p:anim calcmode="lin" valueType="num">
                                      <p:cBhvr>
                                        <p:cTn id="234" dur="500" fill="hold"/>
                                        <p:tgtEl>
                                          <p:spTgt spid="41"/>
                                        </p:tgtEl>
                                        <p:attrNameLst>
                                          <p:attrName>ppt_h</p:attrName>
                                        </p:attrNameLst>
                                      </p:cBhvr>
                                      <p:tavLst>
                                        <p:tav tm="0">
                                          <p:val>
                                            <p:strVal val="#ppt_h"/>
                                          </p:val>
                                        </p:tav>
                                        <p:tav tm="100000">
                                          <p:val>
                                            <p:strVal val="#ppt_h"/>
                                          </p:val>
                                        </p:tav>
                                      </p:tavLst>
                                    </p:anim>
                                    <p:anim calcmode="lin" valueType="num">
                                      <p:cBhvr>
                                        <p:cTn id="235" dur="500" fill="hold"/>
                                        <p:tgtEl>
                                          <p:spTgt spid="41"/>
                                        </p:tgtEl>
                                        <p:attrNameLst>
                                          <p:attrName>ppt_x</p:attrName>
                                        </p:attrNameLst>
                                      </p:cBhvr>
                                      <p:tavLst>
                                        <p:tav tm="0">
                                          <p:val>
                                            <p:strVal val="#ppt_x-.2"/>
                                          </p:val>
                                        </p:tav>
                                        <p:tav tm="100000">
                                          <p:val>
                                            <p:strVal val="#ppt_x"/>
                                          </p:val>
                                        </p:tav>
                                      </p:tavLst>
                                    </p:anim>
                                    <p:anim calcmode="lin" valueType="num">
                                      <p:cBhvr>
                                        <p:cTn id="236" dur="500" fill="hold"/>
                                        <p:tgtEl>
                                          <p:spTgt spid="41"/>
                                        </p:tgtEl>
                                        <p:attrNameLst>
                                          <p:attrName>ppt_y</p:attrName>
                                        </p:attrNameLst>
                                      </p:cBhvr>
                                      <p:tavLst>
                                        <p:tav tm="0">
                                          <p:val>
                                            <p:strVal val="#ppt_y"/>
                                          </p:val>
                                        </p:tav>
                                        <p:tav tm="100000">
                                          <p:val>
                                            <p:strVal val="#ppt_y"/>
                                          </p:val>
                                        </p:tav>
                                      </p:tavLst>
                                    </p:anim>
                                    <p:animEffect transition="in" filter="fade">
                                      <p:cBhvr>
                                        <p:cTn id="237" dur="500"/>
                                        <p:tgtEl>
                                          <p:spTgt spid="41"/>
                                        </p:tgtEl>
                                      </p:cBhvr>
                                    </p:animEffect>
                                  </p:childTnLst>
                                </p:cTn>
                              </p:par>
                              <p:par>
                                <p:cTn id="238" presetID="54" presetClass="entr" presetSubtype="0" accel="100000" fill="hold" nodeType="withEffect">
                                  <p:stCondLst>
                                    <p:cond delay="0"/>
                                  </p:stCondLst>
                                  <p:childTnLst>
                                    <p:set>
                                      <p:cBhvr>
                                        <p:cTn id="239" dur="1" fill="hold">
                                          <p:stCondLst>
                                            <p:cond delay="0"/>
                                          </p:stCondLst>
                                        </p:cTn>
                                        <p:tgtEl>
                                          <p:spTgt spid="43"/>
                                        </p:tgtEl>
                                        <p:attrNameLst>
                                          <p:attrName>style.visibility</p:attrName>
                                        </p:attrNameLst>
                                      </p:cBhvr>
                                      <p:to>
                                        <p:strVal val="visible"/>
                                      </p:to>
                                    </p:set>
                                    <p:anim calcmode="lin" valueType="num">
                                      <p:cBhvr>
                                        <p:cTn id="240" dur="500" fill="hold"/>
                                        <p:tgtEl>
                                          <p:spTgt spid="43"/>
                                        </p:tgtEl>
                                        <p:attrNameLst>
                                          <p:attrName>ppt_w</p:attrName>
                                        </p:attrNameLst>
                                      </p:cBhvr>
                                      <p:tavLst>
                                        <p:tav tm="0">
                                          <p:val>
                                            <p:strVal val="#ppt_w*0.05"/>
                                          </p:val>
                                        </p:tav>
                                        <p:tav tm="100000">
                                          <p:val>
                                            <p:strVal val="#ppt_w"/>
                                          </p:val>
                                        </p:tav>
                                      </p:tavLst>
                                    </p:anim>
                                    <p:anim calcmode="lin" valueType="num">
                                      <p:cBhvr>
                                        <p:cTn id="241" dur="500" fill="hold"/>
                                        <p:tgtEl>
                                          <p:spTgt spid="43"/>
                                        </p:tgtEl>
                                        <p:attrNameLst>
                                          <p:attrName>ppt_h</p:attrName>
                                        </p:attrNameLst>
                                      </p:cBhvr>
                                      <p:tavLst>
                                        <p:tav tm="0">
                                          <p:val>
                                            <p:strVal val="#ppt_h"/>
                                          </p:val>
                                        </p:tav>
                                        <p:tav tm="100000">
                                          <p:val>
                                            <p:strVal val="#ppt_h"/>
                                          </p:val>
                                        </p:tav>
                                      </p:tavLst>
                                    </p:anim>
                                    <p:anim calcmode="lin" valueType="num">
                                      <p:cBhvr>
                                        <p:cTn id="242" dur="500" fill="hold"/>
                                        <p:tgtEl>
                                          <p:spTgt spid="43"/>
                                        </p:tgtEl>
                                        <p:attrNameLst>
                                          <p:attrName>ppt_x</p:attrName>
                                        </p:attrNameLst>
                                      </p:cBhvr>
                                      <p:tavLst>
                                        <p:tav tm="0">
                                          <p:val>
                                            <p:strVal val="#ppt_x-.2"/>
                                          </p:val>
                                        </p:tav>
                                        <p:tav tm="100000">
                                          <p:val>
                                            <p:strVal val="#ppt_x"/>
                                          </p:val>
                                        </p:tav>
                                      </p:tavLst>
                                    </p:anim>
                                    <p:anim calcmode="lin" valueType="num">
                                      <p:cBhvr>
                                        <p:cTn id="243" dur="500" fill="hold"/>
                                        <p:tgtEl>
                                          <p:spTgt spid="43"/>
                                        </p:tgtEl>
                                        <p:attrNameLst>
                                          <p:attrName>ppt_y</p:attrName>
                                        </p:attrNameLst>
                                      </p:cBhvr>
                                      <p:tavLst>
                                        <p:tav tm="0">
                                          <p:val>
                                            <p:strVal val="#ppt_y"/>
                                          </p:val>
                                        </p:tav>
                                        <p:tav tm="100000">
                                          <p:val>
                                            <p:strVal val="#ppt_y"/>
                                          </p:val>
                                        </p:tav>
                                      </p:tavLst>
                                    </p:anim>
                                    <p:animEffect transition="in" filter="fade">
                                      <p:cBhvr>
                                        <p:cTn id="244" dur="500"/>
                                        <p:tgtEl>
                                          <p:spTgt spid="43"/>
                                        </p:tgtEl>
                                      </p:cBhvr>
                                    </p:animEffect>
                                  </p:childTnLst>
                                </p:cTn>
                              </p:par>
                              <p:par>
                                <p:cTn id="245" presetID="54" presetClass="entr" presetSubtype="0" accel="100000" fill="hold" grpId="0" nodeType="withEffect">
                                  <p:stCondLst>
                                    <p:cond delay="0"/>
                                  </p:stCondLst>
                                  <p:childTnLst>
                                    <p:set>
                                      <p:cBhvr>
                                        <p:cTn id="246" dur="1" fill="hold">
                                          <p:stCondLst>
                                            <p:cond delay="0"/>
                                          </p:stCondLst>
                                        </p:cTn>
                                        <p:tgtEl>
                                          <p:spTgt spid="44"/>
                                        </p:tgtEl>
                                        <p:attrNameLst>
                                          <p:attrName>style.visibility</p:attrName>
                                        </p:attrNameLst>
                                      </p:cBhvr>
                                      <p:to>
                                        <p:strVal val="visible"/>
                                      </p:to>
                                    </p:set>
                                    <p:anim calcmode="lin" valueType="num">
                                      <p:cBhvr>
                                        <p:cTn id="247" dur="500" fill="hold"/>
                                        <p:tgtEl>
                                          <p:spTgt spid="44"/>
                                        </p:tgtEl>
                                        <p:attrNameLst>
                                          <p:attrName>ppt_w</p:attrName>
                                        </p:attrNameLst>
                                      </p:cBhvr>
                                      <p:tavLst>
                                        <p:tav tm="0">
                                          <p:val>
                                            <p:strVal val="#ppt_w*0.05"/>
                                          </p:val>
                                        </p:tav>
                                        <p:tav tm="100000">
                                          <p:val>
                                            <p:strVal val="#ppt_w"/>
                                          </p:val>
                                        </p:tav>
                                      </p:tavLst>
                                    </p:anim>
                                    <p:anim calcmode="lin" valueType="num">
                                      <p:cBhvr>
                                        <p:cTn id="248" dur="500" fill="hold"/>
                                        <p:tgtEl>
                                          <p:spTgt spid="44"/>
                                        </p:tgtEl>
                                        <p:attrNameLst>
                                          <p:attrName>ppt_h</p:attrName>
                                        </p:attrNameLst>
                                      </p:cBhvr>
                                      <p:tavLst>
                                        <p:tav tm="0">
                                          <p:val>
                                            <p:strVal val="#ppt_h"/>
                                          </p:val>
                                        </p:tav>
                                        <p:tav tm="100000">
                                          <p:val>
                                            <p:strVal val="#ppt_h"/>
                                          </p:val>
                                        </p:tav>
                                      </p:tavLst>
                                    </p:anim>
                                    <p:anim calcmode="lin" valueType="num">
                                      <p:cBhvr>
                                        <p:cTn id="249" dur="500" fill="hold"/>
                                        <p:tgtEl>
                                          <p:spTgt spid="44"/>
                                        </p:tgtEl>
                                        <p:attrNameLst>
                                          <p:attrName>ppt_x</p:attrName>
                                        </p:attrNameLst>
                                      </p:cBhvr>
                                      <p:tavLst>
                                        <p:tav tm="0">
                                          <p:val>
                                            <p:strVal val="#ppt_x-.2"/>
                                          </p:val>
                                        </p:tav>
                                        <p:tav tm="100000">
                                          <p:val>
                                            <p:strVal val="#ppt_x"/>
                                          </p:val>
                                        </p:tav>
                                      </p:tavLst>
                                    </p:anim>
                                    <p:anim calcmode="lin" valueType="num">
                                      <p:cBhvr>
                                        <p:cTn id="250" dur="500" fill="hold"/>
                                        <p:tgtEl>
                                          <p:spTgt spid="44"/>
                                        </p:tgtEl>
                                        <p:attrNameLst>
                                          <p:attrName>ppt_y</p:attrName>
                                        </p:attrNameLst>
                                      </p:cBhvr>
                                      <p:tavLst>
                                        <p:tav tm="0">
                                          <p:val>
                                            <p:strVal val="#ppt_y"/>
                                          </p:val>
                                        </p:tav>
                                        <p:tav tm="100000">
                                          <p:val>
                                            <p:strVal val="#ppt_y"/>
                                          </p:val>
                                        </p:tav>
                                      </p:tavLst>
                                    </p:anim>
                                    <p:animEffect transition="in" filter="fade">
                                      <p:cBhvr>
                                        <p:cTn id="251" dur="500"/>
                                        <p:tgtEl>
                                          <p:spTgt spid="44"/>
                                        </p:tgtEl>
                                      </p:cBhvr>
                                    </p:animEffect>
                                  </p:childTnLst>
                                </p:cTn>
                              </p:par>
                              <p:par>
                                <p:cTn id="252" presetID="54" presetClass="entr" presetSubtype="0" accel="100000" fill="hold" grpId="0" nodeType="withEffect">
                                  <p:stCondLst>
                                    <p:cond delay="0"/>
                                  </p:stCondLst>
                                  <p:childTnLst>
                                    <p:set>
                                      <p:cBhvr>
                                        <p:cTn id="253" dur="1" fill="hold">
                                          <p:stCondLst>
                                            <p:cond delay="0"/>
                                          </p:stCondLst>
                                        </p:cTn>
                                        <p:tgtEl>
                                          <p:spTgt spid="45"/>
                                        </p:tgtEl>
                                        <p:attrNameLst>
                                          <p:attrName>style.visibility</p:attrName>
                                        </p:attrNameLst>
                                      </p:cBhvr>
                                      <p:to>
                                        <p:strVal val="visible"/>
                                      </p:to>
                                    </p:set>
                                    <p:anim calcmode="lin" valueType="num">
                                      <p:cBhvr>
                                        <p:cTn id="254" dur="500" fill="hold"/>
                                        <p:tgtEl>
                                          <p:spTgt spid="45"/>
                                        </p:tgtEl>
                                        <p:attrNameLst>
                                          <p:attrName>ppt_w</p:attrName>
                                        </p:attrNameLst>
                                      </p:cBhvr>
                                      <p:tavLst>
                                        <p:tav tm="0">
                                          <p:val>
                                            <p:strVal val="#ppt_w*0.05"/>
                                          </p:val>
                                        </p:tav>
                                        <p:tav tm="100000">
                                          <p:val>
                                            <p:strVal val="#ppt_w"/>
                                          </p:val>
                                        </p:tav>
                                      </p:tavLst>
                                    </p:anim>
                                    <p:anim calcmode="lin" valueType="num">
                                      <p:cBhvr>
                                        <p:cTn id="255" dur="500" fill="hold"/>
                                        <p:tgtEl>
                                          <p:spTgt spid="45"/>
                                        </p:tgtEl>
                                        <p:attrNameLst>
                                          <p:attrName>ppt_h</p:attrName>
                                        </p:attrNameLst>
                                      </p:cBhvr>
                                      <p:tavLst>
                                        <p:tav tm="0">
                                          <p:val>
                                            <p:strVal val="#ppt_h"/>
                                          </p:val>
                                        </p:tav>
                                        <p:tav tm="100000">
                                          <p:val>
                                            <p:strVal val="#ppt_h"/>
                                          </p:val>
                                        </p:tav>
                                      </p:tavLst>
                                    </p:anim>
                                    <p:anim calcmode="lin" valueType="num">
                                      <p:cBhvr>
                                        <p:cTn id="256" dur="500" fill="hold"/>
                                        <p:tgtEl>
                                          <p:spTgt spid="45"/>
                                        </p:tgtEl>
                                        <p:attrNameLst>
                                          <p:attrName>ppt_x</p:attrName>
                                        </p:attrNameLst>
                                      </p:cBhvr>
                                      <p:tavLst>
                                        <p:tav tm="0">
                                          <p:val>
                                            <p:strVal val="#ppt_x-.2"/>
                                          </p:val>
                                        </p:tav>
                                        <p:tav tm="100000">
                                          <p:val>
                                            <p:strVal val="#ppt_x"/>
                                          </p:val>
                                        </p:tav>
                                      </p:tavLst>
                                    </p:anim>
                                    <p:anim calcmode="lin" valueType="num">
                                      <p:cBhvr>
                                        <p:cTn id="257" dur="500" fill="hold"/>
                                        <p:tgtEl>
                                          <p:spTgt spid="45"/>
                                        </p:tgtEl>
                                        <p:attrNameLst>
                                          <p:attrName>ppt_y</p:attrName>
                                        </p:attrNameLst>
                                      </p:cBhvr>
                                      <p:tavLst>
                                        <p:tav tm="0">
                                          <p:val>
                                            <p:strVal val="#ppt_y"/>
                                          </p:val>
                                        </p:tav>
                                        <p:tav tm="100000">
                                          <p:val>
                                            <p:strVal val="#ppt_y"/>
                                          </p:val>
                                        </p:tav>
                                      </p:tavLst>
                                    </p:anim>
                                    <p:animEffect transition="in" filter="fade">
                                      <p:cBhvr>
                                        <p:cTn id="258" dur="500"/>
                                        <p:tgtEl>
                                          <p:spTgt spid="45"/>
                                        </p:tgtEl>
                                      </p:cBhvr>
                                    </p:animEffect>
                                  </p:childTnLst>
                                </p:cTn>
                              </p:par>
                              <p:par>
                                <p:cTn id="259" presetID="54" presetClass="entr" presetSubtype="0" accel="10000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 calcmode="lin" valueType="num">
                                      <p:cBhvr>
                                        <p:cTn id="261" dur="500" fill="hold"/>
                                        <p:tgtEl>
                                          <p:spTgt spid="46"/>
                                        </p:tgtEl>
                                        <p:attrNameLst>
                                          <p:attrName>ppt_w</p:attrName>
                                        </p:attrNameLst>
                                      </p:cBhvr>
                                      <p:tavLst>
                                        <p:tav tm="0">
                                          <p:val>
                                            <p:strVal val="#ppt_w*0.05"/>
                                          </p:val>
                                        </p:tav>
                                        <p:tav tm="100000">
                                          <p:val>
                                            <p:strVal val="#ppt_w"/>
                                          </p:val>
                                        </p:tav>
                                      </p:tavLst>
                                    </p:anim>
                                    <p:anim calcmode="lin" valueType="num">
                                      <p:cBhvr>
                                        <p:cTn id="262" dur="500" fill="hold"/>
                                        <p:tgtEl>
                                          <p:spTgt spid="46"/>
                                        </p:tgtEl>
                                        <p:attrNameLst>
                                          <p:attrName>ppt_h</p:attrName>
                                        </p:attrNameLst>
                                      </p:cBhvr>
                                      <p:tavLst>
                                        <p:tav tm="0">
                                          <p:val>
                                            <p:strVal val="#ppt_h"/>
                                          </p:val>
                                        </p:tav>
                                        <p:tav tm="100000">
                                          <p:val>
                                            <p:strVal val="#ppt_h"/>
                                          </p:val>
                                        </p:tav>
                                      </p:tavLst>
                                    </p:anim>
                                    <p:anim calcmode="lin" valueType="num">
                                      <p:cBhvr>
                                        <p:cTn id="263" dur="500" fill="hold"/>
                                        <p:tgtEl>
                                          <p:spTgt spid="46"/>
                                        </p:tgtEl>
                                        <p:attrNameLst>
                                          <p:attrName>ppt_x</p:attrName>
                                        </p:attrNameLst>
                                      </p:cBhvr>
                                      <p:tavLst>
                                        <p:tav tm="0">
                                          <p:val>
                                            <p:strVal val="#ppt_x-.2"/>
                                          </p:val>
                                        </p:tav>
                                        <p:tav tm="100000">
                                          <p:val>
                                            <p:strVal val="#ppt_x"/>
                                          </p:val>
                                        </p:tav>
                                      </p:tavLst>
                                    </p:anim>
                                    <p:anim calcmode="lin" valueType="num">
                                      <p:cBhvr>
                                        <p:cTn id="264" dur="500" fill="hold"/>
                                        <p:tgtEl>
                                          <p:spTgt spid="46"/>
                                        </p:tgtEl>
                                        <p:attrNameLst>
                                          <p:attrName>ppt_y</p:attrName>
                                        </p:attrNameLst>
                                      </p:cBhvr>
                                      <p:tavLst>
                                        <p:tav tm="0">
                                          <p:val>
                                            <p:strVal val="#ppt_y"/>
                                          </p:val>
                                        </p:tav>
                                        <p:tav tm="100000">
                                          <p:val>
                                            <p:strVal val="#ppt_y"/>
                                          </p:val>
                                        </p:tav>
                                      </p:tavLst>
                                    </p:anim>
                                    <p:animEffect transition="in" filter="fade">
                                      <p:cBhvr>
                                        <p:cTn id="265" dur="500"/>
                                        <p:tgtEl>
                                          <p:spTgt spid="46"/>
                                        </p:tgtEl>
                                      </p:cBhvr>
                                    </p:animEffect>
                                  </p:childTnLst>
                                </p:cTn>
                              </p:par>
                              <p:par>
                                <p:cTn id="266" presetID="54" presetClass="entr" presetSubtype="0" accel="100000" fill="hold" grpId="0" nodeType="withEffect">
                                  <p:stCondLst>
                                    <p:cond delay="0"/>
                                  </p:stCondLst>
                                  <p:childTnLst>
                                    <p:set>
                                      <p:cBhvr>
                                        <p:cTn id="267" dur="1" fill="hold">
                                          <p:stCondLst>
                                            <p:cond delay="0"/>
                                          </p:stCondLst>
                                        </p:cTn>
                                        <p:tgtEl>
                                          <p:spTgt spid="47"/>
                                        </p:tgtEl>
                                        <p:attrNameLst>
                                          <p:attrName>style.visibility</p:attrName>
                                        </p:attrNameLst>
                                      </p:cBhvr>
                                      <p:to>
                                        <p:strVal val="visible"/>
                                      </p:to>
                                    </p:set>
                                    <p:anim calcmode="lin" valueType="num">
                                      <p:cBhvr>
                                        <p:cTn id="268" dur="500" fill="hold"/>
                                        <p:tgtEl>
                                          <p:spTgt spid="47"/>
                                        </p:tgtEl>
                                        <p:attrNameLst>
                                          <p:attrName>ppt_w</p:attrName>
                                        </p:attrNameLst>
                                      </p:cBhvr>
                                      <p:tavLst>
                                        <p:tav tm="0">
                                          <p:val>
                                            <p:strVal val="#ppt_w*0.05"/>
                                          </p:val>
                                        </p:tav>
                                        <p:tav tm="100000">
                                          <p:val>
                                            <p:strVal val="#ppt_w"/>
                                          </p:val>
                                        </p:tav>
                                      </p:tavLst>
                                    </p:anim>
                                    <p:anim calcmode="lin" valueType="num">
                                      <p:cBhvr>
                                        <p:cTn id="269" dur="500" fill="hold"/>
                                        <p:tgtEl>
                                          <p:spTgt spid="47"/>
                                        </p:tgtEl>
                                        <p:attrNameLst>
                                          <p:attrName>ppt_h</p:attrName>
                                        </p:attrNameLst>
                                      </p:cBhvr>
                                      <p:tavLst>
                                        <p:tav tm="0">
                                          <p:val>
                                            <p:strVal val="#ppt_h"/>
                                          </p:val>
                                        </p:tav>
                                        <p:tav tm="100000">
                                          <p:val>
                                            <p:strVal val="#ppt_h"/>
                                          </p:val>
                                        </p:tav>
                                      </p:tavLst>
                                    </p:anim>
                                    <p:anim calcmode="lin" valueType="num">
                                      <p:cBhvr>
                                        <p:cTn id="270" dur="500" fill="hold"/>
                                        <p:tgtEl>
                                          <p:spTgt spid="47"/>
                                        </p:tgtEl>
                                        <p:attrNameLst>
                                          <p:attrName>ppt_x</p:attrName>
                                        </p:attrNameLst>
                                      </p:cBhvr>
                                      <p:tavLst>
                                        <p:tav tm="0">
                                          <p:val>
                                            <p:strVal val="#ppt_x-.2"/>
                                          </p:val>
                                        </p:tav>
                                        <p:tav tm="100000">
                                          <p:val>
                                            <p:strVal val="#ppt_x"/>
                                          </p:val>
                                        </p:tav>
                                      </p:tavLst>
                                    </p:anim>
                                    <p:anim calcmode="lin" valueType="num">
                                      <p:cBhvr>
                                        <p:cTn id="271" dur="500" fill="hold"/>
                                        <p:tgtEl>
                                          <p:spTgt spid="47"/>
                                        </p:tgtEl>
                                        <p:attrNameLst>
                                          <p:attrName>ppt_y</p:attrName>
                                        </p:attrNameLst>
                                      </p:cBhvr>
                                      <p:tavLst>
                                        <p:tav tm="0">
                                          <p:val>
                                            <p:strVal val="#ppt_y"/>
                                          </p:val>
                                        </p:tav>
                                        <p:tav tm="100000">
                                          <p:val>
                                            <p:strVal val="#ppt_y"/>
                                          </p:val>
                                        </p:tav>
                                      </p:tavLst>
                                    </p:anim>
                                    <p:animEffect transition="in" filter="fade">
                                      <p:cBhvr>
                                        <p:cTn id="272" dur="500"/>
                                        <p:tgtEl>
                                          <p:spTgt spid="47"/>
                                        </p:tgtEl>
                                      </p:cBhvr>
                                    </p:animEffect>
                                  </p:childTnLst>
                                </p:cTn>
                              </p:par>
                              <p:par>
                                <p:cTn id="273" presetID="54" presetClass="entr" presetSubtype="0" accel="100000" fill="hold" grpId="0" nodeType="withEffect">
                                  <p:stCondLst>
                                    <p:cond delay="0"/>
                                  </p:stCondLst>
                                  <p:childTnLst>
                                    <p:set>
                                      <p:cBhvr>
                                        <p:cTn id="274" dur="1" fill="hold">
                                          <p:stCondLst>
                                            <p:cond delay="0"/>
                                          </p:stCondLst>
                                        </p:cTn>
                                        <p:tgtEl>
                                          <p:spTgt spid="49"/>
                                        </p:tgtEl>
                                        <p:attrNameLst>
                                          <p:attrName>style.visibility</p:attrName>
                                        </p:attrNameLst>
                                      </p:cBhvr>
                                      <p:to>
                                        <p:strVal val="visible"/>
                                      </p:to>
                                    </p:set>
                                    <p:anim calcmode="lin" valueType="num">
                                      <p:cBhvr>
                                        <p:cTn id="275" dur="500" fill="hold"/>
                                        <p:tgtEl>
                                          <p:spTgt spid="49"/>
                                        </p:tgtEl>
                                        <p:attrNameLst>
                                          <p:attrName>ppt_w</p:attrName>
                                        </p:attrNameLst>
                                      </p:cBhvr>
                                      <p:tavLst>
                                        <p:tav tm="0">
                                          <p:val>
                                            <p:strVal val="#ppt_w*0.05"/>
                                          </p:val>
                                        </p:tav>
                                        <p:tav tm="100000">
                                          <p:val>
                                            <p:strVal val="#ppt_w"/>
                                          </p:val>
                                        </p:tav>
                                      </p:tavLst>
                                    </p:anim>
                                    <p:anim calcmode="lin" valueType="num">
                                      <p:cBhvr>
                                        <p:cTn id="276" dur="500" fill="hold"/>
                                        <p:tgtEl>
                                          <p:spTgt spid="49"/>
                                        </p:tgtEl>
                                        <p:attrNameLst>
                                          <p:attrName>ppt_h</p:attrName>
                                        </p:attrNameLst>
                                      </p:cBhvr>
                                      <p:tavLst>
                                        <p:tav tm="0">
                                          <p:val>
                                            <p:strVal val="#ppt_h"/>
                                          </p:val>
                                        </p:tav>
                                        <p:tav tm="100000">
                                          <p:val>
                                            <p:strVal val="#ppt_h"/>
                                          </p:val>
                                        </p:tav>
                                      </p:tavLst>
                                    </p:anim>
                                    <p:anim calcmode="lin" valueType="num">
                                      <p:cBhvr>
                                        <p:cTn id="277" dur="500" fill="hold"/>
                                        <p:tgtEl>
                                          <p:spTgt spid="49"/>
                                        </p:tgtEl>
                                        <p:attrNameLst>
                                          <p:attrName>ppt_x</p:attrName>
                                        </p:attrNameLst>
                                      </p:cBhvr>
                                      <p:tavLst>
                                        <p:tav tm="0">
                                          <p:val>
                                            <p:strVal val="#ppt_x-.2"/>
                                          </p:val>
                                        </p:tav>
                                        <p:tav tm="100000">
                                          <p:val>
                                            <p:strVal val="#ppt_x"/>
                                          </p:val>
                                        </p:tav>
                                      </p:tavLst>
                                    </p:anim>
                                    <p:anim calcmode="lin" valueType="num">
                                      <p:cBhvr>
                                        <p:cTn id="278" dur="500" fill="hold"/>
                                        <p:tgtEl>
                                          <p:spTgt spid="49"/>
                                        </p:tgtEl>
                                        <p:attrNameLst>
                                          <p:attrName>ppt_y</p:attrName>
                                        </p:attrNameLst>
                                      </p:cBhvr>
                                      <p:tavLst>
                                        <p:tav tm="0">
                                          <p:val>
                                            <p:strVal val="#ppt_y"/>
                                          </p:val>
                                        </p:tav>
                                        <p:tav tm="100000">
                                          <p:val>
                                            <p:strVal val="#ppt_y"/>
                                          </p:val>
                                        </p:tav>
                                      </p:tavLst>
                                    </p:anim>
                                    <p:animEffect transition="in" filter="fade">
                                      <p:cBhvr>
                                        <p:cTn id="279" dur="500"/>
                                        <p:tgtEl>
                                          <p:spTgt spid="49"/>
                                        </p:tgtEl>
                                      </p:cBhvr>
                                    </p:animEffect>
                                  </p:childTnLst>
                                </p:cTn>
                              </p:par>
                              <p:par>
                                <p:cTn id="280" presetID="54" presetClass="entr" presetSubtype="0" accel="100000" fill="hold" grpId="0" nodeType="withEffect">
                                  <p:stCondLst>
                                    <p:cond delay="0"/>
                                  </p:stCondLst>
                                  <p:childTnLst>
                                    <p:set>
                                      <p:cBhvr>
                                        <p:cTn id="281" dur="1" fill="hold">
                                          <p:stCondLst>
                                            <p:cond delay="0"/>
                                          </p:stCondLst>
                                        </p:cTn>
                                        <p:tgtEl>
                                          <p:spTgt spid="50"/>
                                        </p:tgtEl>
                                        <p:attrNameLst>
                                          <p:attrName>style.visibility</p:attrName>
                                        </p:attrNameLst>
                                      </p:cBhvr>
                                      <p:to>
                                        <p:strVal val="visible"/>
                                      </p:to>
                                    </p:set>
                                    <p:anim calcmode="lin" valueType="num">
                                      <p:cBhvr>
                                        <p:cTn id="282" dur="500" fill="hold"/>
                                        <p:tgtEl>
                                          <p:spTgt spid="50"/>
                                        </p:tgtEl>
                                        <p:attrNameLst>
                                          <p:attrName>ppt_w</p:attrName>
                                        </p:attrNameLst>
                                      </p:cBhvr>
                                      <p:tavLst>
                                        <p:tav tm="0">
                                          <p:val>
                                            <p:strVal val="#ppt_w*0.05"/>
                                          </p:val>
                                        </p:tav>
                                        <p:tav tm="100000">
                                          <p:val>
                                            <p:strVal val="#ppt_w"/>
                                          </p:val>
                                        </p:tav>
                                      </p:tavLst>
                                    </p:anim>
                                    <p:anim calcmode="lin" valueType="num">
                                      <p:cBhvr>
                                        <p:cTn id="283" dur="500" fill="hold"/>
                                        <p:tgtEl>
                                          <p:spTgt spid="50"/>
                                        </p:tgtEl>
                                        <p:attrNameLst>
                                          <p:attrName>ppt_h</p:attrName>
                                        </p:attrNameLst>
                                      </p:cBhvr>
                                      <p:tavLst>
                                        <p:tav tm="0">
                                          <p:val>
                                            <p:strVal val="#ppt_h"/>
                                          </p:val>
                                        </p:tav>
                                        <p:tav tm="100000">
                                          <p:val>
                                            <p:strVal val="#ppt_h"/>
                                          </p:val>
                                        </p:tav>
                                      </p:tavLst>
                                    </p:anim>
                                    <p:anim calcmode="lin" valueType="num">
                                      <p:cBhvr>
                                        <p:cTn id="284" dur="500" fill="hold"/>
                                        <p:tgtEl>
                                          <p:spTgt spid="50"/>
                                        </p:tgtEl>
                                        <p:attrNameLst>
                                          <p:attrName>ppt_x</p:attrName>
                                        </p:attrNameLst>
                                      </p:cBhvr>
                                      <p:tavLst>
                                        <p:tav tm="0">
                                          <p:val>
                                            <p:strVal val="#ppt_x-.2"/>
                                          </p:val>
                                        </p:tav>
                                        <p:tav tm="100000">
                                          <p:val>
                                            <p:strVal val="#ppt_x"/>
                                          </p:val>
                                        </p:tav>
                                      </p:tavLst>
                                    </p:anim>
                                    <p:anim calcmode="lin" valueType="num">
                                      <p:cBhvr>
                                        <p:cTn id="285" dur="500" fill="hold"/>
                                        <p:tgtEl>
                                          <p:spTgt spid="50"/>
                                        </p:tgtEl>
                                        <p:attrNameLst>
                                          <p:attrName>ppt_y</p:attrName>
                                        </p:attrNameLst>
                                      </p:cBhvr>
                                      <p:tavLst>
                                        <p:tav tm="0">
                                          <p:val>
                                            <p:strVal val="#ppt_y"/>
                                          </p:val>
                                        </p:tav>
                                        <p:tav tm="100000">
                                          <p:val>
                                            <p:strVal val="#ppt_y"/>
                                          </p:val>
                                        </p:tav>
                                      </p:tavLst>
                                    </p:anim>
                                    <p:animEffect transition="in" filter="fade">
                                      <p:cBhvr>
                                        <p:cTn id="286" dur="500"/>
                                        <p:tgtEl>
                                          <p:spTgt spid="50"/>
                                        </p:tgtEl>
                                      </p:cBhvr>
                                    </p:animEffect>
                                  </p:childTnLst>
                                </p:cTn>
                              </p:par>
                              <p:par>
                                <p:cTn id="287" presetID="54" presetClass="entr" presetSubtype="0" accel="100000" fill="hold" grpId="0" nodeType="withEffect">
                                  <p:stCondLst>
                                    <p:cond delay="0"/>
                                  </p:stCondLst>
                                  <p:childTnLst>
                                    <p:set>
                                      <p:cBhvr>
                                        <p:cTn id="288" dur="1" fill="hold">
                                          <p:stCondLst>
                                            <p:cond delay="0"/>
                                          </p:stCondLst>
                                        </p:cTn>
                                        <p:tgtEl>
                                          <p:spTgt spid="51"/>
                                        </p:tgtEl>
                                        <p:attrNameLst>
                                          <p:attrName>style.visibility</p:attrName>
                                        </p:attrNameLst>
                                      </p:cBhvr>
                                      <p:to>
                                        <p:strVal val="visible"/>
                                      </p:to>
                                    </p:set>
                                    <p:anim calcmode="lin" valueType="num">
                                      <p:cBhvr>
                                        <p:cTn id="289" dur="500" fill="hold"/>
                                        <p:tgtEl>
                                          <p:spTgt spid="51"/>
                                        </p:tgtEl>
                                        <p:attrNameLst>
                                          <p:attrName>ppt_w</p:attrName>
                                        </p:attrNameLst>
                                      </p:cBhvr>
                                      <p:tavLst>
                                        <p:tav tm="0">
                                          <p:val>
                                            <p:strVal val="#ppt_w*0.05"/>
                                          </p:val>
                                        </p:tav>
                                        <p:tav tm="100000">
                                          <p:val>
                                            <p:strVal val="#ppt_w"/>
                                          </p:val>
                                        </p:tav>
                                      </p:tavLst>
                                    </p:anim>
                                    <p:anim calcmode="lin" valueType="num">
                                      <p:cBhvr>
                                        <p:cTn id="290" dur="500" fill="hold"/>
                                        <p:tgtEl>
                                          <p:spTgt spid="51"/>
                                        </p:tgtEl>
                                        <p:attrNameLst>
                                          <p:attrName>ppt_h</p:attrName>
                                        </p:attrNameLst>
                                      </p:cBhvr>
                                      <p:tavLst>
                                        <p:tav tm="0">
                                          <p:val>
                                            <p:strVal val="#ppt_h"/>
                                          </p:val>
                                        </p:tav>
                                        <p:tav tm="100000">
                                          <p:val>
                                            <p:strVal val="#ppt_h"/>
                                          </p:val>
                                        </p:tav>
                                      </p:tavLst>
                                    </p:anim>
                                    <p:anim calcmode="lin" valueType="num">
                                      <p:cBhvr>
                                        <p:cTn id="291" dur="500" fill="hold"/>
                                        <p:tgtEl>
                                          <p:spTgt spid="51"/>
                                        </p:tgtEl>
                                        <p:attrNameLst>
                                          <p:attrName>ppt_x</p:attrName>
                                        </p:attrNameLst>
                                      </p:cBhvr>
                                      <p:tavLst>
                                        <p:tav tm="0">
                                          <p:val>
                                            <p:strVal val="#ppt_x-.2"/>
                                          </p:val>
                                        </p:tav>
                                        <p:tav tm="100000">
                                          <p:val>
                                            <p:strVal val="#ppt_x"/>
                                          </p:val>
                                        </p:tav>
                                      </p:tavLst>
                                    </p:anim>
                                    <p:anim calcmode="lin" valueType="num">
                                      <p:cBhvr>
                                        <p:cTn id="292" dur="500" fill="hold"/>
                                        <p:tgtEl>
                                          <p:spTgt spid="51"/>
                                        </p:tgtEl>
                                        <p:attrNameLst>
                                          <p:attrName>ppt_y</p:attrName>
                                        </p:attrNameLst>
                                      </p:cBhvr>
                                      <p:tavLst>
                                        <p:tav tm="0">
                                          <p:val>
                                            <p:strVal val="#ppt_y"/>
                                          </p:val>
                                        </p:tav>
                                        <p:tav tm="100000">
                                          <p:val>
                                            <p:strVal val="#ppt_y"/>
                                          </p:val>
                                        </p:tav>
                                      </p:tavLst>
                                    </p:anim>
                                    <p:animEffect transition="in" filter="fade">
                                      <p:cBhvr>
                                        <p:cTn id="293" dur="500"/>
                                        <p:tgtEl>
                                          <p:spTgt spid="51"/>
                                        </p:tgtEl>
                                      </p:cBhvr>
                                    </p:animEffect>
                                  </p:childTnLst>
                                </p:cTn>
                              </p:par>
                              <p:par>
                                <p:cTn id="294" presetID="54" presetClass="entr" presetSubtype="0" accel="100000" fill="hold" grpId="0" nodeType="withEffect">
                                  <p:stCondLst>
                                    <p:cond delay="0"/>
                                  </p:stCondLst>
                                  <p:childTnLst>
                                    <p:set>
                                      <p:cBhvr>
                                        <p:cTn id="295" dur="1" fill="hold">
                                          <p:stCondLst>
                                            <p:cond delay="0"/>
                                          </p:stCondLst>
                                        </p:cTn>
                                        <p:tgtEl>
                                          <p:spTgt spid="53"/>
                                        </p:tgtEl>
                                        <p:attrNameLst>
                                          <p:attrName>style.visibility</p:attrName>
                                        </p:attrNameLst>
                                      </p:cBhvr>
                                      <p:to>
                                        <p:strVal val="visible"/>
                                      </p:to>
                                    </p:set>
                                    <p:anim calcmode="lin" valueType="num">
                                      <p:cBhvr>
                                        <p:cTn id="296" dur="500" fill="hold"/>
                                        <p:tgtEl>
                                          <p:spTgt spid="53"/>
                                        </p:tgtEl>
                                        <p:attrNameLst>
                                          <p:attrName>ppt_w</p:attrName>
                                        </p:attrNameLst>
                                      </p:cBhvr>
                                      <p:tavLst>
                                        <p:tav tm="0">
                                          <p:val>
                                            <p:strVal val="#ppt_w*0.05"/>
                                          </p:val>
                                        </p:tav>
                                        <p:tav tm="100000">
                                          <p:val>
                                            <p:strVal val="#ppt_w"/>
                                          </p:val>
                                        </p:tav>
                                      </p:tavLst>
                                    </p:anim>
                                    <p:anim calcmode="lin" valueType="num">
                                      <p:cBhvr>
                                        <p:cTn id="297" dur="500" fill="hold"/>
                                        <p:tgtEl>
                                          <p:spTgt spid="53"/>
                                        </p:tgtEl>
                                        <p:attrNameLst>
                                          <p:attrName>ppt_h</p:attrName>
                                        </p:attrNameLst>
                                      </p:cBhvr>
                                      <p:tavLst>
                                        <p:tav tm="0">
                                          <p:val>
                                            <p:strVal val="#ppt_h"/>
                                          </p:val>
                                        </p:tav>
                                        <p:tav tm="100000">
                                          <p:val>
                                            <p:strVal val="#ppt_h"/>
                                          </p:val>
                                        </p:tav>
                                      </p:tavLst>
                                    </p:anim>
                                    <p:anim calcmode="lin" valueType="num">
                                      <p:cBhvr>
                                        <p:cTn id="298" dur="500" fill="hold"/>
                                        <p:tgtEl>
                                          <p:spTgt spid="53"/>
                                        </p:tgtEl>
                                        <p:attrNameLst>
                                          <p:attrName>ppt_x</p:attrName>
                                        </p:attrNameLst>
                                      </p:cBhvr>
                                      <p:tavLst>
                                        <p:tav tm="0">
                                          <p:val>
                                            <p:strVal val="#ppt_x-.2"/>
                                          </p:val>
                                        </p:tav>
                                        <p:tav tm="100000">
                                          <p:val>
                                            <p:strVal val="#ppt_x"/>
                                          </p:val>
                                        </p:tav>
                                      </p:tavLst>
                                    </p:anim>
                                    <p:anim calcmode="lin" valueType="num">
                                      <p:cBhvr>
                                        <p:cTn id="299" dur="500" fill="hold"/>
                                        <p:tgtEl>
                                          <p:spTgt spid="53"/>
                                        </p:tgtEl>
                                        <p:attrNameLst>
                                          <p:attrName>ppt_y</p:attrName>
                                        </p:attrNameLst>
                                      </p:cBhvr>
                                      <p:tavLst>
                                        <p:tav tm="0">
                                          <p:val>
                                            <p:strVal val="#ppt_y"/>
                                          </p:val>
                                        </p:tav>
                                        <p:tav tm="100000">
                                          <p:val>
                                            <p:strVal val="#ppt_y"/>
                                          </p:val>
                                        </p:tav>
                                      </p:tavLst>
                                    </p:anim>
                                    <p:animEffect transition="in" filter="fade">
                                      <p:cBhvr>
                                        <p:cTn id="300" dur="500"/>
                                        <p:tgtEl>
                                          <p:spTgt spid="53"/>
                                        </p:tgtEl>
                                      </p:cBhvr>
                                    </p:animEffect>
                                  </p:childTnLst>
                                </p:cTn>
                              </p:par>
                              <p:par>
                                <p:cTn id="301" presetID="54" presetClass="entr" presetSubtype="0" accel="100000" fill="hold" nodeType="withEffect">
                                  <p:stCondLst>
                                    <p:cond delay="0"/>
                                  </p:stCondLst>
                                  <p:childTnLst>
                                    <p:set>
                                      <p:cBhvr>
                                        <p:cTn id="302" dur="1" fill="hold">
                                          <p:stCondLst>
                                            <p:cond delay="0"/>
                                          </p:stCondLst>
                                        </p:cTn>
                                        <p:tgtEl>
                                          <p:spTgt spid="54"/>
                                        </p:tgtEl>
                                        <p:attrNameLst>
                                          <p:attrName>style.visibility</p:attrName>
                                        </p:attrNameLst>
                                      </p:cBhvr>
                                      <p:to>
                                        <p:strVal val="visible"/>
                                      </p:to>
                                    </p:set>
                                    <p:anim calcmode="lin" valueType="num">
                                      <p:cBhvr>
                                        <p:cTn id="303" dur="500" fill="hold"/>
                                        <p:tgtEl>
                                          <p:spTgt spid="54"/>
                                        </p:tgtEl>
                                        <p:attrNameLst>
                                          <p:attrName>ppt_w</p:attrName>
                                        </p:attrNameLst>
                                      </p:cBhvr>
                                      <p:tavLst>
                                        <p:tav tm="0">
                                          <p:val>
                                            <p:strVal val="#ppt_w*0.05"/>
                                          </p:val>
                                        </p:tav>
                                        <p:tav tm="100000">
                                          <p:val>
                                            <p:strVal val="#ppt_w"/>
                                          </p:val>
                                        </p:tav>
                                      </p:tavLst>
                                    </p:anim>
                                    <p:anim calcmode="lin" valueType="num">
                                      <p:cBhvr>
                                        <p:cTn id="304" dur="500" fill="hold"/>
                                        <p:tgtEl>
                                          <p:spTgt spid="54"/>
                                        </p:tgtEl>
                                        <p:attrNameLst>
                                          <p:attrName>ppt_h</p:attrName>
                                        </p:attrNameLst>
                                      </p:cBhvr>
                                      <p:tavLst>
                                        <p:tav tm="0">
                                          <p:val>
                                            <p:strVal val="#ppt_h"/>
                                          </p:val>
                                        </p:tav>
                                        <p:tav tm="100000">
                                          <p:val>
                                            <p:strVal val="#ppt_h"/>
                                          </p:val>
                                        </p:tav>
                                      </p:tavLst>
                                    </p:anim>
                                    <p:anim calcmode="lin" valueType="num">
                                      <p:cBhvr>
                                        <p:cTn id="305" dur="500" fill="hold"/>
                                        <p:tgtEl>
                                          <p:spTgt spid="54"/>
                                        </p:tgtEl>
                                        <p:attrNameLst>
                                          <p:attrName>ppt_x</p:attrName>
                                        </p:attrNameLst>
                                      </p:cBhvr>
                                      <p:tavLst>
                                        <p:tav tm="0">
                                          <p:val>
                                            <p:strVal val="#ppt_x-.2"/>
                                          </p:val>
                                        </p:tav>
                                        <p:tav tm="100000">
                                          <p:val>
                                            <p:strVal val="#ppt_x"/>
                                          </p:val>
                                        </p:tav>
                                      </p:tavLst>
                                    </p:anim>
                                    <p:anim calcmode="lin" valueType="num">
                                      <p:cBhvr>
                                        <p:cTn id="306" dur="500" fill="hold"/>
                                        <p:tgtEl>
                                          <p:spTgt spid="54"/>
                                        </p:tgtEl>
                                        <p:attrNameLst>
                                          <p:attrName>ppt_y</p:attrName>
                                        </p:attrNameLst>
                                      </p:cBhvr>
                                      <p:tavLst>
                                        <p:tav tm="0">
                                          <p:val>
                                            <p:strVal val="#ppt_y"/>
                                          </p:val>
                                        </p:tav>
                                        <p:tav tm="100000">
                                          <p:val>
                                            <p:strVal val="#ppt_y"/>
                                          </p:val>
                                        </p:tav>
                                      </p:tavLst>
                                    </p:anim>
                                    <p:animEffect transition="in" filter="fade">
                                      <p:cBhvr>
                                        <p:cTn id="307" dur="500"/>
                                        <p:tgtEl>
                                          <p:spTgt spid="54"/>
                                        </p:tgtEl>
                                      </p:cBhvr>
                                    </p:animEffect>
                                  </p:childTnLst>
                                </p:cTn>
                              </p:par>
                              <p:par>
                                <p:cTn id="308" presetID="54" presetClass="entr" presetSubtype="0" accel="100000" fill="hold" nodeType="withEffect">
                                  <p:stCondLst>
                                    <p:cond delay="0"/>
                                  </p:stCondLst>
                                  <p:childTnLst>
                                    <p:set>
                                      <p:cBhvr>
                                        <p:cTn id="309" dur="1" fill="hold">
                                          <p:stCondLst>
                                            <p:cond delay="0"/>
                                          </p:stCondLst>
                                        </p:cTn>
                                        <p:tgtEl>
                                          <p:spTgt spid="55"/>
                                        </p:tgtEl>
                                        <p:attrNameLst>
                                          <p:attrName>style.visibility</p:attrName>
                                        </p:attrNameLst>
                                      </p:cBhvr>
                                      <p:to>
                                        <p:strVal val="visible"/>
                                      </p:to>
                                    </p:set>
                                    <p:anim calcmode="lin" valueType="num">
                                      <p:cBhvr>
                                        <p:cTn id="310" dur="500" fill="hold"/>
                                        <p:tgtEl>
                                          <p:spTgt spid="55"/>
                                        </p:tgtEl>
                                        <p:attrNameLst>
                                          <p:attrName>ppt_w</p:attrName>
                                        </p:attrNameLst>
                                      </p:cBhvr>
                                      <p:tavLst>
                                        <p:tav tm="0">
                                          <p:val>
                                            <p:strVal val="#ppt_w*0.05"/>
                                          </p:val>
                                        </p:tav>
                                        <p:tav tm="100000">
                                          <p:val>
                                            <p:strVal val="#ppt_w"/>
                                          </p:val>
                                        </p:tav>
                                      </p:tavLst>
                                    </p:anim>
                                    <p:anim calcmode="lin" valueType="num">
                                      <p:cBhvr>
                                        <p:cTn id="311" dur="500" fill="hold"/>
                                        <p:tgtEl>
                                          <p:spTgt spid="55"/>
                                        </p:tgtEl>
                                        <p:attrNameLst>
                                          <p:attrName>ppt_h</p:attrName>
                                        </p:attrNameLst>
                                      </p:cBhvr>
                                      <p:tavLst>
                                        <p:tav tm="0">
                                          <p:val>
                                            <p:strVal val="#ppt_h"/>
                                          </p:val>
                                        </p:tav>
                                        <p:tav tm="100000">
                                          <p:val>
                                            <p:strVal val="#ppt_h"/>
                                          </p:val>
                                        </p:tav>
                                      </p:tavLst>
                                    </p:anim>
                                    <p:anim calcmode="lin" valueType="num">
                                      <p:cBhvr>
                                        <p:cTn id="312" dur="500" fill="hold"/>
                                        <p:tgtEl>
                                          <p:spTgt spid="55"/>
                                        </p:tgtEl>
                                        <p:attrNameLst>
                                          <p:attrName>ppt_x</p:attrName>
                                        </p:attrNameLst>
                                      </p:cBhvr>
                                      <p:tavLst>
                                        <p:tav tm="0">
                                          <p:val>
                                            <p:strVal val="#ppt_x-.2"/>
                                          </p:val>
                                        </p:tav>
                                        <p:tav tm="100000">
                                          <p:val>
                                            <p:strVal val="#ppt_x"/>
                                          </p:val>
                                        </p:tav>
                                      </p:tavLst>
                                    </p:anim>
                                    <p:anim calcmode="lin" valueType="num">
                                      <p:cBhvr>
                                        <p:cTn id="313" dur="500" fill="hold"/>
                                        <p:tgtEl>
                                          <p:spTgt spid="55"/>
                                        </p:tgtEl>
                                        <p:attrNameLst>
                                          <p:attrName>ppt_y</p:attrName>
                                        </p:attrNameLst>
                                      </p:cBhvr>
                                      <p:tavLst>
                                        <p:tav tm="0">
                                          <p:val>
                                            <p:strVal val="#ppt_y"/>
                                          </p:val>
                                        </p:tav>
                                        <p:tav tm="100000">
                                          <p:val>
                                            <p:strVal val="#ppt_y"/>
                                          </p:val>
                                        </p:tav>
                                      </p:tavLst>
                                    </p:anim>
                                    <p:animEffect transition="in" filter="fade">
                                      <p:cBhvr>
                                        <p:cTn id="314" dur="500"/>
                                        <p:tgtEl>
                                          <p:spTgt spid="55"/>
                                        </p:tgtEl>
                                      </p:cBhvr>
                                    </p:animEffect>
                                  </p:childTnLst>
                                </p:cTn>
                              </p:par>
                              <p:par>
                                <p:cTn id="315" presetID="54" presetClass="entr" presetSubtype="0" accel="100000" fill="hold" nodeType="withEffect">
                                  <p:stCondLst>
                                    <p:cond delay="0"/>
                                  </p:stCondLst>
                                  <p:childTnLst>
                                    <p:set>
                                      <p:cBhvr>
                                        <p:cTn id="316" dur="1" fill="hold">
                                          <p:stCondLst>
                                            <p:cond delay="0"/>
                                          </p:stCondLst>
                                        </p:cTn>
                                        <p:tgtEl>
                                          <p:spTgt spid="56"/>
                                        </p:tgtEl>
                                        <p:attrNameLst>
                                          <p:attrName>style.visibility</p:attrName>
                                        </p:attrNameLst>
                                      </p:cBhvr>
                                      <p:to>
                                        <p:strVal val="visible"/>
                                      </p:to>
                                    </p:set>
                                    <p:anim calcmode="lin" valueType="num">
                                      <p:cBhvr>
                                        <p:cTn id="317" dur="500" fill="hold"/>
                                        <p:tgtEl>
                                          <p:spTgt spid="56"/>
                                        </p:tgtEl>
                                        <p:attrNameLst>
                                          <p:attrName>ppt_w</p:attrName>
                                        </p:attrNameLst>
                                      </p:cBhvr>
                                      <p:tavLst>
                                        <p:tav tm="0">
                                          <p:val>
                                            <p:strVal val="#ppt_w*0.05"/>
                                          </p:val>
                                        </p:tav>
                                        <p:tav tm="100000">
                                          <p:val>
                                            <p:strVal val="#ppt_w"/>
                                          </p:val>
                                        </p:tav>
                                      </p:tavLst>
                                    </p:anim>
                                    <p:anim calcmode="lin" valueType="num">
                                      <p:cBhvr>
                                        <p:cTn id="318" dur="500" fill="hold"/>
                                        <p:tgtEl>
                                          <p:spTgt spid="56"/>
                                        </p:tgtEl>
                                        <p:attrNameLst>
                                          <p:attrName>ppt_h</p:attrName>
                                        </p:attrNameLst>
                                      </p:cBhvr>
                                      <p:tavLst>
                                        <p:tav tm="0">
                                          <p:val>
                                            <p:strVal val="#ppt_h"/>
                                          </p:val>
                                        </p:tav>
                                        <p:tav tm="100000">
                                          <p:val>
                                            <p:strVal val="#ppt_h"/>
                                          </p:val>
                                        </p:tav>
                                      </p:tavLst>
                                    </p:anim>
                                    <p:anim calcmode="lin" valueType="num">
                                      <p:cBhvr>
                                        <p:cTn id="319" dur="500" fill="hold"/>
                                        <p:tgtEl>
                                          <p:spTgt spid="56"/>
                                        </p:tgtEl>
                                        <p:attrNameLst>
                                          <p:attrName>ppt_x</p:attrName>
                                        </p:attrNameLst>
                                      </p:cBhvr>
                                      <p:tavLst>
                                        <p:tav tm="0">
                                          <p:val>
                                            <p:strVal val="#ppt_x-.2"/>
                                          </p:val>
                                        </p:tav>
                                        <p:tav tm="100000">
                                          <p:val>
                                            <p:strVal val="#ppt_x"/>
                                          </p:val>
                                        </p:tav>
                                      </p:tavLst>
                                    </p:anim>
                                    <p:anim calcmode="lin" valueType="num">
                                      <p:cBhvr>
                                        <p:cTn id="320" dur="500" fill="hold"/>
                                        <p:tgtEl>
                                          <p:spTgt spid="56"/>
                                        </p:tgtEl>
                                        <p:attrNameLst>
                                          <p:attrName>ppt_y</p:attrName>
                                        </p:attrNameLst>
                                      </p:cBhvr>
                                      <p:tavLst>
                                        <p:tav tm="0">
                                          <p:val>
                                            <p:strVal val="#ppt_y"/>
                                          </p:val>
                                        </p:tav>
                                        <p:tav tm="100000">
                                          <p:val>
                                            <p:strVal val="#ppt_y"/>
                                          </p:val>
                                        </p:tav>
                                      </p:tavLst>
                                    </p:anim>
                                    <p:animEffect transition="in" filter="fade">
                                      <p:cBhvr>
                                        <p:cTn id="321" dur="500"/>
                                        <p:tgtEl>
                                          <p:spTgt spid="56"/>
                                        </p:tgtEl>
                                      </p:cBhvr>
                                    </p:animEffect>
                                  </p:childTnLst>
                                </p:cTn>
                              </p:par>
                              <p:par>
                                <p:cTn id="322" presetID="54" presetClass="entr" presetSubtype="0" accel="100000" fill="hold" nodeType="withEffect">
                                  <p:stCondLst>
                                    <p:cond delay="0"/>
                                  </p:stCondLst>
                                  <p:childTnLst>
                                    <p:set>
                                      <p:cBhvr>
                                        <p:cTn id="323" dur="1" fill="hold">
                                          <p:stCondLst>
                                            <p:cond delay="0"/>
                                          </p:stCondLst>
                                        </p:cTn>
                                        <p:tgtEl>
                                          <p:spTgt spid="57"/>
                                        </p:tgtEl>
                                        <p:attrNameLst>
                                          <p:attrName>style.visibility</p:attrName>
                                        </p:attrNameLst>
                                      </p:cBhvr>
                                      <p:to>
                                        <p:strVal val="visible"/>
                                      </p:to>
                                    </p:set>
                                    <p:anim calcmode="lin" valueType="num">
                                      <p:cBhvr>
                                        <p:cTn id="324" dur="500" fill="hold"/>
                                        <p:tgtEl>
                                          <p:spTgt spid="57"/>
                                        </p:tgtEl>
                                        <p:attrNameLst>
                                          <p:attrName>ppt_w</p:attrName>
                                        </p:attrNameLst>
                                      </p:cBhvr>
                                      <p:tavLst>
                                        <p:tav tm="0">
                                          <p:val>
                                            <p:strVal val="#ppt_w*0.05"/>
                                          </p:val>
                                        </p:tav>
                                        <p:tav tm="100000">
                                          <p:val>
                                            <p:strVal val="#ppt_w"/>
                                          </p:val>
                                        </p:tav>
                                      </p:tavLst>
                                    </p:anim>
                                    <p:anim calcmode="lin" valueType="num">
                                      <p:cBhvr>
                                        <p:cTn id="325" dur="500" fill="hold"/>
                                        <p:tgtEl>
                                          <p:spTgt spid="57"/>
                                        </p:tgtEl>
                                        <p:attrNameLst>
                                          <p:attrName>ppt_h</p:attrName>
                                        </p:attrNameLst>
                                      </p:cBhvr>
                                      <p:tavLst>
                                        <p:tav tm="0">
                                          <p:val>
                                            <p:strVal val="#ppt_h"/>
                                          </p:val>
                                        </p:tav>
                                        <p:tav tm="100000">
                                          <p:val>
                                            <p:strVal val="#ppt_h"/>
                                          </p:val>
                                        </p:tav>
                                      </p:tavLst>
                                    </p:anim>
                                    <p:anim calcmode="lin" valueType="num">
                                      <p:cBhvr>
                                        <p:cTn id="326" dur="500" fill="hold"/>
                                        <p:tgtEl>
                                          <p:spTgt spid="57"/>
                                        </p:tgtEl>
                                        <p:attrNameLst>
                                          <p:attrName>ppt_x</p:attrName>
                                        </p:attrNameLst>
                                      </p:cBhvr>
                                      <p:tavLst>
                                        <p:tav tm="0">
                                          <p:val>
                                            <p:strVal val="#ppt_x-.2"/>
                                          </p:val>
                                        </p:tav>
                                        <p:tav tm="100000">
                                          <p:val>
                                            <p:strVal val="#ppt_x"/>
                                          </p:val>
                                        </p:tav>
                                      </p:tavLst>
                                    </p:anim>
                                    <p:anim calcmode="lin" valueType="num">
                                      <p:cBhvr>
                                        <p:cTn id="327" dur="500" fill="hold"/>
                                        <p:tgtEl>
                                          <p:spTgt spid="57"/>
                                        </p:tgtEl>
                                        <p:attrNameLst>
                                          <p:attrName>ppt_y</p:attrName>
                                        </p:attrNameLst>
                                      </p:cBhvr>
                                      <p:tavLst>
                                        <p:tav tm="0">
                                          <p:val>
                                            <p:strVal val="#ppt_y"/>
                                          </p:val>
                                        </p:tav>
                                        <p:tav tm="100000">
                                          <p:val>
                                            <p:strVal val="#ppt_y"/>
                                          </p:val>
                                        </p:tav>
                                      </p:tavLst>
                                    </p:anim>
                                    <p:animEffect transition="in" filter="fade">
                                      <p:cBhvr>
                                        <p:cTn id="328" dur="500"/>
                                        <p:tgtEl>
                                          <p:spTgt spid="57"/>
                                        </p:tgtEl>
                                      </p:cBhvr>
                                    </p:animEffect>
                                  </p:childTnLst>
                                </p:cTn>
                              </p:par>
                              <p:par>
                                <p:cTn id="329" presetID="54" presetClass="entr" presetSubtype="0" accel="100000" fill="hold" grpId="0" nodeType="withEffect">
                                  <p:stCondLst>
                                    <p:cond delay="0"/>
                                  </p:stCondLst>
                                  <p:childTnLst>
                                    <p:set>
                                      <p:cBhvr>
                                        <p:cTn id="330" dur="1" fill="hold">
                                          <p:stCondLst>
                                            <p:cond delay="0"/>
                                          </p:stCondLst>
                                        </p:cTn>
                                        <p:tgtEl>
                                          <p:spTgt spid="58"/>
                                        </p:tgtEl>
                                        <p:attrNameLst>
                                          <p:attrName>style.visibility</p:attrName>
                                        </p:attrNameLst>
                                      </p:cBhvr>
                                      <p:to>
                                        <p:strVal val="visible"/>
                                      </p:to>
                                    </p:set>
                                    <p:anim calcmode="lin" valueType="num">
                                      <p:cBhvr>
                                        <p:cTn id="331" dur="500" fill="hold"/>
                                        <p:tgtEl>
                                          <p:spTgt spid="58"/>
                                        </p:tgtEl>
                                        <p:attrNameLst>
                                          <p:attrName>ppt_w</p:attrName>
                                        </p:attrNameLst>
                                      </p:cBhvr>
                                      <p:tavLst>
                                        <p:tav tm="0">
                                          <p:val>
                                            <p:strVal val="#ppt_w*0.05"/>
                                          </p:val>
                                        </p:tav>
                                        <p:tav tm="100000">
                                          <p:val>
                                            <p:strVal val="#ppt_w"/>
                                          </p:val>
                                        </p:tav>
                                      </p:tavLst>
                                    </p:anim>
                                    <p:anim calcmode="lin" valueType="num">
                                      <p:cBhvr>
                                        <p:cTn id="332" dur="500" fill="hold"/>
                                        <p:tgtEl>
                                          <p:spTgt spid="58"/>
                                        </p:tgtEl>
                                        <p:attrNameLst>
                                          <p:attrName>ppt_h</p:attrName>
                                        </p:attrNameLst>
                                      </p:cBhvr>
                                      <p:tavLst>
                                        <p:tav tm="0">
                                          <p:val>
                                            <p:strVal val="#ppt_h"/>
                                          </p:val>
                                        </p:tav>
                                        <p:tav tm="100000">
                                          <p:val>
                                            <p:strVal val="#ppt_h"/>
                                          </p:val>
                                        </p:tav>
                                      </p:tavLst>
                                    </p:anim>
                                    <p:anim calcmode="lin" valueType="num">
                                      <p:cBhvr>
                                        <p:cTn id="333" dur="500" fill="hold"/>
                                        <p:tgtEl>
                                          <p:spTgt spid="58"/>
                                        </p:tgtEl>
                                        <p:attrNameLst>
                                          <p:attrName>ppt_x</p:attrName>
                                        </p:attrNameLst>
                                      </p:cBhvr>
                                      <p:tavLst>
                                        <p:tav tm="0">
                                          <p:val>
                                            <p:strVal val="#ppt_x-.2"/>
                                          </p:val>
                                        </p:tav>
                                        <p:tav tm="100000">
                                          <p:val>
                                            <p:strVal val="#ppt_x"/>
                                          </p:val>
                                        </p:tav>
                                      </p:tavLst>
                                    </p:anim>
                                    <p:anim calcmode="lin" valueType="num">
                                      <p:cBhvr>
                                        <p:cTn id="334" dur="500" fill="hold"/>
                                        <p:tgtEl>
                                          <p:spTgt spid="58"/>
                                        </p:tgtEl>
                                        <p:attrNameLst>
                                          <p:attrName>ppt_y</p:attrName>
                                        </p:attrNameLst>
                                      </p:cBhvr>
                                      <p:tavLst>
                                        <p:tav tm="0">
                                          <p:val>
                                            <p:strVal val="#ppt_y"/>
                                          </p:val>
                                        </p:tav>
                                        <p:tav tm="100000">
                                          <p:val>
                                            <p:strVal val="#ppt_y"/>
                                          </p:val>
                                        </p:tav>
                                      </p:tavLst>
                                    </p:anim>
                                    <p:animEffect transition="in" filter="fade">
                                      <p:cBhvr>
                                        <p:cTn id="335" dur="500"/>
                                        <p:tgtEl>
                                          <p:spTgt spid="58"/>
                                        </p:tgtEl>
                                      </p:cBhvr>
                                    </p:animEffect>
                                  </p:childTnLst>
                                </p:cTn>
                              </p:par>
                              <p:par>
                                <p:cTn id="336" presetID="54" presetClass="entr" presetSubtype="0" accel="100000" fill="hold" grpId="0" nodeType="withEffect">
                                  <p:stCondLst>
                                    <p:cond delay="0"/>
                                  </p:stCondLst>
                                  <p:childTnLst>
                                    <p:set>
                                      <p:cBhvr>
                                        <p:cTn id="337" dur="1" fill="hold">
                                          <p:stCondLst>
                                            <p:cond delay="0"/>
                                          </p:stCondLst>
                                        </p:cTn>
                                        <p:tgtEl>
                                          <p:spTgt spid="59"/>
                                        </p:tgtEl>
                                        <p:attrNameLst>
                                          <p:attrName>style.visibility</p:attrName>
                                        </p:attrNameLst>
                                      </p:cBhvr>
                                      <p:to>
                                        <p:strVal val="visible"/>
                                      </p:to>
                                    </p:set>
                                    <p:anim calcmode="lin" valueType="num">
                                      <p:cBhvr>
                                        <p:cTn id="338" dur="500" fill="hold"/>
                                        <p:tgtEl>
                                          <p:spTgt spid="59"/>
                                        </p:tgtEl>
                                        <p:attrNameLst>
                                          <p:attrName>ppt_w</p:attrName>
                                        </p:attrNameLst>
                                      </p:cBhvr>
                                      <p:tavLst>
                                        <p:tav tm="0">
                                          <p:val>
                                            <p:strVal val="#ppt_w*0.05"/>
                                          </p:val>
                                        </p:tav>
                                        <p:tav tm="100000">
                                          <p:val>
                                            <p:strVal val="#ppt_w"/>
                                          </p:val>
                                        </p:tav>
                                      </p:tavLst>
                                    </p:anim>
                                    <p:anim calcmode="lin" valueType="num">
                                      <p:cBhvr>
                                        <p:cTn id="339" dur="500" fill="hold"/>
                                        <p:tgtEl>
                                          <p:spTgt spid="59"/>
                                        </p:tgtEl>
                                        <p:attrNameLst>
                                          <p:attrName>ppt_h</p:attrName>
                                        </p:attrNameLst>
                                      </p:cBhvr>
                                      <p:tavLst>
                                        <p:tav tm="0">
                                          <p:val>
                                            <p:strVal val="#ppt_h"/>
                                          </p:val>
                                        </p:tav>
                                        <p:tav tm="100000">
                                          <p:val>
                                            <p:strVal val="#ppt_h"/>
                                          </p:val>
                                        </p:tav>
                                      </p:tavLst>
                                    </p:anim>
                                    <p:anim calcmode="lin" valueType="num">
                                      <p:cBhvr>
                                        <p:cTn id="340" dur="500" fill="hold"/>
                                        <p:tgtEl>
                                          <p:spTgt spid="59"/>
                                        </p:tgtEl>
                                        <p:attrNameLst>
                                          <p:attrName>ppt_x</p:attrName>
                                        </p:attrNameLst>
                                      </p:cBhvr>
                                      <p:tavLst>
                                        <p:tav tm="0">
                                          <p:val>
                                            <p:strVal val="#ppt_x-.2"/>
                                          </p:val>
                                        </p:tav>
                                        <p:tav tm="100000">
                                          <p:val>
                                            <p:strVal val="#ppt_x"/>
                                          </p:val>
                                        </p:tav>
                                      </p:tavLst>
                                    </p:anim>
                                    <p:anim calcmode="lin" valueType="num">
                                      <p:cBhvr>
                                        <p:cTn id="341" dur="500" fill="hold"/>
                                        <p:tgtEl>
                                          <p:spTgt spid="59"/>
                                        </p:tgtEl>
                                        <p:attrNameLst>
                                          <p:attrName>ppt_y</p:attrName>
                                        </p:attrNameLst>
                                      </p:cBhvr>
                                      <p:tavLst>
                                        <p:tav tm="0">
                                          <p:val>
                                            <p:strVal val="#ppt_y"/>
                                          </p:val>
                                        </p:tav>
                                        <p:tav tm="100000">
                                          <p:val>
                                            <p:strVal val="#ppt_y"/>
                                          </p:val>
                                        </p:tav>
                                      </p:tavLst>
                                    </p:anim>
                                    <p:animEffect transition="in" filter="fade">
                                      <p:cBhvr>
                                        <p:cTn id="342" dur="500"/>
                                        <p:tgtEl>
                                          <p:spTgt spid="59"/>
                                        </p:tgtEl>
                                      </p:cBhvr>
                                    </p:animEffect>
                                  </p:childTnLst>
                                </p:cTn>
                              </p:par>
                              <p:par>
                                <p:cTn id="343" presetID="54" presetClass="entr" presetSubtype="0" accel="100000" fill="hold" grpId="0" nodeType="withEffect">
                                  <p:stCondLst>
                                    <p:cond delay="0"/>
                                  </p:stCondLst>
                                  <p:childTnLst>
                                    <p:set>
                                      <p:cBhvr>
                                        <p:cTn id="344" dur="1" fill="hold">
                                          <p:stCondLst>
                                            <p:cond delay="0"/>
                                          </p:stCondLst>
                                        </p:cTn>
                                        <p:tgtEl>
                                          <p:spTgt spid="60"/>
                                        </p:tgtEl>
                                        <p:attrNameLst>
                                          <p:attrName>style.visibility</p:attrName>
                                        </p:attrNameLst>
                                      </p:cBhvr>
                                      <p:to>
                                        <p:strVal val="visible"/>
                                      </p:to>
                                    </p:set>
                                    <p:anim calcmode="lin" valueType="num">
                                      <p:cBhvr>
                                        <p:cTn id="345" dur="500" fill="hold"/>
                                        <p:tgtEl>
                                          <p:spTgt spid="60"/>
                                        </p:tgtEl>
                                        <p:attrNameLst>
                                          <p:attrName>ppt_w</p:attrName>
                                        </p:attrNameLst>
                                      </p:cBhvr>
                                      <p:tavLst>
                                        <p:tav tm="0">
                                          <p:val>
                                            <p:strVal val="#ppt_w*0.05"/>
                                          </p:val>
                                        </p:tav>
                                        <p:tav tm="100000">
                                          <p:val>
                                            <p:strVal val="#ppt_w"/>
                                          </p:val>
                                        </p:tav>
                                      </p:tavLst>
                                    </p:anim>
                                    <p:anim calcmode="lin" valueType="num">
                                      <p:cBhvr>
                                        <p:cTn id="346" dur="500" fill="hold"/>
                                        <p:tgtEl>
                                          <p:spTgt spid="60"/>
                                        </p:tgtEl>
                                        <p:attrNameLst>
                                          <p:attrName>ppt_h</p:attrName>
                                        </p:attrNameLst>
                                      </p:cBhvr>
                                      <p:tavLst>
                                        <p:tav tm="0">
                                          <p:val>
                                            <p:strVal val="#ppt_h"/>
                                          </p:val>
                                        </p:tav>
                                        <p:tav tm="100000">
                                          <p:val>
                                            <p:strVal val="#ppt_h"/>
                                          </p:val>
                                        </p:tav>
                                      </p:tavLst>
                                    </p:anim>
                                    <p:anim calcmode="lin" valueType="num">
                                      <p:cBhvr>
                                        <p:cTn id="347" dur="500" fill="hold"/>
                                        <p:tgtEl>
                                          <p:spTgt spid="60"/>
                                        </p:tgtEl>
                                        <p:attrNameLst>
                                          <p:attrName>ppt_x</p:attrName>
                                        </p:attrNameLst>
                                      </p:cBhvr>
                                      <p:tavLst>
                                        <p:tav tm="0">
                                          <p:val>
                                            <p:strVal val="#ppt_x-.2"/>
                                          </p:val>
                                        </p:tav>
                                        <p:tav tm="100000">
                                          <p:val>
                                            <p:strVal val="#ppt_x"/>
                                          </p:val>
                                        </p:tav>
                                      </p:tavLst>
                                    </p:anim>
                                    <p:anim calcmode="lin" valueType="num">
                                      <p:cBhvr>
                                        <p:cTn id="348" dur="500" fill="hold"/>
                                        <p:tgtEl>
                                          <p:spTgt spid="60"/>
                                        </p:tgtEl>
                                        <p:attrNameLst>
                                          <p:attrName>ppt_y</p:attrName>
                                        </p:attrNameLst>
                                      </p:cBhvr>
                                      <p:tavLst>
                                        <p:tav tm="0">
                                          <p:val>
                                            <p:strVal val="#ppt_y"/>
                                          </p:val>
                                        </p:tav>
                                        <p:tav tm="100000">
                                          <p:val>
                                            <p:strVal val="#ppt_y"/>
                                          </p:val>
                                        </p:tav>
                                      </p:tavLst>
                                    </p:anim>
                                    <p:animEffect transition="in" filter="fade">
                                      <p:cBhvr>
                                        <p:cTn id="349" dur="500"/>
                                        <p:tgtEl>
                                          <p:spTgt spid="60"/>
                                        </p:tgtEl>
                                      </p:cBhvr>
                                    </p:animEffect>
                                  </p:childTnLst>
                                </p:cTn>
                              </p:par>
                              <p:par>
                                <p:cTn id="350" presetID="54" presetClass="entr" presetSubtype="0" accel="100000" fill="hold" grpId="0" nodeType="withEffect">
                                  <p:stCondLst>
                                    <p:cond delay="0"/>
                                  </p:stCondLst>
                                  <p:childTnLst>
                                    <p:set>
                                      <p:cBhvr>
                                        <p:cTn id="351" dur="1" fill="hold">
                                          <p:stCondLst>
                                            <p:cond delay="0"/>
                                          </p:stCondLst>
                                        </p:cTn>
                                        <p:tgtEl>
                                          <p:spTgt spid="61"/>
                                        </p:tgtEl>
                                        <p:attrNameLst>
                                          <p:attrName>style.visibility</p:attrName>
                                        </p:attrNameLst>
                                      </p:cBhvr>
                                      <p:to>
                                        <p:strVal val="visible"/>
                                      </p:to>
                                    </p:set>
                                    <p:anim calcmode="lin" valueType="num">
                                      <p:cBhvr>
                                        <p:cTn id="352" dur="500" fill="hold"/>
                                        <p:tgtEl>
                                          <p:spTgt spid="61"/>
                                        </p:tgtEl>
                                        <p:attrNameLst>
                                          <p:attrName>ppt_w</p:attrName>
                                        </p:attrNameLst>
                                      </p:cBhvr>
                                      <p:tavLst>
                                        <p:tav tm="0">
                                          <p:val>
                                            <p:strVal val="#ppt_w*0.05"/>
                                          </p:val>
                                        </p:tav>
                                        <p:tav tm="100000">
                                          <p:val>
                                            <p:strVal val="#ppt_w"/>
                                          </p:val>
                                        </p:tav>
                                      </p:tavLst>
                                    </p:anim>
                                    <p:anim calcmode="lin" valueType="num">
                                      <p:cBhvr>
                                        <p:cTn id="353" dur="500" fill="hold"/>
                                        <p:tgtEl>
                                          <p:spTgt spid="61"/>
                                        </p:tgtEl>
                                        <p:attrNameLst>
                                          <p:attrName>ppt_h</p:attrName>
                                        </p:attrNameLst>
                                      </p:cBhvr>
                                      <p:tavLst>
                                        <p:tav tm="0">
                                          <p:val>
                                            <p:strVal val="#ppt_h"/>
                                          </p:val>
                                        </p:tav>
                                        <p:tav tm="100000">
                                          <p:val>
                                            <p:strVal val="#ppt_h"/>
                                          </p:val>
                                        </p:tav>
                                      </p:tavLst>
                                    </p:anim>
                                    <p:anim calcmode="lin" valueType="num">
                                      <p:cBhvr>
                                        <p:cTn id="354" dur="500" fill="hold"/>
                                        <p:tgtEl>
                                          <p:spTgt spid="61"/>
                                        </p:tgtEl>
                                        <p:attrNameLst>
                                          <p:attrName>ppt_x</p:attrName>
                                        </p:attrNameLst>
                                      </p:cBhvr>
                                      <p:tavLst>
                                        <p:tav tm="0">
                                          <p:val>
                                            <p:strVal val="#ppt_x-.2"/>
                                          </p:val>
                                        </p:tav>
                                        <p:tav tm="100000">
                                          <p:val>
                                            <p:strVal val="#ppt_x"/>
                                          </p:val>
                                        </p:tav>
                                      </p:tavLst>
                                    </p:anim>
                                    <p:anim calcmode="lin" valueType="num">
                                      <p:cBhvr>
                                        <p:cTn id="355" dur="500" fill="hold"/>
                                        <p:tgtEl>
                                          <p:spTgt spid="61"/>
                                        </p:tgtEl>
                                        <p:attrNameLst>
                                          <p:attrName>ppt_y</p:attrName>
                                        </p:attrNameLst>
                                      </p:cBhvr>
                                      <p:tavLst>
                                        <p:tav tm="0">
                                          <p:val>
                                            <p:strVal val="#ppt_y"/>
                                          </p:val>
                                        </p:tav>
                                        <p:tav tm="100000">
                                          <p:val>
                                            <p:strVal val="#ppt_y"/>
                                          </p:val>
                                        </p:tav>
                                      </p:tavLst>
                                    </p:anim>
                                    <p:animEffect transition="in" filter="fade">
                                      <p:cBhvr>
                                        <p:cTn id="356" dur="500"/>
                                        <p:tgtEl>
                                          <p:spTgt spid="61"/>
                                        </p:tgtEl>
                                      </p:cBhvr>
                                    </p:animEffect>
                                  </p:childTnLst>
                                </p:cTn>
                              </p:par>
                              <p:par>
                                <p:cTn id="357" presetID="54" presetClass="entr" presetSubtype="0" accel="100000" fill="hold" grpId="0" nodeType="withEffect">
                                  <p:stCondLst>
                                    <p:cond delay="0"/>
                                  </p:stCondLst>
                                  <p:childTnLst>
                                    <p:set>
                                      <p:cBhvr>
                                        <p:cTn id="358" dur="1" fill="hold">
                                          <p:stCondLst>
                                            <p:cond delay="0"/>
                                          </p:stCondLst>
                                        </p:cTn>
                                        <p:tgtEl>
                                          <p:spTgt spid="62"/>
                                        </p:tgtEl>
                                        <p:attrNameLst>
                                          <p:attrName>style.visibility</p:attrName>
                                        </p:attrNameLst>
                                      </p:cBhvr>
                                      <p:to>
                                        <p:strVal val="visible"/>
                                      </p:to>
                                    </p:set>
                                    <p:anim calcmode="lin" valueType="num">
                                      <p:cBhvr>
                                        <p:cTn id="359" dur="500" fill="hold"/>
                                        <p:tgtEl>
                                          <p:spTgt spid="62"/>
                                        </p:tgtEl>
                                        <p:attrNameLst>
                                          <p:attrName>ppt_w</p:attrName>
                                        </p:attrNameLst>
                                      </p:cBhvr>
                                      <p:tavLst>
                                        <p:tav tm="0">
                                          <p:val>
                                            <p:strVal val="#ppt_w*0.05"/>
                                          </p:val>
                                        </p:tav>
                                        <p:tav tm="100000">
                                          <p:val>
                                            <p:strVal val="#ppt_w"/>
                                          </p:val>
                                        </p:tav>
                                      </p:tavLst>
                                    </p:anim>
                                    <p:anim calcmode="lin" valueType="num">
                                      <p:cBhvr>
                                        <p:cTn id="360" dur="500" fill="hold"/>
                                        <p:tgtEl>
                                          <p:spTgt spid="62"/>
                                        </p:tgtEl>
                                        <p:attrNameLst>
                                          <p:attrName>ppt_h</p:attrName>
                                        </p:attrNameLst>
                                      </p:cBhvr>
                                      <p:tavLst>
                                        <p:tav tm="0">
                                          <p:val>
                                            <p:strVal val="#ppt_h"/>
                                          </p:val>
                                        </p:tav>
                                        <p:tav tm="100000">
                                          <p:val>
                                            <p:strVal val="#ppt_h"/>
                                          </p:val>
                                        </p:tav>
                                      </p:tavLst>
                                    </p:anim>
                                    <p:anim calcmode="lin" valueType="num">
                                      <p:cBhvr>
                                        <p:cTn id="361" dur="500" fill="hold"/>
                                        <p:tgtEl>
                                          <p:spTgt spid="62"/>
                                        </p:tgtEl>
                                        <p:attrNameLst>
                                          <p:attrName>ppt_x</p:attrName>
                                        </p:attrNameLst>
                                      </p:cBhvr>
                                      <p:tavLst>
                                        <p:tav tm="0">
                                          <p:val>
                                            <p:strVal val="#ppt_x-.2"/>
                                          </p:val>
                                        </p:tav>
                                        <p:tav tm="100000">
                                          <p:val>
                                            <p:strVal val="#ppt_x"/>
                                          </p:val>
                                        </p:tav>
                                      </p:tavLst>
                                    </p:anim>
                                    <p:anim calcmode="lin" valueType="num">
                                      <p:cBhvr>
                                        <p:cTn id="362" dur="500" fill="hold"/>
                                        <p:tgtEl>
                                          <p:spTgt spid="62"/>
                                        </p:tgtEl>
                                        <p:attrNameLst>
                                          <p:attrName>ppt_y</p:attrName>
                                        </p:attrNameLst>
                                      </p:cBhvr>
                                      <p:tavLst>
                                        <p:tav tm="0">
                                          <p:val>
                                            <p:strVal val="#ppt_y"/>
                                          </p:val>
                                        </p:tav>
                                        <p:tav tm="100000">
                                          <p:val>
                                            <p:strVal val="#ppt_y"/>
                                          </p:val>
                                        </p:tav>
                                      </p:tavLst>
                                    </p:anim>
                                    <p:animEffect transition="in" filter="fade">
                                      <p:cBhvr>
                                        <p:cTn id="363" dur="500"/>
                                        <p:tgtEl>
                                          <p:spTgt spid="62"/>
                                        </p:tgtEl>
                                      </p:cBhvr>
                                    </p:animEffect>
                                  </p:childTnLst>
                                </p:cTn>
                              </p:par>
                              <p:par>
                                <p:cTn id="364" presetID="54" presetClass="entr" presetSubtype="0" accel="100000" fill="hold" grpId="0" nodeType="withEffect">
                                  <p:stCondLst>
                                    <p:cond delay="0"/>
                                  </p:stCondLst>
                                  <p:childTnLst>
                                    <p:set>
                                      <p:cBhvr>
                                        <p:cTn id="365" dur="1" fill="hold">
                                          <p:stCondLst>
                                            <p:cond delay="0"/>
                                          </p:stCondLst>
                                        </p:cTn>
                                        <p:tgtEl>
                                          <p:spTgt spid="64"/>
                                        </p:tgtEl>
                                        <p:attrNameLst>
                                          <p:attrName>style.visibility</p:attrName>
                                        </p:attrNameLst>
                                      </p:cBhvr>
                                      <p:to>
                                        <p:strVal val="visible"/>
                                      </p:to>
                                    </p:set>
                                    <p:anim calcmode="lin" valueType="num">
                                      <p:cBhvr>
                                        <p:cTn id="366" dur="500" fill="hold"/>
                                        <p:tgtEl>
                                          <p:spTgt spid="64"/>
                                        </p:tgtEl>
                                        <p:attrNameLst>
                                          <p:attrName>ppt_w</p:attrName>
                                        </p:attrNameLst>
                                      </p:cBhvr>
                                      <p:tavLst>
                                        <p:tav tm="0">
                                          <p:val>
                                            <p:strVal val="#ppt_w*0.05"/>
                                          </p:val>
                                        </p:tav>
                                        <p:tav tm="100000">
                                          <p:val>
                                            <p:strVal val="#ppt_w"/>
                                          </p:val>
                                        </p:tav>
                                      </p:tavLst>
                                    </p:anim>
                                    <p:anim calcmode="lin" valueType="num">
                                      <p:cBhvr>
                                        <p:cTn id="367" dur="500" fill="hold"/>
                                        <p:tgtEl>
                                          <p:spTgt spid="64"/>
                                        </p:tgtEl>
                                        <p:attrNameLst>
                                          <p:attrName>ppt_h</p:attrName>
                                        </p:attrNameLst>
                                      </p:cBhvr>
                                      <p:tavLst>
                                        <p:tav tm="0">
                                          <p:val>
                                            <p:strVal val="#ppt_h"/>
                                          </p:val>
                                        </p:tav>
                                        <p:tav tm="100000">
                                          <p:val>
                                            <p:strVal val="#ppt_h"/>
                                          </p:val>
                                        </p:tav>
                                      </p:tavLst>
                                    </p:anim>
                                    <p:anim calcmode="lin" valueType="num">
                                      <p:cBhvr>
                                        <p:cTn id="368" dur="500" fill="hold"/>
                                        <p:tgtEl>
                                          <p:spTgt spid="64"/>
                                        </p:tgtEl>
                                        <p:attrNameLst>
                                          <p:attrName>ppt_x</p:attrName>
                                        </p:attrNameLst>
                                      </p:cBhvr>
                                      <p:tavLst>
                                        <p:tav tm="0">
                                          <p:val>
                                            <p:strVal val="#ppt_x-.2"/>
                                          </p:val>
                                        </p:tav>
                                        <p:tav tm="100000">
                                          <p:val>
                                            <p:strVal val="#ppt_x"/>
                                          </p:val>
                                        </p:tav>
                                      </p:tavLst>
                                    </p:anim>
                                    <p:anim calcmode="lin" valueType="num">
                                      <p:cBhvr>
                                        <p:cTn id="369" dur="500" fill="hold"/>
                                        <p:tgtEl>
                                          <p:spTgt spid="64"/>
                                        </p:tgtEl>
                                        <p:attrNameLst>
                                          <p:attrName>ppt_y</p:attrName>
                                        </p:attrNameLst>
                                      </p:cBhvr>
                                      <p:tavLst>
                                        <p:tav tm="0">
                                          <p:val>
                                            <p:strVal val="#ppt_y"/>
                                          </p:val>
                                        </p:tav>
                                        <p:tav tm="100000">
                                          <p:val>
                                            <p:strVal val="#ppt_y"/>
                                          </p:val>
                                        </p:tav>
                                      </p:tavLst>
                                    </p:anim>
                                    <p:animEffect transition="in" filter="fade">
                                      <p:cBhvr>
                                        <p:cTn id="370" dur="500"/>
                                        <p:tgtEl>
                                          <p:spTgt spid="64"/>
                                        </p:tgtEl>
                                      </p:cBhvr>
                                    </p:animEffect>
                                  </p:childTnLst>
                                </p:cTn>
                              </p:par>
                              <p:par>
                                <p:cTn id="371" presetID="54" presetClass="entr" presetSubtype="0" accel="100000" fill="hold" nodeType="withEffect">
                                  <p:stCondLst>
                                    <p:cond delay="0"/>
                                  </p:stCondLst>
                                  <p:childTnLst>
                                    <p:set>
                                      <p:cBhvr>
                                        <p:cTn id="372" dur="1" fill="hold">
                                          <p:stCondLst>
                                            <p:cond delay="0"/>
                                          </p:stCondLst>
                                        </p:cTn>
                                        <p:tgtEl>
                                          <p:spTgt spid="75"/>
                                        </p:tgtEl>
                                        <p:attrNameLst>
                                          <p:attrName>style.visibility</p:attrName>
                                        </p:attrNameLst>
                                      </p:cBhvr>
                                      <p:to>
                                        <p:strVal val="visible"/>
                                      </p:to>
                                    </p:set>
                                    <p:anim calcmode="lin" valueType="num">
                                      <p:cBhvr>
                                        <p:cTn id="373" dur="500" fill="hold"/>
                                        <p:tgtEl>
                                          <p:spTgt spid="75"/>
                                        </p:tgtEl>
                                        <p:attrNameLst>
                                          <p:attrName>ppt_w</p:attrName>
                                        </p:attrNameLst>
                                      </p:cBhvr>
                                      <p:tavLst>
                                        <p:tav tm="0">
                                          <p:val>
                                            <p:strVal val="#ppt_w*0.05"/>
                                          </p:val>
                                        </p:tav>
                                        <p:tav tm="100000">
                                          <p:val>
                                            <p:strVal val="#ppt_w"/>
                                          </p:val>
                                        </p:tav>
                                      </p:tavLst>
                                    </p:anim>
                                    <p:anim calcmode="lin" valueType="num">
                                      <p:cBhvr>
                                        <p:cTn id="374" dur="500" fill="hold"/>
                                        <p:tgtEl>
                                          <p:spTgt spid="75"/>
                                        </p:tgtEl>
                                        <p:attrNameLst>
                                          <p:attrName>ppt_h</p:attrName>
                                        </p:attrNameLst>
                                      </p:cBhvr>
                                      <p:tavLst>
                                        <p:tav tm="0">
                                          <p:val>
                                            <p:strVal val="#ppt_h"/>
                                          </p:val>
                                        </p:tav>
                                        <p:tav tm="100000">
                                          <p:val>
                                            <p:strVal val="#ppt_h"/>
                                          </p:val>
                                        </p:tav>
                                      </p:tavLst>
                                    </p:anim>
                                    <p:anim calcmode="lin" valueType="num">
                                      <p:cBhvr>
                                        <p:cTn id="375" dur="500" fill="hold"/>
                                        <p:tgtEl>
                                          <p:spTgt spid="75"/>
                                        </p:tgtEl>
                                        <p:attrNameLst>
                                          <p:attrName>ppt_x</p:attrName>
                                        </p:attrNameLst>
                                      </p:cBhvr>
                                      <p:tavLst>
                                        <p:tav tm="0">
                                          <p:val>
                                            <p:strVal val="#ppt_x-.2"/>
                                          </p:val>
                                        </p:tav>
                                        <p:tav tm="100000">
                                          <p:val>
                                            <p:strVal val="#ppt_x"/>
                                          </p:val>
                                        </p:tav>
                                      </p:tavLst>
                                    </p:anim>
                                    <p:anim calcmode="lin" valueType="num">
                                      <p:cBhvr>
                                        <p:cTn id="376" dur="500" fill="hold"/>
                                        <p:tgtEl>
                                          <p:spTgt spid="75"/>
                                        </p:tgtEl>
                                        <p:attrNameLst>
                                          <p:attrName>ppt_y</p:attrName>
                                        </p:attrNameLst>
                                      </p:cBhvr>
                                      <p:tavLst>
                                        <p:tav tm="0">
                                          <p:val>
                                            <p:strVal val="#ppt_y"/>
                                          </p:val>
                                        </p:tav>
                                        <p:tav tm="100000">
                                          <p:val>
                                            <p:strVal val="#ppt_y"/>
                                          </p:val>
                                        </p:tav>
                                      </p:tavLst>
                                    </p:anim>
                                    <p:animEffect transition="in" filter="fade">
                                      <p:cBhvr>
                                        <p:cTn id="377" dur="500"/>
                                        <p:tgtEl>
                                          <p:spTgt spid="75"/>
                                        </p:tgtEl>
                                      </p:cBhvr>
                                    </p:animEffect>
                                  </p:childTnLst>
                                </p:cTn>
                              </p:par>
                              <p:par>
                                <p:cTn id="378" presetID="54" presetClass="entr" presetSubtype="0" accel="100000" fill="hold" nodeType="withEffect">
                                  <p:stCondLst>
                                    <p:cond delay="0"/>
                                  </p:stCondLst>
                                  <p:childTnLst>
                                    <p:set>
                                      <p:cBhvr>
                                        <p:cTn id="379" dur="1" fill="hold">
                                          <p:stCondLst>
                                            <p:cond delay="0"/>
                                          </p:stCondLst>
                                        </p:cTn>
                                        <p:tgtEl>
                                          <p:spTgt spid="76"/>
                                        </p:tgtEl>
                                        <p:attrNameLst>
                                          <p:attrName>style.visibility</p:attrName>
                                        </p:attrNameLst>
                                      </p:cBhvr>
                                      <p:to>
                                        <p:strVal val="visible"/>
                                      </p:to>
                                    </p:set>
                                    <p:anim calcmode="lin" valueType="num">
                                      <p:cBhvr>
                                        <p:cTn id="380" dur="500" fill="hold"/>
                                        <p:tgtEl>
                                          <p:spTgt spid="76"/>
                                        </p:tgtEl>
                                        <p:attrNameLst>
                                          <p:attrName>ppt_w</p:attrName>
                                        </p:attrNameLst>
                                      </p:cBhvr>
                                      <p:tavLst>
                                        <p:tav tm="0">
                                          <p:val>
                                            <p:strVal val="#ppt_w*0.05"/>
                                          </p:val>
                                        </p:tav>
                                        <p:tav tm="100000">
                                          <p:val>
                                            <p:strVal val="#ppt_w"/>
                                          </p:val>
                                        </p:tav>
                                      </p:tavLst>
                                    </p:anim>
                                    <p:anim calcmode="lin" valueType="num">
                                      <p:cBhvr>
                                        <p:cTn id="381" dur="500" fill="hold"/>
                                        <p:tgtEl>
                                          <p:spTgt spid="76"/>
                                        </p:tgtEl>
                                        <p:attrNameLst>
                                          <p:attrName>ppt_h</p:attrName>
                                        </p:attrNameLst>
                                      </p:cBhvr>
                                      <p:tavLst>
                                        <p:tav tm="0">
                                          <p:val>
                                            <p:strVal val="#ppt_h"/>
                                          </p:val>
                                        </p:tav>
                                        <p:tav tm="100000">
                                          <p:val>
                                            <p:strVal val="#ppt_h"/>
                                          </p:val>
                                        </p:tav>
                                      </p:tavLst>
                                    </p:anim>
                                    <p:anim calcmode="lin" valueType="num">
                                      <p:cBhvr>
                                        <p:cTn id="382" dur="500" fill="hold"/>
                                        <p:tgtEl>
                                          <p:spTgt spid="76"/>
                                        </p:tgtEl>
                                        <p:attrNameLst>
                                          <p:attrName>ppt_x</p:attrName>
                                        </p:attrNameLst>
                                      </p:cBhvr>
                                      <p:tavLst>
                                        <p:tav tm="0">
                                          <p:val>
                                            <p:strVal val="#ppt_x-.2"/>
                                          </p:val>
                                        </p:tav>
                                        <p:tav tm="100000">
                                          <p:val>
                                            <p:strVal val="#ppt_x"/>
                                          </p:val>
                                        </p:tav>
                                      </p:tavLst>
                                    </p:anim>
                                    <p:anim calcmode="lin" valueType="num">
                                      <p:cBhvr>
                                        <p:cTn id="383" dur="500" fill="hold"/>
                                        <p:tgtEl>
                                          <p:spTgt spid="76"/>
                                        </p:tgtEl>
                                        <p:attrNameLst>
                                          <p:attrName>ppt_y</p:attrName>
                                        </p:attrNameLst>
                                      </p:cBhvr>
                                      <p:tavLst>
                                        <p:tav tm="0">
                                          <p:val>
                                            <p:strVal val="#ppt_y"/>
                                          </p:val>
                                        </p:tav>
                                        <p:tav tm="100000">
                                          <p:val>
                                            <p:strVal val="#ppt_y"/>
                                          </p:val>
                                        </p:tav>
                                      </p:tavLst>
                                    </p:anim>
                                    <p:animEffect transition="in" filter="fade">
                                      <p:cBhvr>
                                        <p:cTn id="384" dur="500"/>
                                        <p:tgtEl>
                                          <p:spTgt spid="76"/>
                                        </p:tgtEl>
                                      </p:cBhvr>
                                    </p:animEffect>
                                  </p:childTnLst>
                                </p:cTn>
                              </p:par>
                              <p:par>
                                <p:cTn id="385" presetID="54" presetClass="entr" presetSubtype="0" accel="100000" fill="hold" grpId="0" nodeType="withEffect">
                                  <p:stCondLst>
                                    <p:cond delay="0"/>
                                  </p:stCondLst>
                                  <p:childTnLst>
                                    <p:set>
                                      <p:cBhvr>
                                        <p:cTn id="386" dur="1" fill="hold">
                                          <p:stCondLst>
                                            <p:cond delay="0"/>
                                          </p:stCondLst>
                                        </p:cTn>
                                        <p:tgtEl>
                                          <p:spTgt spid="77"/>
                                        </p:tgtEl>
                                        <p:attrNameLst>
                                          <p:attrName>style.visibility</p:attrName>
                                        </p:attrNameLst>
                                      </p:cBhvr>
                                      <p:to>
                                        <p:strVal val="visible"/>
                                      </p:to>
                                    </p:set>
                                    <p:anim calcmode="lin" valueType="num">
                                      <p:cBhvr>
                                        <p:cTn id="387" dur="500" fill="hold"/>
                                        <p:tgtEl>
                                          <p:spTgt spid="77"/>
                                        </p:tgtEl>
                                        <p:attrNameLst>
                                          <p:attrName>ppt_w</p:attrName>
                                        </p:attrNameLst>
                                      </p:cBhvr>
                                      <p:tavLst>
                                        <p:tav tm="0">
                                          <p:val>
                                            <p:strVal val="#ppt_w*0.05"/>
                                          </p:val>
                                        </p:tav>
                                        <p:tav tm="100000">
                                          <p:val>
                                            <p:strVal val="#ppt_w"/>
                                          </p:val>
                                        </p:tav>
                                      </p:tavLst>
                                    </p:anim>
                                    <p:anim calcmode="lin" valueType="num">
                                      <p:cBhvr>
                                        <p:cTn id="388" dur="500" fill="hold"/>
                                        <p:tgtEl>
                                          <p:spTgt spid="77"/>
                                        </p:tgtEl>
                                        <p:attrNameLst>
                                          <p:attrName>ppt_h</p:attrName>
                                        </p:attrNameLst>
                                      </p:cBhvr>
                                      <p:tavLst>
                                        <p:tav tm="0">
                                          <p:val>
                                            <p:strVal val="#ppt_h"/>
                                          </p:val>
                                        </p:tav>
                                        <p:tav tm="100000">
                                          <p:val>
                                            <p:strVal val="#ppt_h"/>
                                          </p:val>
                                        </p:tav>
                                      </p:tavLst>
                                    </p:anim>
                                    <p:anim calcmode="lin" valueType="num">
                                      <p:cBhvr>
                                        <p:cTn id="389" dur="500" fill="hold"/>
                                        <p:tgtEl>
                                          <p:spTgt spid="77"/>
                                        </p:tgtEl>
                                        <p:attrNameLst>
                                          <p:attrName>ppt_x</p:attrName>
                                        </p:attrNameLst>
                                      </p:cBhvr>
                                      <p:tavLst>
                                        <p:tav tm="0">
                                          <p:val>
                                            <p:strVal val="#ppt_x-.2"/>
                                          </p:val>
                                        </p:tav>
                                        <p:tav tm="100000">
                                          <p:val>
                                            <p:strVal val="#ppt_x"/>
                                          </p:val>
                                        </p:tav>
                                      </p:tavLst>
                                    </p:anim>
                                    <p:anim calcmode="lin" valueType="num">
                                      <p:cBhvr>
                                        <p:cTn id="390" dur="500" fill="hold"/>
                                        <p:tgtEl>
                                          <p:spTgt spid="77"/>
                                        </p:tgtEl>
                                        <p:attrNameLst>
                                          <p:attrName>ppt_y</p:attrName>
                                        </p:attrNameLst>
                                      </p:cBhvr>
                                      <p:tavLst>
                                        <p:tav tm="0">
                                          <p:val>
                                            <p:strVal val="#ppt_y"/>
                                          </p:val>
                                        </p:tav>
                                        <p:tav tm="100000">
                                          <p:val>
                                            <p:strVal val="#ppt_y"/>
                                          </p:val>
                                        </p:tav>
                                      </p:tavLst>
                                    </p:anim>
                                    <p:animEffect transition="in" filter="fade">
                                      <p:cBhvr>
                                        <p:cTn id="391" dur="500"/>
                                        <p:tgtEl>
                                          <p:spTgt spid="77"/>
                                        </p:tgtEl>
                                      </p:cBhvr>
                                    </p:animEffect>
                                  </p:childTnLst>
                                </p:cTn>
                              </p:par>
                              <p:par>
                                <p:cTn id="392" presetID="54" presetClass="entr" presetSubtype="0" accel="100000" fill="hold" grpId="0" nodeType="withEffect">
                                  <p:stCondLst>
                                    <p:cond delay="0"/>
                                  </p:stCondLst>
                                  <p:childTnLst>
                                    <p:set>
                                      <p:cBhvr>
                                        <p:cTn id="393" dur="1" fill="hold">
                                          <p:stCondLst>
                                            <p:cond delay="0"/>
                                          </p:stCondLst>
                                        </p:cTn>
                                        <p:tgtEl>
                                          <p:spTgt spid="78"/>
                                        </p:tgtEl>
                                        <p:attrNameLst>
                                          <p:attrName>style.visibility</p:attrName>
                                        </p:attrNameLst>
                                      </p:cBhvr>
                                      <p:to>
                                        <p:strVal val="visible"/>
                                      </p:to>
                                    </p:set>
                                    <p:anim calcmode="lin" valueType="num">
                                      <p:cBhvr>
                                        <p:cTn id="394" dur="500" fill="hold"/>
                                        <p:tgtEl>
                                          <p:spTgt spid="78"/>
                                        </p:tgtEl>
                                        <p:attrNameLst>
                                          <p:attrName>ppt_w</p:attrName>
                                        </p:attrNameLst>
                                      </p:cBhvr>
                                      <p:tavLst>
                                        <p:tav tm="0">
                                          <p:val>
                                            <p:strVal val="#ppt_w*0.05"/>
                                          </p:val>
                                        </p:tav>
                                        <p:tav tm="100000">
                                          <p:val>
                                            <p:strVal val="#ppt_w"/>
                                          </p:val>
                                        </p:tav>
                                      </p:tavLst>
                                    </p:anim>
                                    <p:anim calcmode="lin" valueType="num">
                                      <p:cBhvr>
                                        <p:cTn id="395" dur="500" fill="hold"/>
                                        <p:tgtEl>
                                          <p:spTgt spid="78"/>
                                        </p:tgtEl>
                                        <p:attrNameLst>
                                          <p:attrName>ppt_h</p:attrName>
                                        </p:attrNameLst>
                                      </p:cBhvr>
                                      <p:tavLst>
                                        <p:tav tm="0">
                                          <p:val>
                                            <p:strVal val="#ppt_h"/>
                                          </p:val>
                                        </p:tav>
                                        <p:tav tm="100000">
                                          <p:val>
                                            <p:strVal val="#ppt_h"/>
                                          </p:val>
                                        </p:tav>
                                      </p:tavLst>
                                    </p:anim>
                                    <p:anim calcmode="lin" valueType="num">
                                      <p:cBhvr>
                                        <p:cTn id="396" dur="500" fill="hold"/>
                                        <p:tgtEl>
                                          <p:spTgt spid="78"/>
                                        </p:tgtEl>
                                        <p:attrNameLst>
                                          <p:attrName>ppt_x</p:attrName>
                                        </p:attrNameLst>
                                      </p:cBhvr>
                                      <p:tavLst>
                                        <p:tav tm="0">
                                          <p:val>
                                            <p:strVal val="#ppt_x-.2"/>
                                          </p:val>
                                        </p:tav>
                                        <p:tav tm="100000">
                                          <p:val>
                                            <p:strVal val="#ppt_x"/>
                                          </p:val>
                                        </p:tav>
                                      </p:tavLst>
                                    </p:anim>
                                    <p:anim calcmode="lin" valueType="num">
                                      <p:cBhvr>
                                        <p:cTn id="397" dur="500" fill="hold"/>
                                        <p:tgtEl>
                                          <p:spTgt spid="78"/>
                                        </p:tgtEl>
                                        <p:attrNameLst>
                                          <p:attrName>ppt_y</p:attrName>
                                        </p:attrNameLst>
                                      </p:cBhvr>
                                      <p:tavLst>
                                        <p:tav tm="0">
                                          <p:val>
                                            <p:strVal val="#ppt_y"/>
                                          </p:val>
                                        </p:tav>
                                        <p:tav tm="100000">
                                          <p:val>
                                            <p:strVal val="#ppt_y"/>
                                          </p:val>
                                        </p:tav>
                                      </p:tavLst>
                                    </p:anim>
                                    <p:animEffect transition="in" filter="fade">
                                      <p:cBhvr>
                                        <p:cTn id="398" dur="500"/>
                                        <p:tgtEl>
                                          <p:spTgt spid="78"/>
                                        </p:tgtEl>
                                      </p:cBhvr>
                                    </p:animEffect>
                                  </p:childTnLst>
                                </p:cTn>
                              </p:par>
                            </p:childTnLst>
                          </p:cTn>
                        </p:par>
                      </p:childTnLst>
                    </p:cTn>
                  </p:par>
                  <p:par>
                    <p:cTn id="399" fill="hold">
                      <p:stCondLst>
                        <p:cond delay="indefinite"/>
                      </p:stCondLst>
                      <p:childTnLst>
                        <p:par>
                          <p:cTn id="400" fill="hold">
                            <p:stCondLst>
                              <p:cond delay="0"/>
                            </p:stCondLst>
                            <p:childTnLst>
                              <p:par>
                                <p:cTn id="401" presetID="5" presetClass="entr" presetSubtype="10" fill="hold" grpId="0" nodeType="clickEffect">
                                  <p:stCondLst>
                                    <p:cond delay="0"/>
                                  </p:stCondLst>
                                  <p:childTnLst>
                                    <p:set>
                                      <p:cBhvr>
                                        <p:cTn id="402" dur="1" fill="hold">
                                          <p:stCondLst>
                                            <p:cond delay="0"/>
                                          </p:stCondLst>
                                        </p:cTn>
                                        <p:tgtEl>
                                          <p:spTgt spid="67"/>
                                        </p:tgtEl>
                                        <p:attrNameLst>
                                          <p:attrName>style.visibility</p:attrName>
                                        </p:attrNameLst>
                                      </p:cBhvr>
                                      <p:to>
                                        <p:strVal val="visible"/>
                                      </p:to>
                                    </p:set>
                                    <p:animEffect transition="in" filter="checkerboard(across)">
                                      <p:cBhvr>
                                        <p:cTn id="403" dur="500"/>
                                        <p:tgtEl>
                                          <p:spTgt spid="67"/>
                                        </p:tgtEl>
                                      </p:cBhvr>
                                    </p:animEffect>
                                  </p:childTnLst>
                                </p:cTn>
                              </p:par>
                              <p:par>
                                <p:cTn id="404" presetID="5" presetClass="entr" presetSubtype="10" fill="hold" grpId="0" nodeType="withEffect">
                                  <p:stCondLst>
                                    <p:cond delay="0"/>
                                  </p:stCondLst>
                                  <p:childTnLst>
                                    <p:set>
                                      <p:cBhvr>
                                        <p:cTn id="405" dur="1" fill="hold">
                                          <p:stCondLst>
                                            <p:cond delay="0"/>
                                          </p:stCondLst>
                                        </p:cTn>
                                        <p:tgtEl>
                                          <p:spTgt spid="68"/>
                                        </p:tgtEl>
                                        <p:attrNameLst>
                                          <p:attrName>style.visibility</p:attrName>
                                        </p:attrNameLst>
                                      </p:cBhvr>
                                      <p:to>
                                        <p:strVal val="visible"/>
                                      </p:to>
                                    </p:set>
                                    <p:animEffect transition="in" filter="checkerboard(across)">
                                      <p:cBhvr>
                                        <p:cTn id="406" dur="500"/>
                                        <p:tgtEl>
                                          <p:spTgt spid="68"/>
                                        </p:tgtEl>
                                      </p:cBhvr>
                                    </p:animEffect>
                                  </p:childTnLst>
                                </p:cTn>
                              </p:par>
                              <p:par>
                                <p:cTn id="407" presetID="5" presetClass="entr" presetSubtype="10" fill="hold" grpId="0" nodeType="withEffect">
                                  <p:stCondLst>
                                    <p:cond delay="0"/>
                                  </p:stCondLst>
                                  <p:childTnLst>
                                    <p:set>
                                      <p:cBhvr>
                                        <p:cTn id="408" dur="1" fill="hold">
                                          <p:stCondLst>
                                            <p:cond delay="0"/>
                                          </p:stCondLst>
                                        </p:cTn>
                                        <p:tgtEl>
                                          <p:spTgt spid="69"/>
                                        </p:tgtEl>
                                        <p:attrNameLst>
                                          <p:attrName>style.visibility</p:attrName>
                                        </p:attrNameLst>
                                      </p:cBhvr>
                                      <p:to>
                                        <p:strVal val="visible"/>
                                      </p:to>
                                    </p:set>
                                    <p:animEffect transition="in" filter="checkerboard(across)">
                                      <p:cBhvr>
                                        <p:cTn id="409" dur="500"/>
                                        <p:tgtEl>
                                          <p:spTgt spid="69"/>
                                        </p:tgtEl>
                                      </p:cBhvr>
                                    </p:animEffect>
                                  </p:childTnLst>
                                </p:cTn>
                              </p:par>
                              <p:par>
                                <p:cTn id="410" presetID="5" presetClass="entr" presetSubtype="10" fill="hold" grpId="0" nodeType="withEffect">
                                  <p:stCondLst>
                                    <p:cond delay="0"/>
                                  </p:stCondLst>
                                  <p:childTnLst>
                                    <p:set>
                                      <p:cBhvr>
                                        <p:cTn id="411" dur="1" fill="hold">
                                          <p:stCondLst>
                                            <p:cond delay="0"/>
                                          </p:stCondLst>
                                        </p:cTn>
                                        <p:tgtEl>
                                          <p:spTgt spid="70"/>
                                        </p:tgtEl>
                                        <p:attrNameLst>
                                          <p:attrName>style.visibility</p:attrName>
                                        </p:attrNameLst>
                                      </p:cBhvr>
                                      <p:to>
                                        <p:strVal val="visible"/>
                                      </p:to>
                                    </p:set>
                                    <p:animEffect transition="in" filter="checkerboard(across)">
                                      <p:cBhvr>
                                        <p:cTn id="412" dur="500"/>
                                        <p:tgtEl>
                                          <p:spTgt spid="70"/>
                                        </p:tgtEl>
                                      </p:cBhvr>
                                    </p:animEffect>
                                  </p:childTnLst>
                                </p:cTn>
                              </p:par>
                              <p:par>
                                <p:cTn id="413" presetID="5" presetClass="entr" presetSubtype="10" fill="hold" grpId="0" nodeType="withEffect">
                                  <p:stCondLst>
                                    <p:cond delay="0"/>
                                  </p:stCondLst>
                                  <p:childTnLst>
                                    <p:set>
                                      <p:cBhvr>
                                        <p:cTn id="414" dur="1" fill="hold">
                                          <p:stCondLst>
                                            <p:cond delay="0"/>
                                          </p:stCondLst>
                                        </p:cTn>
                                        <p:tgtEl>
                                          <p:spTgt spid="71"/>
                                        </p:tgtEl>
                                        <p:attrNameLst>
                                          <p:attrName>style.visibility</p:attrName>
                                        </p:attrNameLst>
                                      </p:cBhvr>
                                      <p:to>
                                        <p:strVal val="visible"/>
                                      </p:to>
                                    </p:set>
                                    <p:animEffect transition="in" filter="checkerboard(across)">
                                      <p:cBhvr>
                                        <p:cTn id="415" dur="500"/>
                                        <p:tgtEl>
                                          <p:spTgt spid="71"/>
                                        </p:tgtEl>
                                      </p:cBhvr>
                                    </p:animEffect>
                                  </p:childTnLst>
                                </p:cTn>
                              </p:par>
                              <p:par>
                                <p:cTn id="416" presetID="5" presetClass="entr" presetSubtype="10" fill="hold" grpId="0" nodeType="withEffect">
                                  <p:stCondLst>
                                    <p:cond delay="0"/>
                                  </p:stCondLst>
                                  <p:childTnLst>
                                    <p:set>
                                      <p:cBhvr>
                                        <p:cTn id="417" dur="1" fill="hold">
                                          <p:stCondLst>
                                            <p:cond delay="0"/>
                                          </p:stCondLst>
                                        </p:cTn>
                                        <p:tgtEl>
                                          <p:spTgt spid="72"/>
                                        </p:tgtEl>
                                        <p:attrNameLst>
                                          <p:attrName>style.visibility</p:attrName>
                                        </p:attrNameLst>
                                      </p:cBhvr>
                                      <p:to>
                                        <p:strVal val="visible"/>
                                      </p:to>
                                    </p:set>
                                    <p:animEffect transition="in" filter="checkerboard(across)">
                                      <p:cBhvr>
                                        <p:cTn id="418" dur="500"/>
                                        <p:tgtEl>
                                          <p:spTgt spid="72"/>
                                        </p:tgtEl>
                                      </p:cBhvr>
                                    </p:animEffect>
                                  </p:childTnLst>
                                </p:cTn>
                              </p:par>
                              <p:par>
                                <p:cTn id="419" presetID="5" presetClass="entr" presetSubtype="10" fill="hold" grpId="0" nodeType="withEffect">
                                  <p:stCondLst>
                                    <p:cond delay="0"/>
                                  </p:stCondLst>
                                  <p:childTnLst>
                                    <p:set>
                                      <p:cBhvr>
                                        <p:cTn id="420" dur="1" fill="hold">
                                          <p:stCondLst>
                                            <p:cond delay="0"/>
                                          </p:stCondLst>
                                        </p:cTn>
                                        <p:tgtEl>
                                          <p:spTgt spid="73"/>
                                        </p:tgtEl>
                                        <p:attrNameLst>
                                          <p:attrName>style.visibility</p:attrName>
                                        </p:attrNameLst>
                                      </p:cBhvr>
                                      <p:to>
                                        <p:strVal val="visible"/>
                                      </p:to>
                                    </p:set>
                                    <p:animEffect transition="in" filter="checkerboard(across)">
                                      <p:cBhvr>
                                        <p:cTn id="421" dur="500"/>
                                        <p:tgtEl>
                                          <p:spTgt spid="73"/>
                                        </p:tgtEl>
                                      </p:cBhvr>
                                    </p:animEffect>
                                  </p:childTnLst>
                                </p:cTn>
                              </p:par>
                              <p:par>
                                <p:cTn id="422" presetID="5" presetClass="entr" presetSubtype="10" fill="hold" grpId="0" nodeType="withEffect">
                                  <p:stCondLst>
                                    <p:cond delay="0"/>
                                  </p:stCondLst>
                                  <p:childTnLst>
                                    <p:set>
                                      <p:cBhvr>
                                        <p:cTn id="423" dur="1" fill="hold">
                                          <p:stCondLst>
                                            <p:cond delay="0"/>
                                          </p:stCondLst>
                                        </p:cTn>
                                        <p:tgtEl>
                                          <p:spTgt spid="74"/>
                                        </p:tgtEl>
                                        <p:attrNameLst>
                                          <p:attrName>style.visibility</p:attrName>
                                        </p:attrNameLst>
                                      </p:cBhvr>
                                      <p:to>
                                        <p:strVal val="visible"/>
                                      </p:to>
                                    </p:set>
                                    <p:animEffect transition="in" filter="checkerboard(across)">
                                      <p:cBhvr>
                                        <p:cTn id="424" dur="500"/>
                                        <p:tgtEl>
                                          <p:spTgt spid="74"/>
                                        </p:tgtEl>
                                      </p:cBhvr>
                                    </p:animEffect>
                                  </p:childTnLst>
                                </p:cTn>
                              </p:par>
                            </p:childTnLst>
                          </p:cTn>
                        </p:par>
                      </p:childTnLst>
                    </p:cTn>
                  </p:par>
                  <p:par>
                    <p:cTn id="425" fill="hold">
                      <p:stCondLst>
                        <p:cond delay="indefinite"/>
                      </p:stCondLst>
                      <p:childTnLst>
                        <p:par>
                          <p:cTn id="426" fill="hold">
                            <p:stCondLst>
                              <p:cond delay="0"/>
                            </p:stCondLst>
                            <p:childTnLst>
                              <p:par>
                                <p:cTn id="427" presetID="54" presetClass="entr" presetSubtype="0" accel="100000" fill="hold" grpId="0" nodeType="clickEffect">
                                  <p:stCondLst>
                                    <p:cond delay="0"/>
                                  </p:stCondLst>
                                  <p:childTnLst>
                                    <p:set>
                                      <p:cBhvr>
                                        <p:cTn id="428" dur="1" fill="hold">
                                          <p:stCondLst>
                                            <p:cond delay="0"/>
                                          </p:stCondLst>
                                        </p:cTn>
                                        <p:tgtEl>
                                          <p:spTgt spid="79"/>
                                        </p:tgtEl>
                                        <p:attrNameLst>
                                          <p:attrName>style.visibility</p:attrName>
                                        </p:attrNameLst>
                                      </p:cBhvr>
                                      <p:to>
                                        <p:strVal val="visible"/>
                                      </p:to>
                                    </p:set>
                                    <p:anim calcmode="lin" valueType="num">
                                      <p:cBhvr>
                                        <p:cTn id="429" dur="1000" fill="hold"/>
                                        <p:tgtEl>
                                          <p:spTgt spid="79"/>
                                        </p:tgtEl>
                                        <p:attrNameLst>
                                          <p:attrName>ppt_w</p:attrName>
                                        </p:attrNameLst>
                                      </p:cBhvr>
                                      <p:tavLst>
                                        <p:tav tm="0">
                                          <p:val>
                                            <p:strVal val="#ppt_w*0.05"/>
                                          </p:val>
                                        </p:tav>
                                        <p:tav tm="100000">
                                          <p:val>
                                            <p:strVal val="#ppt_w"/>
                                          </p:val>
                                        </p:tav>
                                      </p:tavLst>
                                    </p:anim>
                                    <p:anim calcmode="lin" valueType="num">
                                      <p:cBhvr>
                                        <p:cTn id="430" dur="1000" fill="hold"/>
                                        <p:tgtEl>
                                          <p:spTgt spid="79"/>
                                        </p:tgtEl>
                                        <p:attrNameLst>
                                          <p:attrName>ppt_h</p:attrName>
                                        </p:attrNameLst>
                                      </p:cBhvr>
                                      <p:tavLst>
                                        <p:tav tm="0">
                                          <p:val>
                                            <p:strVal val="#ppt_h"/>
                                          </p:val>
                                        </p:tav>
                                        <p:tav tm="100000">
                                          <p:val>
                                            <p:strVal val="#ppt_h"/>
                                          </p:val>
                                        </p:tav>
                                      </p:tavLst>
                                    </p:anim>
                                    <p:anim calcmode="lin" valueType="num">
                                      <p:cBhvr>
                                        <p:cTn id="431" dur="1000" fill="hold"/>
                                        <p:tgtEl>
                                          <p:spTgt spid="79"/>
                                        </p:tgtEl>
                                        <p:attrNameLst>
                                          <p:attrName>ppt_x</p:attrName>
                                        </p:attrNameLst>
                                      </p:cBhvr>
                                      <p:tavLst>
                                        <p:tav tm="0">
                                          <p:val>
                                            <p:strVal val="#ppt_x-.2"/>
                                          </p:val>
                                        </p:tav>
                                        <p:tav tm="100000">
                                          <p:val>
                                            <p:strVal val="#ppt_x"/>
                                          </p:val>
                                        </p:tav>
                                      </p:tavLst>
                                    </p:anim>
                                    <p:anim calcmode="lin" valueType="num">
                                      <p:cBhvr>
                                        <p:cTn id="432" dur="1000" fill="hold"/>
                                        <p:tgtEl>
                                          <p:spTgt spid="79"/>
                                        </p:tgtEl>
                                        <p:attrNameLst>
                                          <p:attrName>ppt_y</p:attrName>
                                        </p:attrNameLst>
                                      </p:cBhvr>
                                      <p:tavLst>
                                        <p:tav tm="0">
                                          <p:val>
                                            <p:strVal val="#ppt_y"/>
                                          </p:val>
                                        </p:tav>
                                        <p:tav tm="100000">
                                          <p:val>
                                            <p:strVal val="#ppt_y"/>
                                          </p:val>
                                        </p:tav>
                                      </p:tavLst>
                                    </p:anim>
                                    <p:animEffect transition="in" filter="fade">
                                      <p:cBhvr>
                                        <p:cTn id="433" dur="1000"/>
                                        <p:tgtEl>
                                          <p:spTgt spid="79"/>
                                        </p:tgtEl>
                                      </p:cBhvr>
                                    </p:animEffect>
                                  </p:childTnLst>
                                </p:cTn>
                              </p:par>
                            </p:childTnLst>
                          </p:cTn>
                        </p:par>
                      </p:childTnLst>
                    </p:cTn>
                  </p:par>
                  <p:par>
                    <p:cTn id="434" fill="hold">
                      <p:stCondLst>
                        <p:cond delay="indefinite"/>
                      </p:stCondLst>
                      <p:childTnLst>
                        <p:par>
                          <p:cTn id="435" fill="hold">
                            <p:stCondLst>
                              <p:cond delay="0"/>
                            </p:stCondLst>
                            <p:childTnLst>
                              <p:par>
                                <p:cTn id="436" presetID="5" presetClass="entr" presetSubtype="10" fill="hold" nodeType="clickEffect">
                                  <p:stCondLst>
                                    <p:cond delay="0"/>
                                  </p:stCondLst>
                                  <p:childTnLst>
                                    <p:set>
                                      <p:cBhvr>
                                        <p:cTn id="437" dur="1" fill="hold">
                                          <p:stCondLst>
                                            <p:cond delay="0"/>
                                          </p:stCondLst>
                                        </p:cTn>
                                        <p:tgtEl>
                                          <p:spTgt spid="5122"/>
                                        </p:tgtEl>
                                        <p:attrNameLst>
                                          <p:attrName>style.visibility</p:attrName>
                                        </p:attrNameLst>
                                      </p:cBhvr>
                                      <p:to>
                                        <p:strVal val="visible"/>
                                      </p:to>
                                    </p:set>
                                    <p:animEffect transition="in" filter="checkerboard(across)">
                                      <p:cBhvr>
                                        <p:cTn id="438" dur="500"/>
                                        <p:tgtEl>
                                          <p:spTgt spid="5122"/>
                                        </p:tgtEl>
                                      </p:cBhvr>
                                    </p:animEffect>
                                  </p:childTnLst>
                                </p:cTn>
                              </p:par>
                            </p:childTnLst>
                          </p:cTn>
                        </p:par>
                        <p:par>
                          <p:cTn id="439" fill="hold">
                            <p:stCondLst>
                              <p:cond delay="500"/>
                            </p:stCondLst>
                            <p:childTnLst>
                              <p:par>
                                <p:cTn id="440" presetID="54" presetClass="entr" presetSubtype="0" accel="100000" fill="hold" grpId="0" nodeType="afterEffect">
                                  <p:stCondLst>
                                    <p:cond delay="0"/>
                                  </p:stCondLst>
                                  <p:childTnLst>
                                    <p:set>
                                      <p:cBhvr>
                                        <p:cTn id="441" dur="1" fill="hold">
                                          <p:stCondLst>
                                            <p:cond delay="0"/>
                                          </p:stCondLst>
                                        </p:cTn>
                                        <p:tgtEl>
                                          <p:spTgt spid="80"/>
                                        </p:tgtEl>
                                        <p:attrNameLst>
                                          <p:attrName>style.visibility</p:attrName>
                                        </p:attrNameLst>
                                      </p:cBhvr>
                                      <p:to>
                                        <p:strVal val="visible"/>
                                      </p:to>
                                    </p:set>
                                    <p:anim calcmode="lin" valueType="num">
                                      <p:cBhvr>
                                        <p:cTn id="442" dur="500" fill="hold"/>
                                        <p:tgtEl>
                                          <p:spTgt spid="80"/>
                                        </p:tgtEl>
                                        <p:attrNameLst>
                                          <p:attrName>ppt_w</p:attrName>
                                        </p:attrNameLst>
                                      </p:cBhvr>
                                      <p:tavLst>
                                        <p:tav tm="0">
                                          <p:val>
                                            <p:strVal val="#ppt_w*0.05"/>
                                          </p:val>
                                        </p:tav>
                                        <p:tav tm="100000">
                                          <p:val>
                                            <p:strVal val="#ppt_w"/>
                                          </p:val>
                                        </p:tav>
                                      </p:tavLst>
                                    </p:anim>
                                    <p:anim calcmode="lin" valueType="num">
                                      <p:cBhvr>
                                        <p:cTn id="443" dur="500" fill="hold"/>
                                        <p:tgtEl>
                                          <p:spTgt spid="80"/>
                                        </p:tgtEl>
                                        <p:attrNameLst>
                                          <p:attrName>ppt_h</p:attrName>
                                        </p:attrNameLst>
                                      </p:cBhvr>
                                      <p:tavLst>
                                        <p:tav tm="0">
                                          <p:val>
                                            <p:strVal val="#ppt_h"/>
                                          </p:val>
                                        </p:tav>
                                        <p:tav tm="100000">
                                          <p:val>
                                            <p:strVal val="#ppt_h"/>
                                          </p:val>
                                        </p:tav>
                                      </p:tavLst>
                                    </p:anim>
                                    <p:anim calcmode="lin" valueType="num">
                                      <p:cBhvr>
                                        <p:cTn id="444" dur="500" fill="hold"/>
                                        <p:tgtEl>
                                          <p:spTgt spid="80"/>
                                        </p:tgtEl>
                                        <p:attrNameLst>
                                          <p:attrName>ppt_x</p:attrName>
                                        </p:attrNameLst>
                                      </p:cBhvr>
                                      <p:tavLst>
                                        <p:tav tm="0">
                                          <p:val>
                                            <p:strVal val="#ppt_x-.2"/>
                                          </p:val>
                                        </p:tav>
                                        <p:tav tm="100000">
                                          <p:val>
                                            <p:strVal val="#ppt_x"/>
                                          </p:val>
                                        </p:tav>
                                      </p:tavLst>
                                    </p:anim>
                                    <p:anim calcmode="lin" valueType="num">
                                      <p:cBhvr>
                                        <p:cTn id="445" dur="500" fill="hold"/>
                                        <p:tgtEl>
                                          <p:spTgt spid="80"/>
                                        </p:tgtEl>
                                        <p:attrNameLst>
                                          <p:attrName>ppt_y</p:attrName>
                                        </p:attrNameLst>
                                      </p:cBhvr>
                                      <p:tavLst>
                                        <p:tav tm="0">
                                          <p:val>
                                            <p:strVal val="#ppt_y"/>
                                          </p:val>
                                        </p:tav>
                                        <p:tav tm="100000">
                                          <p:val>
                                            <p:strVal val="#ppt_y"/>
                                          </p:val>
                                        </p:tav>
                                      </p:tavLst>
                                    </p:anim>
                                    <p:animEffect transition="in" filter="fade">
                                      <p:cBhvr>
                                        <p:cTn id="44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P spid="21" grpId="0" animBg="1"/>
      <p:bldP spid="22" grpId="0" animBg="1"/>
      <p:bldP spid="24" grpId="0" animBg="1"/>
      <p:bldP spid="25" grpId="0" animBg="1"/>
      <p:bldP spid="26" grpId="0" animBg="1"/>
      <p:bldP spid="31" grpId="0" animBg="1"/>
      <p:bldP spid="32" grpId="0" animBg="1"/>
      <p:bldP spid="33" grpId="0" animBg="1"/>
      <p:bldP spid="34" grpId="0" animBg="1"/>
      <p:bldP spid="35" grpId="0" animBg="1"/>
      <p:bldP spid="44" grpId="0" animBg="1"/>
      <p:bldP spid="45" grpId="0" animBg="1"/>
      <p:bldP spid="46" grpId="0" animBg="1"/>
      <p:bldP spid="47" grpId="0" animBg="1"/>
      <p:bldP spid="49" grpId="0" animBg="1"/>
      <p:bldP spid="50" grpId="0" animBg="1"/>
      <p:bldP spid="51" grpId="0" animBg="1"/>
      <p:bldP spid="53" grpId="0" animBg="1"/>
      <p:bldP spid="58" grpId="0" animBg="1"/>
      <p:bldP spid="59" grpId="0" animBg="1"/>
      <p:bldP spid="60" grpId="0" animBg="1"/>
      <p:bldP spid="61" grpId="0" animBg="1"/>
      <p:bldP spid="62" grpId="0" animBg="1"/>
      <p:bldP spid="63" grpId="0" animBg="1"/>
      <p:bldP spid="64" grpId="0" animBg="1"/>
      <p:bldP spid="67" grpId="0" animBg="1"/>
      <p:bldP spid="68" grpId="0" animBg="1"/>
      <p:bldP spid="69" grpId="0" animBg="1"/>
      <p:bldP spid="70" grpId="0" animBg="1"/>
      <p:bldP spid="71" grpId="0" animBg="1"/>
      <p:bldP spid="72" grpId="0" animBg="1"/>
      <p:bldP spid="73" grpId="0" animBg="1"/>
      <p:bldP spid="74" grpId="0" animBg="1"/>
      <p:bldP spid="77" grpId="0" animBg="1"/>
      <p:bldP spid="78" grpId="0" animBg="1"/>
      <p:bldP spid="79" grpId="0" animBg="1"/>
      <p:bldP spid="8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2800" b="1" dirty="0" smtClean="0">
                <a:solidFill>
                  <a:schemeClr val="bg1"/>
                </a:solidFill>
                <a:effectLst>
                  <a:outerShdw blurRad="38100" dist="38100" dir="2700000" algn="tl">
                    <a:srgbClr val="000000">
                      <a:alpha val="43137"/>
                    </a:srgbClr>
                  </a:outerShdw>
                </a:effectLst>
              </a:rPr>
              <a:t>Cost Transaction – The RP &amp; </a:t>
            </a:r>
            <a:r>
              <a:rPr lang="en-US" sz="3200" b="1" dirty="0" smtClean="0">
                <a:solidFill>
                  <a:srgbClr val="FFFF00"/>
                </a:solidFill>
                <a:effectLst>
                  <a:outerShdw blurRad="38100" dist="38100" dir="2700000" algn="tl">
                    <a:srgbClr val="000000">
                      <a:alpha val="43137"/>
                    </a:srgbClr>
                  </a:outerShdw>
                </a:effectLst>
              </a:rPr>
              <a:t>CA</a:t>
            </a:r>
            <a:r>
              <a:rPr lang="en-US" sz="2800" b="1" dirty="0" smtClean="0">
                <a:solidFill>
                  <a:schemeClr val="bg1"/>
                </a:solidFill>
                <a:effectLst>
                  <a:outerShdw blurRad="38100" dist="38100" dir="2700000" algn="tl">
                    <a:srgbClr val="000000">
                      <a:alpha val="43137"/>
                    </a:srgbClr>
                  </a:outerShdw>
                </a:effectLst>
              </a:rPr>
              <a:t> Complexities</a:t>
            </a:r>
            <a:endParaRPr lang="en-US" sz="2800" b="1" dirty="0">
              <a:solidFill>
                <a:schemeClr val="bg1"/>
              </a:solidFill>
              <a:effectLst>
                <a:outerShdw blurRad="38100" dist="38100" dir="2700000" algn="tl">
                  <a:srgbClr val="000000">
                    <a:alpha val="43137"/>
                  </a:srgbClr>
                </a:outerShdw>
              </a:effectLst>
            </a:endParaRPr>
          </a:p>
        </p:txBody>
      </p:sp>
      <p:sp>
        <p:nvSpPr>
          <p:cNvPr id="4" name="Line 3"/>
          <p:cNvSpPr>
            <a:spLocks noChangeShapeType="1"/>
          </p:cNvSpPr>
          <p:nvPr/>
        </p:nvSpPr>
        <p:spPr bwMode="auto">
          <a:xfrm>
            <a:off x="533400" y="1828800"/>
            <a:ext cx="1828800" cy="0"/>
          </a:xfrm>
          <a:prstGeom prst="line">
            <a:avLst/>
          </a:prstGeom>
          <a:noFill/>
          <a:ln w="38100">
            <a:solidFill>
              <a:schemeClr val="tx1"/>
            </a:solidFill>
            <a:round/>
            <a:headEnd/>
            <a:tailEnd/>
          </a:ln>
        </p:spPr>
        <p:txBody>
          <a:bodyPr/>
          <a:lstStyle/>
          <a:p>
            <a:endParaRPr lang="en-US" dirty="0"/>
          </a:p>
        </p:txBody>
      </p:sp>
      <p:sp>
        <p:nvSpPr>
          <p:cNvPr id="5" name="Line 4"/>
          <p:cNvSpPr>
            <a:spLocks noChangeShapeType="1"/>
          </p:cNvSpPr>
          <p:nvPr/>
        </p:nvSpPr>
        <p:spPr bwMode="auto">
          <a:xfrm flipV="1">
            <a:off x="1447800" y="1828800"/>
            <a:ext cx="0" cy="685800"/>
          </a:xfrm>
          <a:prstGeom prst="line">
            <a:avLst/>
          </a:prstGeom>
          <a:noFill/>
          <a:ln w="38100">
            <a:solidFill>
              <a:schemeClr val="tx1"/>
            </a:solidFill>
            <a:round/>
            <a:headEnd/>
            <a:tailEnd/>
          </a:ln>
        </p:spPr>
        <p:txBody>
          <a:bodyPr/>
          <a:lstStyle/>
          <a:p>
            <a:endParaRPr lang="en-US" dirty="0"/>
          </a:p>
        </p:txBody>
      </p:sp>
      <p:sp>
        <p:nvSpPr>
          <p:cNvPr id="6" name="Text Box 6"/>
          <p:cNvSpPr txBox="1">
            <a:spLocks noChangeArrowheads="1"/>
          </p:cNvSpPr>
          <p:nvPr/>
        </p:nvSpPr>
        <p:spPr bwMode="auto">
          <a:xfrm>
            <a:off x="152400" y="1905000"/>
            <a:ext cx="1447800" cy="369332"/>
          </a:xfrm>
          <a:prstGeom prst="rect">
            <a:avLst/>
          </a:prstGeom>
          <a:noFill/>
          <a:ln w="9525" algn="ctr">
            <a:noFill/>
            <a:miter lim="800000"/>
            <a:headEnd/>
            <a:tailEnd/>
          </a:ln>
        </p:spPr>
        <p:txBody>
          <a:bodyPr wrap="square">
            <a:spAutoFit/>
          </a:bodyPr>
          <a:lstStyle/>
          <a:p>
            <a:pPr algn="l"/>
            <a:r>
              <a:rPr lang="en-US" dirty="0">
                <a:latin typeface="Calibri" pitchFamily="34" charset="0"/>
              </a:rPr>
              <a:t>$100,000.00</a:t>
            </a:r>
          </a:p>
        </p:txBody>
      </p:sp>
      <p:sp>
        <p:nvSpPr>
          <p:cNvPr id="7" name="Line 7"/>
          <p:cNvSpPr>
            <a:spLocks noChangeShapeType="1"/>
          </p:cNvSpPr>
          <p:nvPr/>
        </p:nvSpPr>
        <p:spPr bwMode="auto">
          <a:xfrm>
            <a:off x="2819400" y="1828800"/>
            <a:ext cx="1828800" cy="0"/>
          </a:xfrm>
          <a:prstGeom prst="line">
            <a:avLst/>
          </a:prstGeom>
          <a:noFill/>
          <a:ln w="38100">
            <a:solidFill>
              <a:schemeClr val="tx1"/>
            </a:solidFill>
            <a:round/>
            <a:headEnd/>
            <a:tailEnd/>
          </a:ln>
        </p:spPr>
        <p:txBody>
          <a:bodyPr/>
          <a:lstStyle/>
          <a:p>
            <a:endParaRPr lang="en-US" dirty="0"/>
          </a:p>
        </p:txBody>
      </p:sp>
      <p:sp>
        <p:nvSpPr>
          <p:cNvPr id="8" name="Line 8"/>
          <p:cNvSpPr>
            <a:spLocks noChangeShapeType="1"/>
          </p:cNvSpPr>
          <p:nvPr/>
        </p:nvSpPr>
        <p:spPr bwMode="auto">
          <a:xfrm flipV="1">
            <a:off x="3733800" y="1828800"/>
            <a:ext cx="0" cy="685800"/>
          </a:xfrm>
          <a:prstGeom prst="line">
            <a:avLst/>
          </a:prstGeom>
          <a:noFill/>
          <a:ln w="38100">
            <a:solidFill>
              <a:schemeClr val="tx1"/>
            </a:solidFill>
            <a:round/>
            <a:headEnd/>
            <a:tailEnd/>
          </a:ln>
        </p:spPr>
        <p:txBody>
          <a:bodyPr/>
          <a:lstStyle/>
          <a:p>
            <a:endParaRPr lang="en-US" dirty="0"/>
          </a:p>
        </p:txBody>
      </p:sp>
      <p:sp>
        <p:nvSpPr>
          <p:cNvPr id="9" name="Text Box 9"/>
          <p:cNvSpPr txBox="1">
            <a:spLocks noChangeArrowheads="1"/>
          </p:cNvSpPr>
          <p:nvPr/>
        </p:nvSpPr>
        <p:spPr bwMode="auto">
          <a:xfrm>
            <a:off x="2590800" y="1447800"/>
            <a:ext cx="2819400" cy="400110"/>
          </a:xfrm>
          <a:prstGeom prst="rect">
            <a:avLst/>
          </a:prstGeom>
          <a:noFill/>
          <a:ln w="9525" algn="ctr">
            <a:noFill/>
            <a:miter lim="800000"/>
            <a:headEnd/>
            <a:tailEnd/>
          </a:ln>
          <a:effectLst/>
        </p:spPr>
        <p:txBody>
          <a:bodyPr wrap="square">
            <a:spAutoFit/>
          </a:bodyPr>
          <a:lstStyle/>
          <a:p>
            <a:pPr>
              <a:defRPr/>
            </a:pPr>
            <a:r>
              <a:rPr lang="en-US" sz="2000" dirty="0" smtClean="0">
                <a:solidFill>
                  <a:schemeClr val="tx1"/>
                </a:solidFill>
                <a:effectLst>
                  <a:outerShdw blurRad="38100" dist="38100" dir="2700000" algn="tl">
                    <a:srgbClr val="C0C0C0"/>
                  </a:outerShdw>
                </a:effectLst>
              </a:rPr>
              <a:t>Un-Invoiced Receipts</a:t>
            </a:r>
            <a:endParaRPr lang="en-US" sz="2000" dirty="0">
              <a:solidFill>
                <a:schemeClr val="tx1"/>
              </a:solidFill>
              <a:effectLst>
                <a:outerShdw blurRad="38100" dist="38100" dir="2700000" algn="tl">
                  <a:srgbClr val="C0C0C0"/>
                </a:outerShdw>
              </a:effectLst>
            </a:endParaRPr>
          </a:p>
        </p:txBody>
      </p:sp>
      <p:sp>
        <p:nvSpPr>
          <p:cNvPr id="10" name="Text Box 10"/>
          <p:cNvSpPr txBox="1">
            <a:spLocks noChangeArrowheads="1"/>
          </p:cNvSpPr>
          <p:nvPr/>
        </p:nvSpPr>
        <p:spPr bwMode="auto">
          <a:xfrm>
            <a:off x="3733800" y="1828800"/>
            <a:ext cx="1524000" cy="369332"/>
          </a:xfrm>
          <a:prstGeom prst="rect">
            <a:avLst/>
          </a:prstGeom>
          <a:noFill/>
          <a:ln w="9525" algn="ctr">
            <a:noFill/>
            <a:miter lim="800000"/>
            <a:headEnd/>
            <a:tailEnd/>
          </a:ln>
        </p:spPr>
        <p:txBody>
          <a:bodyPr wrap="square">
            <a:spAutoFit/>
          </a:bodyPr>
          <a:lstStyle/>
          <a:p>
            <a:r>
              <a:rPr lang="en-US" dirty="0">
                <a:solidFill>
                  <a:srgbClr val="FF3300"/>
                </a:solidFill>
                <a:latin typeface="Calibri" pitchFamily="34" charset="0"/>
              </a:rPr>
              <a:t>$100,000.00</a:t>
            </a:r>
          </a:p>
        </p:txBody>
      </p:sp>
      <p:sp>
        <p:nvSpPr>
          <p:cNvPr id="12" name="Line 12"/>
          <p:cNvSpPr>
            <a:spLocks noChangeShapeType="1"/>
          </p:cNvSpPr>
          <p:nvPr/>
        </p:nvSpPr>
        <p:spPr bwMode="auto">
          <a:xfrm>
            <a:off x="468313" y="4267200"/>
            <a:ext cx="1741487" cy="1588"/>
          </a:xfrm>
          <a:prstGeom prst="line">
            <a:avLst/>
          </a:prstGeom>
          <a:noFill/>
          <a:ln w="38100">
            <a:solidFill>
              <a:schemeClr val="tx1"/>
            </a:solidFill>
            <a:round/>
            <a:headEnd/>
            <a:tailEnd/>
          </a:ln>
        </p:spPr>
        <p:txBody>
          <a:bodyPr/>
          <a:lstStyle/>
          <a:p>
            <a:endParaRPr lang="en-US" dirty="0"/>
          </a:p>
        </p:txBody>
      </p:sp>
      <p:sp>
        <p:nvSpPr>
          <p:cNvPr id="13" name="Line 13"/>
          <p:cNvSpPr>
            <a:spLocks noChangeShapeType="1"/>
          </p:cNvSpPr>
          <p:nvPr/>
        </p:nvSpPr>
        <p:spPr bwMode="auto">
          <a:xfrm flipV="1">
            <a:off x="1371600" y="4267200"/>
            <a:ext cx="1588" cy="817563"/>
          </a:xfrm>
          <a:prstGeom prst="line">
            <a:avLst/>
          </a:prstGeom>
          <a:noFill/>
          <a:ln w="38100">
            <a:solidFill>
              <a:schemeClr val="tx1"/>
            </a:solidFill>
            <a:round/>
            <a:headEnd/>
            <a:tailEnd/>
          </a:ln>
        </p:spPr>
        <p:txBody>
          <a:bodyPr/>
          <a:lstStyle/>
          <a:p>
            <a:endParaRPr lang="en-US" dirty="0"/>
          </a:p>
        </p:txBody>
      </p:sp>
      <p:sp>
        <p:nvSpPr>
          <p:cNvPr id="14" name="Text Box 15"/>
          <p:cNvSpPr txBox="1">
            <a:spLocks noChangeArrowheads="1"/>
          </p:cNvSpPr>
          <p:nvPr/>
        </p:nvSpPr>
        <p:spPr bwMode="auto">
          <a:xfrm>
            <a:off x="152400" y="4267200"/>
            <a:ext cx="1312863" cy="369332"/>
          </a:xfrm>
          <a:prstGeom prst="rect">
            <a:avLst/>
          </a:prstGeom>
          <a:noFill/>
          <a:ln w="9525" algn="ctr">
            <a:noFill/>
            <a:miter lim="800000"/>
            <a:headEnd/>
            <a:tailEnd/>
          </a:ln>
        </p:spPr>
        <p:txBody>
          <a:bodyPr wrap="square">
            <a:spAutoFit/>
          </a:bodyPr>
          <a:lstStyle/>
          <a:p>
            <a:pPr algn="l"/>
            <a:r>
              <a:rPr lang="en-US" dirty="0">
                <a:latin typeface="Calibri" pitchFamily="34" charset="0"/>
              </a:rPr>
              <a:t>$90,000.00</a:t>
            </a:r>
          </a:p>
        </p:txBody>
      </p:sp>
      <p:sp>
        <p:nvSpPr>
          <p:cNvPr id="15" name="Line 16"/>
          <p:cNvSpPr>
            <a:spLocks noChangeShapeType="1"/>
          </p:cNvSpPr>
          <p:nvPr/>
        </p:nvSpPr>
        <p:spPr bwMode="auto">
          <a:xfrm>
            <a:off x="2895600" y="4191000"/>
            <a:ext cx="1741488" cy="1588"/>
          </a:xfrm>
          <a:prstGeom prst="line">
            <a:avLst/>
          </a:prstGeom>
          <a:noFill/>
          <a:ln w="38100">
            <a:solidFill>
              <a:schemeClr val="tx1"/>
            </a:solidFill>
            <a:round/>
            <a:headEnd/>
            <a:tailEnd/>
          </a:ln>
        </p:spPr>
        <p:txBody>
          <a:bodyPr/>
          <a:lstStyle/>
          <a:p>
            <a:endParaRPr lang="en-US" dirty="0"/>
          </a:p>
        </p:txBody>
      </p:sp>
      <p:sp>
        <p:nvSpPr>
          <p:cNvPr id="16" name="Line 17"/>
          <p:cNvSpPr>
            <a:spLocks noChangeShapeType="1"/>
          </p:cNvSpPr>
          <p:nvPr/>
        </p:nvSpPr>
        <p:spPr bwMode="auto">
          <a:xfrm flipV="1">
            <a:off x="3581400" y="4191000"/>
            <a:ext cx="1588" cy="817563"/>
          </a:xfrm>
          <a:prstGeom prst="line">
            <a:avLst/>
          </a:prstGeom>
          <a:noFill/>
          <a:ln w="38100">
            <a:solidFill>
              <a:schemeClr val="tx1"/>
            </a:solidFill>
            <a:round/>
            <a:headEnd/>
            <a:tailEnd/>
          </a:ln>
        </p:spPr>
        <p:txBody>
          <a:bodyPr/>
          <a:lstStyle/>
          <a:p>
            <a:endParaRPr lang="en-US" dirty="0"/>
          </a:p>
        </p:txBody>
      </p:sp>
      <p:sp>
        <p:nvSpPr>
          <p:cNvPr id="17" name="Text Box 18"/>
          <p:cNvSpPr txBox="1">
            <a:spLocks noChangeArrowheads="1"/>
          </p:cNvSpPr>
          <p:nvPr/>
        </p:nvSpPr>
        <p:spPr bwMode="auto">
          <a:xfrm>
            <a:off x="2971800" y="3810000"/>
            <a:ext cx="1524000" cy="396875"/>
          </a:xfrm>
          <a:prstGeom prst="rect">
            <a:avLst/>
          </a:prstGeom>
          <a:noFill/>
          <a:ln w="9525" algn="ctr">
            <a:noFill/>
            <a:miter lim="800000"/>
            <a:headEnd/>
            <a:tailEnd/>
          </a:ln>
          <a:effectLst/>
        </p:spPr>
        <p:txBody>
          <a:bodyPr wrap="square">
            <a:spAutoFit/>
          </a:bodyPr>
          <a:lstStyle/>
          <a:p>
            <a:pPr>
              <a:defRPr/>
            </a:pPr>
            <a:r>
              <a:rPr lang="en-US" sz="2000" dirty="0">
                <a:solidFill>
                  <a:schemeClr val="tx1"/>
                </a:solidFill>
                <a:effectLst>
                  <a:outerShdw blurRad="38100" dist="38100" dir="2700000" algn="tl">
                    <a:srgbClr val="C0C0C0"/>
                  </a:outerShdw>
                </a:effectLst>
              </a:rPr>
              <a:t>Credit A/P</a:t>
            </a:r>
          </a:p>
        </p:txBody>
      </p:sp>
      <p:sp>
        <p:nvSpPr>
          <p:cNvPr id="18" name="Text Box 19"/>
          <p:cNvSpPr txBox="1">
            <a:spLocks noChangeArrowheads="1"/>
          </p:cNvSpPr>
          <p:nvPr/>
        </p:nvSpPr>
        <p:spPr bwMode="auto">
          <a:xfrm>
            <a:off x="3581400" y="4191000"/>
            <a:ext cx="1306513" cy="369332"/>
          </a:xfrm>
          <a:prstGeom prst="rect">
            <a:avLst/>
          </a:prstGeom>
          <a:noFill/>
          <a:ln w="9525" algn="ctr">
            <a:noFill/>
            <a:miter lim="800000"/>
            <a:headEnd/>
            <a:tailEnd/>
          </a:ln>
        </p:spPr>
        <p:txBody>
          <a:bodyPr>
            <a:spAutoFit/>
          </a:bodyPr>
          <a:lstStyle/>
          <a:p>
            <a:r>
              <a:rPr lang="en-US" dirty="0" smtClean="0">
                <a:solidFill>
                  <a:srgbClr val="FF3300"/>
                </a:solidFill>
                <a:latin typeface="Calibri" pitchFamily="34" charset="0"/>
              </a:rPr>
              <a:t> $</a:t>
            </a:r>
            <a:r>
              <a:rPr lang="en-US" dirty="0">
                <a:solidFill>
                  <a:srgbClr val="FF3300"/>
                </a:solidFill>
                <a:latin typeface="Calibri" pitchFamily="34" charset="0"/>
              </a:rPr>
              <a:t>90,000.00</a:t>
            </a:r>
          </a:p>
        </p:txBody>
      </p:sp>
      <p:sp>
        <p:nvSpPr>
          <p:cNvPr id="22" name="Rectangle 23"/>
          <p:cNvSpPr>
            <a:spLocks noChangeArrowheads="1"/>
          </p:cNvSpPr>
          <p:nvPr/>
        </p:nvSpPr>
        <p:spPr bwMode="auto">
          <a:xfrm>
            <a:off x="6248400" y="1066800"/>
            <a:ext cx="2362200" cy="1295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spcBef>
                <a:spcPct val="0"/>
              </a:spcBef>
              <a:defRPr/>
            </a:pPr>
            <a:r>
              <a:rPr lang="en-US" sz="1800" b="1" dirty="0" smtClean="0">
                <a:effectLst>
                  <a:outerShdw blurRad="38100" dist="38100" dir="2700000" algn="tl">
                    <a:srgbClr val="000000"/>
                  </a:outerShdw>
                </a:effectLst>
              </a:rPr>
              <a:t>XA </a:t>
            </a:r>
            <a:r>
              <a:rPr lang="en-US" sz="1800" b="1" dirty="0">
                <a:effectLst>
                  <a:outerShdw blurRad="38100" dist="38100" dir="2700000" algn="tl">
                    <a:srgbClr val="000000"/>
                  </a:outerShdw>
                </a:effectLst>
              </a:rPr>
              <a:t>Inventory </a:t>
            </a:r>
          </a:p>
          <a:p>
            <a:pPr algn="ctr">
              <a:spcBef>
                <a:spcPct val="0"/>
              </a:spcBef>
              <a:defRPr/>
            </a:pPr>
            <a:r>
              <a:rPr lang="en-US" sz="2000" b="1" dirty="0">
                <a:solidFill>
                  <a:srgbClr val="FFFF00"/>
                </a:solidFill>
                <a:effectLst>
                  <a:outerShdw blurRad="38100" dist="38100" dir="2700000" algn="tl">
                    <a:srgbClr val="000000"/>
                  </a:outerShdw>
                </a:effectLst>
              </a:rPr>
              <a:t>CA </a:t>
            </a:r>
            <a:r>
              <a:rPr lang="en-US" sz="2000" b="1" dirty="0" smtClean="0">
                <a:solidFill>
                  <a:srgbClr val="FFFF00"/>
                </a:solidFill>
                <a:effectLst>
                  <a:outerShdw blurRad="38100" dist="38100" dir="2700000" algn="tl">
                    <a:srgbClr val="000000"/>
                  </a:outerShdw>
                </a:effectLst>
              </a:rPr>
              <a:t>TRANSACTION</a:t>
            </a:r>
          </a:p>
          <a:p>
            <a:pPr algn="ctr">
              <a:spcBef>
                <a:spcPct val="0"/>
              </a:spcBef>
              <a:defRPr/>
            </a:pPr>
            <a:r>
              <a:rPr lang="en-US" b="1" dirty="0" smtClean="0">
                <a:effectLst>
                  <a:outerShdw blurRad="38100" dist="38100" dir="2700000" algn="tl">
                    <a:srgbClr val="000000"/>
                  </a:outerShdw>
                </a:effectLst>
              </a:rPr>
              <a:t>CREATED</a:t>
            </a:r>
            <a:endParaRPr lang="en-US" sz="1800" b="1" dirty="0">
              <a:effectLst>
                <a:outerShdw blurRad="38100" dist="38100" dir="2700000" algn="tl">
                  <a:srgbClr val="000000"/>
                </a:outerShdw>
              </a:effectLst>
            </a:endParaRPr>
          </a:p>
        </p:txBody>
      </p:sp>
      <p:sp>
        <p:nvSpPr>
          <p:cNvPr id="23" name="AutoShape 24"/>
          <p:cNvSpPr>
            <a:spLocks noChangeArrowheads="1"/>
          </p:cNvSpPr>
          <p:nvPr/>
        </p:nvSpPr>
        <p:spPr bwMode="auto">
          <a:xfrm rot="3133884">
            <a:off x="4904647" y="1571414"/>
            <a:ext cx="939942" cy="2459161"/>
          </a:xfrm>
          <a:prstGeom prst="upArrow">
            <a:avLst>
              <a:gd name="adj1" fmla="val 50000"/>
              <a:gd name="adj2" fmla="val 69231"/>
            </a:avLst>
          </a:prstGeom>
          <a:ln>
            <a:headEnd/>
            <a:tailEnd/>
          </a:ln>
        </p:spPr>
        <p:style>
          <a:lnRef idx="0">
            <a:schemeClr val="accent5"/>
          </a:lnRef>
          <a:fillRef idx="3">
            <a:schemeClr val="accent5"/>
          </a:fillRef>
          <a:effectRef idx="3">
            <a:schemeClr val="accent5"/>
          </a:effectRef>
          <a:fontRef idx="minor">
            <a:schemeClr val="lt1"/>
          </a:fontRef>
        </p:style>
        <p:txBody>
          <a:bodyPr rot="10800000" vert="eaVert" wrap="none" anchor="ctr">
            <a:flatTx/>
          </a:bodyPr>
          <a:lstStyle/>
          <a:p>
            <a:pPr>
              <a:spcBef>
                <a:spcPct val="0"/>
              </a:spcBef>
            </a:pPr>
            <a:r>
              <a:rPr lang="en-US" sz="1600" dirty="0"/>
              <a:t>Variance/No Variance</a:t>
            </a:r>
          </a:p>
        </p:txBody>
      </p:sp>
      <p:sp>
        <p:nvSpPr>
          <p:cNvPr id="24" name="Line 25"/>
          <p:cNvSpPr>
            <a:spLocks noChangeShapeType="1"/>
          </p:cNvSpPr>
          <p:nvPr/>
        </p:nvSpPr>
        <p:spPr bwMode="auto">
          <a:xfrm>
            <a:off x="6248400" y="3200400"/>
            <a:ext cx="2046288" cy="1588"/>
          </a:xfrm>
          <a:prstGeom prst="line">
            <a:avLst/>
          </a:prstGeom>
          <a:noFill/>
          <a:ln w="38100">
            <a:solidFill>
              <a:schemeClr val="tx1"/>
            </a:solidFill>
            <a:round/>
            <a:headEnd/>
            <a:tailEnd/>
          </a:ln>
        </p:spPr>
        <p:txBody>
          <a:bodyPr/>
          <a:lstStyle/>
          <a:p>
            <a:endParaRPr lang="en-US" dirty="0"/>
          </a:p>
        </p:txBody>
      </p:sp>
      <p:sp>
        <p:nvSpPr>
          <p:cNvPr id="25" name="Line 26"/>
          <p:cNvSpPr>
            <a:spLocks noChangeShapeType="1"/>
          </p:cNvSpPr>
          <p:nvPr/>
        </p:nvSpPr>
        <p:spPr bwMode="auto">
          <a:xfrm flipV="1">
            <a:off x="7239000" y="3200400"/>
            <a:ext cx="1588" cy="817563"/>
          </a:xfrm>
          <a:prstGeom prst="line">
            <a:avLst/>
          </a:prstGeom>
          <a:noFill/>
          <a:ln w="38100">
            <a:solidFill>
              <a:schemeClr val="tx1"/>
            </a:solidFill>
            <a:round/>
            <a:headEnd/>
            <a:tailEnd/>
          </a:ln>
        </p:spPr>
        <p:txBody>
          <a:bodyPr/>
          <a:lstStyle/>
          <a:p>
            <a:endParaRPr lang="en-US" dirty="0"/>
          </a:p>
        </p:txBody>
      </p:sp>
      <p:sp>
        <p:nvSpPr>
          <p:cNvPr id="26" name="Text Box 27"/>
          <p:cNvSpPr txBox="1">
            <a:spLocks noChangeArrowheads="1"/>
          </p:cNvSpPr>
          <p:nvPr/>
        </p:nvSpPr>
        <p:spPr bwMode="auto">
          <a:xfrm>
            <a:off x="5791200" y="2819400"/>
            <a:ext cx="2895600" cy="400110"/>
          </a:xfrm>
          <a:prstGeom prst="rect">
            <a:avLst/>
          </a:prstGeom>
          <a:noFill/>
          <a:ln w="9525" algn="ctr">
            <a:noFill/>
            <a:miter lim="800000"/>
            <a:headEnd/>
            <a:tailEnd/>
          </a:ln>
          <a:effectLst/>
        </p:spPr>
        <p:txBody>
          <a:bodyPr wrap="square">
            <a:spAutoFit/>
          </a:bodyPr>
          <a:lstStyle/>
          <a:p>
            <a:pPr>
              <a:defRPr/>
            </a:pPr>
            <a:r>
              <a:rPr lang="en-US" sz="2000" dirty="0" smtClean="0">
                <a:solidFill>
                  <a:schemeClr val="tx1"/>
                </a:solidFill>
                <a:effectLst>
                  <a:outerShdw blurRad="38100" dist="38100" dir="2700000" algn="tl">
                    <a:srgbClr val="C0C0C0"/>
                  </a:outerShdw>
                </a:effectLst>
              </a:rPr>
              <a:t>Un-Invoiced Receipts</a:t>
            </a:r>
            <a:endParaRPr lang="en-US" sz="2000" dirty="0">
              <a:solidFill>
                <a:schemeClr val="tx1"/>
              </a:solidFill>
              <a:effectLst>
                <a:outerShdw blurRad="38100" dist="38100" dir="2700000" algn="tl">
                  <a:srgbClr val="C0C0C0"/>
                </a:outerShdw>
              </a:effectLst>
            </a:endParaRPr>
          </a:p>
        </p:txBody>
      </p:sp>
      <p:sp>
        <p:nvSpPr>
          <p:cNvPr id="27" name="Text Box 28"/>
          <p:cNvSpPr txBox="1">
            <a:spLocks noChangeArrowheads="1"/>
          </p:cNvSpPr>
          <p:nvPr/>
        </p:nvSpPr>
        <p:spPr bwMode="auto">
          <a:xfrm>
            <a:off x="5791200" y="3200400"/>
            <a:ext cx="1611313" cy="369332"/>
          </a:xfrm>
          <a:prstGeom prst="rect">
            <a:avLst/>
          </a:prstGeom>
          <a:noFill/>
          <a:ln w="9525" algn="ctr">
            <a:noFill/>
            <a:miter lim="800000"/>
            <a:headEnd/>
            <a:tailEnd/>
          </a:ln>
        </p:spPr>
        <p:txBody>
          <a:bodyPr wrap="square">
            <a:spAutoFit/>
          </a:bodyPr>
          <a:lstStyle/>
          <a:p>
            <a:r>
              <a:rPr lang="en-US" dirty="0">
                <a:solidFill>
                  <a:schemeClr val="tx1"/>
                </a:solidFill>
                <a:latin typeface="Calibri" pitchFamily="34" charset="0"/>
              </a:rPr>
              <a:t>$100,000.00</a:t>
            </a:r>
          </a:p>
        </p:txBody>
      </p:sp>
      <p:sp>
        <p:nvSpPr>
          <p:cNvPr id="28" name="Line 29"/>
          <p:cNvSpPr>
            <a:spLocks noChangeShapeType="1"/>
          </p:cNvSpPr>
          <p:nvPr/>
        </p:nvSpPr>
        <p:spPr bwMode="auto">
          <a:xfrm>
            <a:off x="6019800" y="4495800"/>
            <a:ext cx="2274888" cy="1588"/>
          </a:xfrm>
          <a:prstGeom prst="line">
            <a:avLst/>
          </a:prstGeom>
          <a:noFill/>
          <a:ln w="38100">
            <a:solidFill>
              <a:schemeClr val="tx1"/>
            </a:solidFill>
            <a:round/>
            <a:headEnd/>
            <a:tailEnd/>
          </a:ln>
        </p:spPr>
        <p:txBody>
          <a:bodyPr/>
          <a:lstStyle/>
          <a:p>
            <a:endParaRPr lang="en-US" dirty="0"/>
          </a:p>
        </p:txBody>
      </p:sp>
      <p:sp>
        <p:nvSpPr>
          <p:cNvPr id="29" name="Line 30"/>
          <p:cNvSpPr>
            <a:spLocks noChangeShapeType="1"/>
          </p:cNvSpPr>
          <p:nvPr/>
        </p:nvSpPr>
        <p:spPr bwMode="auto">
          <a:xfrm flipV="1">
            <a:off x="7239000" y="4495800"/>
            <a:ext cx="1588" cy="817563"/>
          </a:xfrm>
          <a:prstGeom prst="line">
            <a:avLst/>
          </a:prstGeom>
          <a:noFill/>
          <a:ln w="38100">
            <a:solidFill>
              <a:schemeClr val="tx1"/>
            </a:solidFill>
            <a:round/>
            <a:headEnd/>
            <a:tailEnd/>
          </a:ln>
        </p:spPr>
        <p:txBody>
          <a:bodyPr/>
          <a:lstStyle/>
          <a:p>
            <a:endParaRPr lang="en-US" dirty="0"/>
          </a:p>
        </p:txBody>
      </p:sp>
      <p:sp>
        <p:nvSpPr>
          <p:cNvPr id="30" name="Text Box 31"/>
          <p:cNvSpPr txBox="1">
            <a:spLocks noChangeArrowheads="1"/>
          </p:cNvSpPr>
          <p:nvPr/>
        </p:nvSpPr>
        <p:spPr bwMode="auto">
          <a:xfrm>
            <a:off x="6172200" y="4114800"/>
            <a:ext cx="2590800" cy="396875"/>
          </a:xfrm>
          <a:prstGeom prst="rect">
            <a:avLst/>
          </a:prstGeom>
          <a:noFill/>
          <a:ln w="9525" algn="ctr">
            <a:noFill/>
            <a:miter lim="800000"/>
            <a:headEnd/>
            <a:tailEnd/>
          </a:ln>
          <a:effectLst/>
        </p:spPr>
        <p:txBody>
          <a:bodyPr>
            <a:spAutoFit/>
          </a:bodyPr>
          <a:lstStyle/>
          <a:p>
            <a:pPr>
              <a:defRPr/>
            </a:pPr>
            <a:r>
              <a:rPr lang="en-US" sz="2000" dirty="0">
                <a:solidFill>
                  <a:schemeClr val="tx1"/>
                </a:solidFill>
                <a:effectLst>
                  <a:outerShdw blurRad="38100" dist="38100" dir="2700000" algn="tl">
                    <a:srgbClr val="C0C0C0"/>
                  </a:outerShdw>
                </a:effectLst>
              </a:rPr>
              <a:t>Credit AP Clearing</a:t>
            </a:r>
          </a:p>
        </p:txBody>
      </p:sp>
      <p:sp>
        <p:nvSpPr>
          <p:cNvPr id="31" name="Text Box 32"/>
          <p:cNvSpPr txBox="1">
            <a:spLocks noChangeArrowheads="1"/>
          </p:cNvSpPr>
          <p:nvPr/>
        </p:nvSpPr>
        <p:spPr bwMode="auto">
          <a:xfrm>
            <a:off x="7162800" y="4572000"/>
            <a:ext cx="1306513" cy="369332"/>
          </a:xfrm>
          <a:prstGeom prst="rect">
            <a:avLst/>
          </a:prstGeom>
          <a:noFill/>
          <a:ln w="9525" algn="ctr">
            <a:noFill/>
            <a:miter lim="800000"/>
            <a:headEnd/>
            <a:tailEnd/>
          </a:ln>
        </p:spPr>
        <p:txBody>
          <a:bodyPr>
            <a:spAutoFit/>
          </a:bodyPr>
          <a:lstStyle/>
          <a:p>
            <a:r>
              <a:rPr lang="en-US" dirty="0">
                <a:solidFill>
                  <a:srgbClr val="FF3300"/>
                </a:solidFill>
                <a:latin typeface="Calibri" pitchFamily="34" charset="0"/>
              </a:rPr>
              <a:t>$90,000.00</a:t>
            </a:r>
          </a:p>
        </p:txBody>
      </p:sp>
      <p:sp>
        <p:nvSpPr>
          <p:cNvPr id="32" name="Line 33"/>
          <p:cNvSpPr>
            <a:spLocks noChangeShapeType="1"/>
          </p:cNvSpPr>
          <p:nvPr/>
        </p:nvSpPr>
        <p:spPr bwMode="auto">
          <a:xfrm>
            <a:off x="5562600" y="5791200"/>
            <a:ext cx="3581400" cy="0"/>
          </a:xfrm>
          <a:prstGeom prst="line">
            <a:avLst/>
          </a:prstGeom>
          <a:noFill/>
          <a:ln w="38100">
            <a:solidFill>
              <a:schemeClr val="tx1"/>
            </a:solidFill>
            <a:round/>
            <a:headEnd/>
            <a:tailEnd/>
          </a:ln>
        </p:spPr>
        <p:txBody>
          <a:bodyPr/>
          <a:lstStyle/>
          <a:p>
            <a:endParaRPr lang="en-US" dirty="0"/>
          </a:p>
        </p:txBody>
      </p:sp>
      <p:sp>
        <p:nvSpPr>
          <p:cNvPr id="33" name="Line 34"/>
          <p:cNvSpPr>
            <a:spLocks noChangeShapeType="1"/>
          </p:cNvSpPr>
          <p:nvPr/>
        </p:nvSpPr>
        <p:spPr bwMode="auto">
          <a:xfrm flipV="1">
            <a:off x="7239000" y="5791200"/>
            <a:ext cx="1588" cy="609600"/>
          </a:xfrm>
          <a:prstGeom prst="line">
            <a:avLst/>
          </a:prstGeom>
          <a:noFill/>
          <a:ln w="38100">
            <a:solidFill>
              <a:schemeClr val="tx1"/>
            </a:solidFill>
            <a:round/>
            <a:headEnd/>
            <a:tailEnd/>
          </a:ln>
        </p:spPr>
        <p:txBody>
          <a:bodyPr/>
          <a:lstStyle/>
          <a:p>
            <a:endParaRPr lang="en-US" dirty="0"/>
          </a:p>
        </p:txBody>
      </p:sp>
      <p:sp>
        <p:nvSpPr>
          <p:cNvPr id="34" name="Text Box 36"/>
          <p:cNvSpPr txBox="1">
            <a:spLocks noChangeArrowheads="1"/>
          </p:cNvSpPr>
          <p:nvPr/>
        </p:nvSpPr>
        <p:spPr bwMode="auto">
          <a:xfrm>
            <a:off x="7391400" y="5867400"/>
            <a:ext cx="1306513" cy="369332"/>
          </a:xfrm>
          <a:prstGeom prst="rect">
            <a:avLst/>
          </a:prstGeom>
          <a:noFill/>
          <a:ln w="9525" algn="ctr">
            <a:noFill/>
            <a:miter lim="800000"/>
            <a:headEnd/>
            <a:tailEnd/>
          </a:ln>
        </p:spPr>
        <p:txBody>
          <a:bodyPr>
            <a:spAutoFit/>
          </a:bodyPr>
          <a:lstStyle/>
          <a:p>
            <a:r>
              <a:rPr lang="en-US" dirty="0">
                <a:solidFill>
                  <a:srgbClr val="FF3300"/>
                </a:solidFill>
                <a:latin typeface="Calibri" pitchFamily="34" charset="0"/>
              </a:rPr>
              <a:t>$10,000.00</a:t>
            </a:r>
          </a:p>
        </p:txBody>
      </p:sp>
      <p:sp>
        <p:nvSpPr>
          <p:cNvPr id="35" name="Line 37"/>
          <p:cNvSpPr>
            <a:spLocks noChangeShapeType="1"/>
          </p:cNvSpPr>
          <p:nvPr/>
        </p:nvSpPr>
        <p:spPr bwMode="auto">
          <a:xfrm>
            <a:off x="3733800" y="1981200"/>
            <a:ext cx="1371600" cy="0"/>
          </a:xfrm>
          <a:prstGeom prst="line">
            <a:avLst/>
          </a:prstGeom>
          <a:noFill/>
          <a:ln w="57150">
            <a:solidFill>
              <a:srgbClr val="B8321C"/>
            </a:solidFill>
            <a:round/>
            <a:headEnd/>
            <a:tailEnd/>
          </a:ln>
        </p:spPr>
        <p:txBody>
          <a:bodyPr/>
          <a:lstStyle/>
          <a:p>
            <a:endParaRPr lang="en-US" dirty="0"/>
          </a:p>
        </p:txBody>
      </p:sp>
      <p:sp>
        <p:nvSpPr>
          <p:cNvPr id="36" name="Line 38"/>
          <p:cNvSpPr>
            <a:spLocks noChangeShapeType="1"/>
          </p:cNvSpPr>
          <p:nvPr/>
        </p:nvSpPr>
        <p:spPr bwMode="auto">
          <a:xfrm>
            <a:off x="7010400" y="4800600"/>
            <a:ext cx="1371600" cy="0"/>
          </a:xfrm>
          <a:prstGeom prst="line">
            <a:avLst/>
          </a:prstGeom>
          <a:noFill/>
          <a:ln w="57150">
            <a:solidFill>
              <a:srgbClr val="B8321C"/>
            </a:solidFill>
            <a:round/>
            <a:headEnd/>
            <a:tailEnd/>
          </a:ln>
        </p:spPr>
        <p:txBody>
          <a:bodyPr/>
          <a:lstStyle/>
          <a:p>
            <a:endParaRPr lang="en-US" dirty="0"/>
          </a:p>
        </p:txBody>
      </p:sp>
      <p:sp>
        <p:nvSpPr>
          <p:cNvPr id="37" name="Line 39"/>
          <p:cNvSpPr>
            <a:spLocks noChangeShapeType="1"/>
          </p:cNvSpPr>
          <p:nvPr/>
        </p:nvSpPr>
        <p:spPr bwMode="auto">
          <a:xfrm>
            <a:off x="381000" y="4495800"/>
            <a:ext cx="1219200" cy="0"/>
          </a:xfrm>
          <a:prstGeom prst="line">
            <a:avLst/>
          </a:prstGeom>
          <a:noFill/>
          <a:ln w="57150">
            <a:solidFill>
              <a:srgbClr val="B8321C"/>
            </a:solidFill>
            <a:round/>
            <a:headEnd/>
            <a:tailEnd/>
          </a:ln>
        </p:spPr>
        <p:txBody>
          <a:bodyPr/>
          <a:lstStyle/>
          <a:p>
            <a:endParaRPr lang="en-US" dirty="0"/>
          </a:p>
        </p:txBody>
      </p:sp>
      <p:sp>
        <p:nvSpPr>
          <p:cNvPr id="38" name="Line 40"/>
          <p:cNvSpPr>
            <a:spLocks noChangeShapeType="1"/>
          </p:cNvSpPr>
          <p:nvPr/>
        </p:nvSpPr>
        <p:spPr bwMode="auto">
          <a:xfrm>
            <a:off x="5791200" y="3429000"/>
            <a:ext cx="1371600" cy="0"/>
          </a:xfrm>
          <a:prstGeom prst="line">
            <a:avLst/>
          </a:prstGeom>
          <a:noFill/>
          <a:ln w="57150">
            <a:solidFill>
              <a:srgbClr val="B8321C"/>
            </a:solidFill>
            <a:round/>
            <a:headEnd/>
            <a:tailEnd/>
          </a:ln>
        </p:spPr>
        <p:txBody>
          <a:bodyPr/>
          <a:lstStyle/>
          <a:p>
            <a:endParaRPr lang="en-US" dirty="0"/>
          </a:p>
        </p:txBody>
      </p:sp>
      <p:sp>
        <p:nvSpPr>
          <p:cNvPr id="39" name="Text Box 41"/>
          <p:cNvSpPr txBox="1">
            <a:spLocks noChangeArrowheads="1"/>
          </p:cNvSpPr>
          <p:nvPr/>
        </p:nvSpPr>
        <p:spPr bwMode="auto">
          <a:xfrm>
            <a:off x="609600" y="6027003"/>
            <a:ext cx="3276600" cy="83099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l"/>
            <a:r>
              <a:rPr lang="en-US" sz="1600" dirty="0"/>
              <a:t>If Gross Profit:     1,000,000.00</a:t>
            </a:r>
          </a:p>
          <a:p>
            <a:pPr algn="l"/>
            <a:r>
              <a:rPr lang="en-US" sz="1600" dirty="0"/>
              <a:t>Material Variance:   10,000.00</a:t>
            </a:r>
          </a:p>
          <a:p>
            <a:pPr algn="l"/>
            <a:r>
              <a:rPr lang="en-US" sz="1600" dirty="0"/>
              <a:t>              EBITA:   1,010,000.00</a:t>
            </a:r>
          </a:p>
        </p:txBody>
      </p:sp>
      <p:sp>
        <p:nvSpPr>
          <p:cNvPr id="40" name="Oval 43"/>
          <p:cNvSpPr>
            <a:spLocks noChangeArrowheads="1"/>
          </p:cNvSpPr>
          <p:nvPr/>
        </p:nvSpPr>
        <p:spPr bwMode="auto">
          <a:xfrm>
            <a:off x="7086600" y="5791200"/>
            <a:ext cx="1828800" cy="762000"/>
          </a:xfrm>
          <a:prstGeom prst="ellipse">
            <a:avLst/>
          </a:prstGeom>
          <a:noFill/>
          <a:ln w="38100" algn="ctr">
            <a:solidFill>
              <a:srgbClr val="B8321C"/>
            </a:solidFill>
            <a:round/>
            <a:headEnd/>
            <a:tailEnd/>
          </a:ln>
        </p:spPr>
        <p:txBody>
          <a:bodyPr wrap="none" anchor="ctr"/>
          <a:lstStyle/>
          <a:p>
            <a:endParaRPr lang="en-US" dirty="0"/>
          </a:p>
        </p:txBody>
      </p:sp>
      <p:sp>
        <p:nvSpPr>
          <p:cNvPr id="41" name="AutoShape 44"/>
          <p:cNvSpPr>
            <a:spLocks noChangeArrowheads="1"/>
          </p:cNvSpPr>
          <p:nvPr/>
        </p:nvSpPr>
        <p:spPr bwMode="auto">
          <a:xfrm>
            <a:off x="4343400" y="5867400"/>
            <a:ext cx="1905000" cy="762000"/>
          </a:xfrm>
          <a:prstGeom prst="leftArrow">
            <a:avLst>
              <a:gd name="adj1" fmla="val 50000"/>
              <a:gd name="adj2" fmla="val 625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flatTx/>
          </a:bodyPr>
          <a:lstStyle/>
          <a:p>
            <a:pPr>
              <a:spcBef>
                <a:spcPct val="0"/>
              </a:spcBef>
            </a:pPr>
            <a:r>
              <a:rPr lang="en-US" sz="1600" dirty="0"/>
              <a:t>Fav. Variance</a:t>
            </a:r>
          </a:p>
        </p:txBody>
      </p:sp>
      <p:sp>
        <p:nvSpPr>
          <p:cNvPr id="42" name="Oval 45"/>
          <p:cNvSpPr>
            <a:spLocks noChangeArrowheads="1"/>
          </p:cNvSpPr>
          <p:nvPr/>
        </p:nvSpPr>
        <p:spPr bwMode="auto">
          <a:xfrm>
            <a:off x="3352800" y="4191000"/>
            <a:ext cx="1524000" cy="762000"/>
          </a:xfrm>
          <a:prstGeom prst="ellipse">
            <a:avLst/>
          </a:prstGeom>
          <a:noFill/>
          <a:ln w="38100" algn="ctr">
            <a:solidFill>
              <a:srgbClr val="B8321C"/>
            </a:solidFill>
            <a:round/>
            <a:headEnd/>
            <a:tailEnd/>
          </a:ln>
        </p:spPr>
        <p:txBody>
          <a:bodyPr wrap="none" anchor="ctr"/>
          <a:lstStyle/>
          <a:p>
            <a:endParaRPr lang="en-US" dirty="0"/>
          </a:p>
        </p:txBody>
      </p:sp>
      <p:sp>
        <p:nvSpPr>
          <p:cNvPr id="43" name="Oval 46"/>
          <p:cNvSpPr>
            <a:spLocks noChangeArrowheads="1"/>
          </p:cNvSpPr>
          <p:nvPr/>
        </p:nvSpPr>
        <p:spPr bwMode="auto">
          <a:xfrm>
            <a:off x="0" y="1828800"/>
            <a:ext cx="1600200" cy="685800"/>
          </a:xfrm>
          <a:prstGeom prst="ellipse">
            <a:avLst/>
          </a:prstGeom>
          <a:noFill/>
          <a:ln w="38100" algn="ctr">
            <a:solidFill>
              <a:srgbClr val="B8321C"/>
            </a:solidFill>
            <a:round/>
            <a:headEnd/>
            <a:tailEnd/>
          </a:ln>
        </p:spPr>
        <p:txBody>
          <a:bodyPr wrap="none" anchor="ctr"/>
          <a:lstStyle/>
          <a:p>
            <a:endParaRPr lang="en-US" dirty="0"/>
          </a:p>
        </p:txBody>
      </p:sp>
      <p:sp>
        <p:nvSpPr>
          <p:cNvPr id="44" name="Text Box 47"/>
          <p:cNvSpPr txBox="1">
            <a:spLocks noChangeArrowheads="1"/>
          </p:cNvSpPr>
          <p:nvPr/>
        </p:nvSpPr>
        <p:spPr bwMode="auto">
          <a:xfrm rot="19344289">
            <a:off x="3511829" y="2523719"/>
            <a:ext cx="2392680" cy="336550"/>
          </a:xfrm>
          <a:prstGeom prst="rect">
            <a:avLst/>
          </a:prstGeom>
          <a:noFill/>
          <a:ln w="9525" algn="ctr">
            <a:noFill/>
            <a:miter lim="800000"/>
            <a:headEnd/>
            <a:tailEnd/>
          </a:ln>
          <a:effectLst/>
        </p:spPr>
        <p:txBody>
          <a:bodyPr wrap="square">
            <a:spAutoFit/>
          </a:bodyPr>
          <a:lstStyle/>
          <a:p>
            <a:pPr algn="ctr">
              <a:defRPr/>
            </a:pPr>
            <a:r>
              <a:rPr lang="en-US" sz="1600" dirty="0">
                <a:solidFill>
                  <a:schemeClr val="tx1"/>
                </a:solidFill>
                <a:effectLst>
                  <a:outerShdw blurRad="38100" dist="38100" dir="2700000" algn="tl">
                    <a:srgbClr val="C0C0C0"/>
                  </a:outerShdw>
                </a:effectLst>
              </a:rPr>
              <a:t>IMMEDIATE CA TXN</a:t>
            </a:r>
          </a:p>
        </p:txBody>
      </p:sp>
      <p:sp>
        <p:nvSpPr>
          <p:cNvPr id="45" name="Text Box 5"/>
          <p:cNvSpPr txBox="1">
            <a:spLocks noChangeArrowheads="1"/>
          </p:cNvSpPr>
          <p:nvPr/>
        </p:nvSpPr>
        <p:spPr bwMode="auto">
          <a:xfrm>
            <a:off x="381000" y="1447800"/>
            <a:ext cx="1905000" cy="396875"/>
          </a:xfrm>
          <a:prstGeom prst="rect">
            <a:avLst/>
          </a:prstGeom>
          <a:noFill/>
          <a:ln w="9525" algn="ctr">
            <a:noFill/>
            <a:miter lim="800000"/>
            <a:headEnd/>
            <a:tailEnd/>
          </a:ln>
          <a:effectLst/>
        </p:spPr>
        <p:txBody>
          <a:bodyPr wrap="square">
            <a:spAutoFit/>
          </a:bodyPr>
          <a:lstStyle/>
          <a:p>
            <a:pPr>
              <a:defRPr/>
            </a:pPr>
            <a:r>
              <a:rPr lang="en-US" sz="2000" dirty="0">
                <a:solidFill>
                  <a:schemeClr val="tx1"/>
                </a:solidFill>
                <a:effectLst>
                  <a:outerShdw blurRad="38100" dist="38100" dir="2700000" algn="tl">
                    <a:srgbClr val="C0C0C0"/>
                  </a:outerShdw>
                </a:effectLst>
              </a:rPr>
              <a:t>Debit Inventory</a:t>
            </a:r>
          </a:p>
        </p:txBody>
      </p:sp>
      <p:sp>
        <p:nvSpPr>
          <p:cNvPr id="46" name="Text Box 14"/>
          <p:cNvSpPr txBox="1">
            <a:spLocks noChangeArrowheads="1"/>
          </p:cNvSpPr>
          <p:nvPr/>
        </p:nvSpPr>
        <p:spPr bwMode="auto">
          <a:xfrm>
            <a:off x="304800" y="3886200"/>
            <a:ext cx="2286000" cy="396875"/>
          </a:xfrm>
          <a:prstGeom prst="rect">
            <a:avLst/>
          </a:prstGeom>
          <a:noFill/>
          <a:ln w="9525" algn="ctr">
            <a:noFill/>
            <a:miter lim="800000"/>
            <a:headEnd/>
            <a:tailEnd/>
          </a:ln>
          <a:effectLst/>
        </p:spPr>
        <p:txBody>
          <a:bodyPr wrap="square">
            <a:spAutoFit/>
          </a:bodyPr>
          <a:lstStyle/>
          <a:p>
            <a:pPr>
              <a:defRPr/>
            </a:pPr>
            <a:r>
              <a:rPr lang="en-US" sz="2000" dirty="0">
                <a:solidFill>
                  <a:schemeClr val="tx1"/>
                </a:solidFill>
                <a:effectLst>
                  <a:outerShdw blurRad="38100" dist="38100" dir="2700000" algn="tl">
                    <a:srgbClr val="C0C0C0"/>
                  </a:outerShdw>
                </a:effectLst>
              </a:rPr>
              <a:t>Debit AP Clearing</a:t>
            </a:r>
          </a:p>
        </p:txBody>
      </p:sp>
      <p:sp>
        <p:nvSpPr>
          <p:cNvPr id="47" name="Text Box 35"/>
          <p:cNvSpPr txBox="1">
            <a:spLocks noChangeArrowheads="1"/>
          </p:cNvSpPr>
          <p:nvPr/>
        </p:nvSpPr>
        <p:spPr bwMode="auto">
          <a:xfrm>
            <a:off x="5334000" y="5410200"/>
            <a:ext cx="3810000" cy="396875"/>
          </a:xfrm>
          <a:prstGeom prst="rect">
            <a:avLst/>
          </a:prstGeom>
          <a:noFill/>
          <a:ln w="9525" algn="ctr">
            <a:noFill/>
            <a:miter lim="800000"/>
            <a:headEnd/>
            <a:tailEnd/>
          </a:ln>
          <a:effectLst/>
        </p:spPr>
        <p:txBody>
          <a:bodyPr wrap="square">
            <a:spAutoFit/>
          </a:bodyPr>
          <a:lstStyle/>
          <a:p>
            <a:pPr>
              <a:defRPr/>
            </a:pPr>
            <a:r>
              <a:rPr lang="en-US" sz="2000" dirty="0">
                <a:solidFill>
                  <a:schemeClr val="tx1"/>
                </a:solidFill>
                <a:effectLst>
                  <a:outerShdw blurRad="38100" dist="38100" dir="2700000" algn="tl">
                    <a:srgbClr val="C0C0C0"/>
                  </a:outerShdw>
                </a:effectLst>
              </a:rPr>
              <a:t>Credit P&amp;L Material Variance</a:t>
            </a:r>
          </a:p>
        </p:txBody>
      </p:sp>
      <p:sp>
        <p:nvSpPr>
          <p:cNvPr id="48" name="TextBox 47"/>
          <p:cNvSpPr txBox="1"/>
          <p:nvPr/>
        </p:nvSpPr>
        <p:spPr>
          <a:xfrm>
            <a:off x="762000" y="1066800"/>
            <a:ext cx="3200400" cy="381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The Receipts – RP, PQ Txns</a:t>
            </a:r>
            <a:endParaRPr lang="en-US" b="1" dirty="0"/>
          </a:p>
        </p:txBody>
      </p:sp>
      <p:sp>
        <p:nvSpPr>
          <p:cNvPr id="49" name="TextBox 48"/>
          <p:cNvSpPr txBox="1"/>
          <p:nvPr/>
        </p:nvSpPr>
        <p:spPr>
          <a:xfrm>
            <a:off x="533400" y="3352800"/>
            <a:ext cx="3200400" cy="381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The AP Invoice - API</a:t>
            </a:r>
            <a:endParaRPr lang="en-US" b="1" dirty="0"/>
          </a:p>
        </p:txBody>
      </p:sp>
      <p:pic>
        <p:nvPicPr>
          <p:cNvPr id="1026" name="Picture 2" descr="http://t3.gstatic.com/images?q=tbn:ANd9GcRCUrAsT8ZD09JLNLT5hHnhtp3kpJxdUNqNoYbg1bfQFzy_bY7MWQ"/>
          <p:cNvPicPr>
            <a:picLocks noChangeAspect="1" noChangeArrowheads="1"/>
          </p:cNvPicPr>
          <p:nvPr/>
        </p:nvPicPr>
        <p:blipFill>
          <a:blip r:embed="rId2" cstate="print"/>
          <a:srcRect/>
          <a:stretch>
            <a:fillRect/>
          </a:stretch>
        </p:blipFill>
        <p:spPr bwMode="auto">
          <a:xfrm>
            <a:off x="1981200" y="4419600"/>
            <a:ext cx="1066800" cy="799071"/>
          </a:xfrm>
          <a:prstGeom prst="rect">
            <a:avLst/>
          </a:prstGeom>
          <a:noFill/>
        </p:spPr>
      </p:pic>
      <p:pic>
        <p:nvPicPr>
          <p:cNvPr id="51" name="Picture 50" descr="WH Recvng Photo1.jpg"/>
          <p:cNvPicPr>
            <a:picLocks noChangeAspect="1"/>
          </p:cNvPicPr>
          <p:nvPr/>
        </p:nvPicPr>
        <p:blipFill>
          <a:blip r:embed="rId3" cstate="print"/>
          <a:stretch>
            <a:fillRect/>
          </a:stretch>
        </p:blipFill>
        <p:spPr>
          <a:xfrm>
            <a:off x="1981200" y="19812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down)">
                                      <p:cBhvr>
                                        <p:cTn id="46" dur="500"/>
                                        <p:tgtEl>
                                          <p:spTgt spid="49"/>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3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800" decel="100000"/>
                                        <p:tgtEl>
                                          <p:spTgt spid="44"/>
                                        </p:tgtEl>
                                      </p:cBhvr>
                                    </p:animEffect>
                                    <p:anim calcmode="lin" valueType="num">
                                      <p:cBhvr>
                                        <p:cTn id="84" dur="800" decel="100000" fill="hold"/>
                                        <p:tgtEl>
                                          <p:spTgt spid="44"/>
                                        </p:tgtEl>
                                        <p:attrNameLst>
                                          <p:attrName>style.rotation</p:attrName>
                                        </p:attrNameLst>
                                      </p:cBhvr>
                                      <p:tavLst>
                                        <p:tav tm="0">
                                          <p:val>
                                            <p:fltVal val="-90"/>
                                          </p:val>
                                        </p:tav>
                                        <p:tav tm="100000">
                                          <p:val>
                                            <p:fltVal val="0"/>
                                          </p:val>
                                        </p:tav>
                                      </p:tavLst>
                                    </p:anim>
                                    <p:anim calcmode="lin" valueType="num">
                                      <p:cBhvr>
                                        <p:cTn id="85" dur="800" decel="100000" fill="hold"/>
                                        <p:tgtEl>
                                          <p:spTgt spid="44"/>
                                        </p:tgtEl>
                                        <p:attrNameLst>
                                          <p:attrName>ppt_x</p:attrName>
                                        </p:attrNameLst>
                                      </p:cBhvr>
                                      <p:tavLst>
                                        <p:tav tm="0">
                                          <p:val>
                                            <p:strVal val="#ppt_x+0.4"/>
                                          </p:val>
                                        </p:tav>
                                        <p:tav tm="100000">
                                          <p:val>
                                            <p:strVal val="#ppt_x-0.05"/>
                                          </p:val>
                                        </p:tav>
                                      </p:tavLst>
                                    </p:anim>
                                    <p:anim calcmode="lin" valueType="num">
                                      <p:cBhvr>
                                        <p:cTn id="86" dur="800" decel="100000" fill="hold"/>
                                        <p:tgtEl>
                                          <p:spTgt spid="44"/>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par>
                                <p:cTn id="89" presetID="5" presetClass="entr" presetSubtype="1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checkerboard(across)">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checkerboard(across)">
                                      <p:cBhvr>
                                        <p:cTn id="96" dur="500"/>
                                        <p:tgtEl>
                                          <p:spTgt spid="24"/>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checkerboard(across)">
                                      <p:cBhvr>
                                        <p:cTn id="99" dur="500"/>
                                        <p:tgtEl>
                                          <p:spTgt spid="25"/>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checkerboard(across)">
                                      <p:cBhvr>
                                        <p:cTn id="102" dur="500"/>
                                        <p:tgtEl>
                                          <p:spTgt spid="26"/>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checkerboard(across)">
                                      <p:cBhvr>
                                        <p:cTn id="105" dur="500"/>
                                        <p:tgtEl>
                                          <p:spTgt spid="27"/>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checkerboard(across)">
                                      <p:cBhvr>
                                        <p:cTn id="108" dur="500"/>
                                        <p:tgtEl>
                                          <p:spTgt spid="28"/>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checkerboard(across)">
                                      <p:cBhvr>
                                        <p:cTn id="111" dur="500"/>
                                        <p:tgtEl>
                                          <p:spTgt spid="29"/>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checkerboard(across)">
                                      <p:cBhvr>
                                        <p:cTn id="114" dur="500"/>
                                        <p:tgtEl>
                                          <p:spTgt spid="30"/>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checkerboard(across)">
                                      <p:cBhvr>
                                        <p:cTn id="117" dur="500"/>
                                        <p:tgtEl>
                                          <p:spTgt spid="31"/>
                                        </p:tgtEl>
                                      </p:cBhvr>
                                    </p:animEffect>
                                  </p:childTnLst>
                                </p:cTn>
                              </p:par>
                              <p:par>
                                <p:cTn id="118" presetID="30" presetClass="entr" presetSubtype="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800" decel="100000"/>
                                        <p:tgtEl>
                                          <p:spTgt spid="47"/>
                                        </p:tgtEl>
                                      </p:cBhvr>
                                    </p:animEffect>
                                    <p:anim calcmode="lin" valueType="num">
                                      <p:cBhvr>
                                        <p:cTn id="121" dur="800" decel="100000" fill="hold"/>
                                        <p:tgtEl>
                                          <p:spTgt spid="47"/>
                                        </p:tgtEl>
                                        <p:attrNameLst>
                                          <p:attrName>style.rotation</p:attrName>
                                        </p:attrNameLst>
                                      </p:cBhvr>
                                      <p:tavLst>
                                        <p:tav tm="0">
                                          <p:val>
                                            <p:fltVal val="-90"/>
                                          </p:val>
                                        </p:tav>
                                        <p:tav tm="100000">
                                          <p:val>
                                            <p:fltVal val="0"/>
                                          </p:val>
                                        </p:tav>
                                      </p:tavLst>
                                    </p:anim>
                                    <p:anim calcmode="lin" valueType="num">
                                      <p:cBhvr>
                                        <p:cTn id="122" dur="800" decel="100000" fill="hold"/>
                                        <p:tgtEl>
                                          <p:spTgt spid="47"/>
                                        </p:tgtEl>
                                        <p:attrNameLst>
                                          <p:attrName>ppt_x</p:attrName>
                                        </p:attrNameLst>
                                      </p:cBhvr>
                                      <p:tavLst>
                                        <p:tav tm="0">
                                          <p:val>
                                            <p:strVal val="#ppt_x+0.4"/>
                                          </p:val>
                                        </p:tav>
                                        <p:tav tm="100000">
                                          <p:val>
                                            <p:strVal val="#ppt_x-0.05"/>
                                          </p:val>
                                        </p:tav>
                                      </p:tavLst>
                                    </p:anim>
                                    <p:anim calcmode="lin" valueType="num">
                                      <p:cBhvr>
                                        <p:cTn id="123" dur="800" decel="100000" fill="hold"/>
                                        <p:tgtEl>
                                          <p:spTgt spid="47"/>
                                        </p:tgtEl>
                                        <p:attrNameLst>
                                          <p:attrName>ppt_y</p:attrName>
                                        </p:attrNameLst>
                                      </p:cBhvr>
                                      <p:tavLst>
                                        <p:tav tm="0">
                                          <p:val>
                                            <p:strVal val="#ppt_y-0.4"/>
                                          </p:val>
                                        </p:tav>
                                        <p:tav tm="100000">
                                          <p:val>
                                            <p:strVal val="#ppt_y+0.1"/>
                                          </p:val>
                                        </p:tav>
                                      </p:tavLst>
                                    </p:anim>
                                    <p:anim calcmode="lin" valueType="num">
                                      <p:cBhvr>
                                        <p:cTn id="124"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25"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126" presetID="30" presetClass="entr" presetSubtype="0"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800" decel="100000"/>
                                        <p:tgtEl>
                                          <p:spTgt spid="32"/>
                                        </p:tgtEl>
                                      </p:cBhvr>
                                    </p:animEffect>
                                    <p:anim calcmode="lin" valueType="num">
                                      <p:cBhvr>
                                        <p:cTn id="129" dur="800" decel="100000" fill="hold"/>
                                        <p:tgtEl>
                                          <p:spTgt spid="32"/>
                                        </p:tgtEl>
                                        <p:attrNameLst>
                                          <p:attrName>style.rotation</p:attrName>
                                        </p:attrNameLst>
                                      </p:cBhvr>
                                      <p:tavLst>
                                        <p:tav tm="0">
                                          <p:val>
                                            <p:fltVal val="-90"/>
                                          </p:val>
                                        </p:tav>
                                        <p:tav tm="100000">
                                          <p:val>
                                            <p:fltVal val="0"/>
                                          </p:val>
                                        </p:tav>
                                      </p:tavLst>
                                    </p:anim>
                                    <p:anim calcmode="lin" valueType="num">
                                      <p:cBhvr>
                                        <p:cTn id="130" dur="800" decel="100000" fill="hold"/>
                                        <p:tgtEl>
                                          <p:spTgt spid="32"/>
                                        </p:tgtEl>
                                        <p:attrNameLst>
                                          <p:attrName>ppt_x</p:attrName>
                                        </p:attrNameLst>
                                      </p:cBhvr>
                                      <p:tavLst>
                                        <p:tav tm="0">
                                          <p:val>
                                            <p:strVal val="#ppt_x+0.4"/>
                                          </p:val>
                                        </p:tav>
                                        <p:tav tm="100000">
                                          <p:val>
                                            <p:strVal val="#ppt_x-0.05"/>
                                          </p:val>
                                        </p:tav>
                                      </p:tavLst>
                                    </p:anim>
                                    <p:anim calcmode="lin" valueType="num">
                                      <p:cBhvr>
                                        <p:cTn id="131" dur="800" decel="100000" fill="hold"/>
                                        <p:tgtEl>
                                          <p:spTgt spid="32"/>
                                        </p:tgtEl>
                                        <p:attrNameLst>
                                          <p:attrName>ppt_y</p:attrName>
                                        </p:attrNameLst>
                                      </p:cBhvr>
                                      <p:tavLst>
                                        <p:tav tm="0">
                                          <p:val>
                                            <p:strVal val="#ppt_y-0.4"/>
                                          </p:val>
                                        </p:tav>
                                        <p:tav tm="100000">
                                          <p:val>
                                            <p:strVal val="#ppt_y+0.1"/>
                                          </p:val>
                                        </p:tav>
                                      </p:tavLst>
                                    </p:anim>
                                    <p:anim calcmode="lin" valueType="num">
                                      <p:cBhvr>
                                        <p:cTn id="132"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33"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134" presetID="30" presetClass="entr" presetSubtype="0"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800" decel="100000"/>
                                        <p:tgtEl>
                                          <p:spTgt spid="33"/>
                                        </p:tgtEl>
                                      </p:cBhvr>
                                    </p:animEffect>
                                    <p:anim calcmode="lin" valueType="num">
                                      <p:cBhvr>
                                        <p:cTn id="137" dur="800" decel="100000" fill="hold"/>
                                        <p:tgtEl>
                                          <p:spTgt spid="33"/>
                                        </p:tgtEl>
                                        <p:attrNameLst>
                                          <p:attrName>style.rotation</p:attrName>
                                        </p:attrNameLst>
                                      </p:cBhvr>
                                      <p:tavLst>
                                        <p:tav tm="0">
                                          <p:val>
                                            <p:fltVal val="-90"/>
                                          </p:val>
                                        </p:tav>
                                        <p:tav tm="100000">
                                          <p:val>
                                            <p:fltVal val="0"/>
                                          </p:val>
                                        </p:tav>
                                      </p:tavLst>
                                    </p:anim>
                                    <p:anim calcmode="lin" valueType="num">
                                      <p:cBhvr>
                                        <p:cTn id="138" dur="800" decel="100000" fill="hold"/>
                                        <p:tgtEl>
                                          <p:spTgt spid="33"/>
                                        </p:tgtEl>
                                        <p:attrNameLst>
                                          <p:attrName>ppt_x</p:attrName>
                                        </p:attrNameLst>
                                      </p:cBhvr>
                                      <p:tavLst>
                                        <p:tav tm="0">
                                          <p:val>
                                            <p:strVal val="#ppt_x+0.4"/>
                                          </p:val>
                                        </p:tav>
                                        <p:tav tm="100000">
                                          <p:val>
                                            <p:strVal val="#ppt_x-0.05"/>
                                          </p:val>
                                        </p:tav>
                                      </p:tavLst>
                                    </p:anim>
                                    <p:anim calcmode="lin" valueType="num">
                                      <p:cBhvr>
                                        <p:cTn id="139" dur="800" decel="100000" fill="hold"/>
                                        <p:tgtEl>
                                          <p:spTgt spid="33"/>
                                        </p:tgtEl>
                                        <p:attrNameLst>
                                          <p:attrName>ppt_y</p:attrName>
                                        </p:attrNameLst>
                                      </p:cBhvr>
                                      <p:tavLst>
                                        <p:tav tm="0">
                                          <p:val>
                                            <p:strVal val="#ppt_y-0.4"/>
                                          </p:val>
                                        </p:tav>
                                        <p:tav tm="100000">
                                          <p:val>
                                            <p:strVal val="#ppt_y+0.1"/>
                                          </p:val>
                                        </p:tav>
                                      </p:tavLst>
                                    </p:anim>
                                    <p:anim calcmode="lin" valueType="num">
                                      <p:cBhvr>
                                        <p:cTn id="140"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41"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142" presetID="30" presetClass="entr" presetSubtype="0"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800" decel="100000"/>
                                        <p:tgtEl>
                                          <p:spTgt spid="34"/>
                                        </p:tgtEl>
                                      </p:cBhvr>
                                    </p:animEffect>
                                    <p:anim calcmode="lin" valueType="num">
                                      <p:cBhvr>
                                        <p:cTn id="145" dur="800" decel="100000" fill="hold"/>
                                        <p:tgtEl>
                                          <p:spTgt spid="34"/>
                                        </p:tgtEl>
                                        <p:attrNameLst>
                                          <p:attrName>style.rotation</p:attrName>
                                        </p:attrNameLst>
                                      </p:cBhvr>
                                      <p:tavLst>
                                        <p:tav tm="0">
                                          <p:val>
                                            <p:fltVal val="-90"/>
                                          </p:val>
                                        </p:tav>
                                        <p:tav tm="100000">
                                          <p:val>
                                            <p:fltVal val="0"/>
                                          </p:val>
                                        </p:tav>
                                      </p:tavLst>
                                    </p:anim>
                                    <p:anim calcmode="lin" valueType="num">
                                      <p:cBhvr>
                                        <p:cTn id="146" dur="800" decel="100000" fill="hold"/>
                                        <p:tgtEl>
                                          <p:spTgt spid="34"/>
                                        </p:tgtEl>
                                        <p:attrNameLst>
                                          <p:attrName>ppt_x</p:attrName>
                                        </p:attrNameLst>
                                      </p:cBhvr>
                                      <p:tavLst>
                                        <p:tav tm="0">
                                          <p:val>
                                            <p:strVal val="#ppt_x+0.4"/>
                                          </p:val>
                                        </p:tav>
                                        <p:tav tm="100000">
                                          <p:val>
                                            <p:strVal val="#ppt_x-0.05"/>
                                          </p:val>
                                        </p:tav>
                                      </p:tavLst>
                                    </p:anim>
                                    <p:anim calcmode="lin" valueType="num">
                                      <p:cBhvr>
                                        <p:cTn id="147" dur="800" decel="100000" fill="hold"/>
                                        <p:tgtEl>
                                          <p:spTgt spid="34"/>
                                        </p:tgtEl>
                                        <p:attrNameLst>
                                          <p:attrName>ppt_y</p:attrName>
                                        </p:attrNameLst>
                                      </p:cBhvr>
                                      <p:tavLst>
                                        <p:tav tm="0">
                                          <p:val>
                                            <p:strVal val="#ppt_y-0.4"/>
                                          </p:val>
                                        </p:tav>
                                        <p:tav tm="100000">
                                          <p:val>
                                            <p:strVal val="#ppt_y+0.1"/>
                                          </p:val>
                                        </p:tav>
                                      </p:tavLst>
                                    </p:anim>
                                    <p:anim calcmode="lin" valueType="num">
                                      <p:cBhvr>
                                        <p:cTn id="148"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49"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5" presetClass="entr" presetSubtype="10" fill="hold" grpId="0" nodeType="click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checkerboard(across)">
                                      <p:cBhvr>
                                        <p:cTn id="154" dur="500"/>
                                        <p:tgtEl>
                                          <p:spTgt spid="38"/>
                                        </p:tgtEl>
                                      </p:cBhvr>
                                    </p:animEffect>
                                  </p:childTnLst>
                                </p:cTn>
                              </p:par>
                            </p:childTnLst>
                          </p:cTn>
                        </p:par>
                        <p:par>
                          <p:cTn id="155" fill="hold">
                            <p:stCondLst>
                              <p:cond delay="500"/>
                            </p:stCondLst>
                            <p:childTnLst>
                              <p:par>
                                <p:cTn id="156" presetID="5" presetClass="entr" presetSubtype="10" fill="hold" grpId="0" nodeType="after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checkerboard(across)">
                                      <p:cBhvr>
                                        <p:cTn id="158" dur="500"/>
                                        <p:tgtEl>
                                          <p:spTgt spid="35"/>
                                        </p:tgtEl>
                                      </p:cBhvr>
                                    </p:animEffect>
                                  </p:childTnLst>
                                </p:cTn>
                              </p:par>
                            </p:childTnLst>
                          </p:cTn>
                        </p:par>
                      </p:childTnLst>
                    </p:cTn>
                  </p:par>
                  <p:par>
                    <p:cTn id="159" fill="hold">
                      <p:stCondLst>
                        <p:cond delay="indefinite"/>
                      </p:stCondLst>
                      <p:childTnLst>
                        <p:par>
                          <p:cTn id="160" fill="hold">
                            <p:stCondLst>
                              <p:cond delay="0"/>
                            </p:stCondLst>
                            <p:childTnLst>
                              <p:par>
                                <p:cTn id="161" presetID="5" presetClass="entr" presetSubtype="10" fill="hold" grpId="0" nodeType="click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checkerboard(across)">
                                      <p:cBhvr>
                                        <p:cTn id="163" dur="500"/>
                                        <p:tgtEl>
                                          <p:spTgt spid="36"/>
                                        </p:tgtEl>
                                      </p:cBhvr>
                                    </p:animEffect>
                                  </p:childTnLst>
                                </p:cTn>
                              </p:par>
                            </p:childTnLst>
                          </p:cTn>
                        </p:par>
                        <p:par>
                          <p:cTn id="164" fill="hold">
                            <p:stCondLst>
                              <p:cond delay="500"/>
                            </p:stCondLst>
                            <p:childTnLst>
                              <p:par>
                                <p:cTn id="165" presetID="5" presetClass="entr" presetSubtype="10" fill="hold" grpId="0" nodeType="after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checkerboard(across)">
                                      <p:cBhvr>
                                        <p:cTn id="167" dur="500"/>
                                        <p:tgtEl>
                                          <p:spTgt spid="37"/>
                                        </p:tgtEl>
                                      </p:cBhvr>
                                    </p:animEffect>
                                  </p:childTnLst>
                                </p:cTn>
                              </p:par>
                            </p:childTnLst>
                          </p:cTn>
                        </p:par>
                      </p:childTnLst>
                    </p:cTn>
                  </p:par>
                  <p:par>
                    <p:cTn id="168" fill="hold">
                      <p:stCondLst>
                        <p:cond delay="indefinite"/>
                      </p:stCondLst>
                      <p:childTnLst>
                        <p:par>
                          <p:cTn id="169" fill="hold">
                            <p:stCondLst>
                              <p:cond delay="0"/>
                            </p:stCondLst>
                            <p:childTnLst>
                              <p:par>
                                <p:cTn id="170" presetID="15" presetClass="entr" presetSubtype="0" fill="hold" grpId="0" nodeType="clickEffect">
                                  <p:stCondLst>
                                    <p:cond delay="0"/>
                                  </p:stCondLst>
                                  <p:childTnLst>
                                    <p:set>
                                      <p:cBhvr>
                                        <p:cTn id="171" dur="1" fill="hold">
                                          <p:stCondLst>
                                            <p:cond delay="0"/>
                                          </p:stCondLst>
                                        </p:cTn>
                                        <p:tgtEl>
                                          <p:spTgt spid="40"/>
                                        </p:tgtEl>
                                        <p:attrNameLst>
                                          <p:attrName>style.visibility</p:attrName>
                                        </p:attrNameLst>
                                      </p:cBhvr>
                                      <p:to>
                                        <p:strVal val="visible"/>
                                      </p:to>
                                    </p:set>
                                    <p:anim calcmode="lin" valueType="num">
                                      <p:cBhvr>
                                        <p:cTn id="172" dur="1000" fill="hold"/>
                                        <p:tgtEl>
                                          <p:spTgt spid="40"/>
                                        </p:tgtEl>
                                        <p:attrNameLst>
                                          <p:attrName>ppt_w</p:attrName>
                                        </p:attrNameLst>
                                      </p:cBhvr>
                                      <p:tavLst>
                                        <p:tav tm="0">
                                          <p:val>
                                            <p:fltVal val="0"/>
                                          </p:val>
                                        </p:tav>
                                        <p:tav tm="100000">
                                          <p:val>
                                            <p:strVal val="#ppt_w"/>
                                          </p:val>
                                        </p:tav>
                                      </p:tavLst>
                                    </p:anim>
                                    <p:anim calcmode="lin" valueType="num">
                                      <p:cBhvr>
                                        <p:cTn id="173" dur="1000" fill="hold"/>
                                        <p:tgtEl>
                                          <p:spTgt spid="40"/>
                                        </p:tgtEl>
                                        <p:attrNameLst>
                                          <p:attrName>ppt_h</p:attrName>
                                        </p:attrNameLst>
                                      </p:cBhvr>
                                      <p:tavLst>
                                        <p:tav tm="0">
                                          <p:val>
                                            <p:fltVal val="0"/>
                                          </p:val>
                                        </p:tav>
                                        <p:tav tm="100000">
                                          <p:val>
                                            <p:strVal val="#ppt_h"/>
                                          </p:val>
                                        </p:tav>
                                      </p:tavLst>
                                    </p:anim>
                                    <p:anim calcmode="lin" valueType="num">
                                      <p:cBhvr>
                                        <p:cTn id="174"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75"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176" fill="hold">
                            <p:stCondLst>
                              <p:cond delay="1000"/>
                            </p:stCondLst>
                            <p:childTnLst>
                              <p:par>
                                <p:cTn id="177" presetID="15" presetClass="entr" presetSubtype="0" fill="hold" grpId="0" nodeType="afterEffect">
                                  <p:stCondLst>
                                    <p:cond delay="0"/>
                                  </p:stCondLst>
                                  <p:childTnLst>
                                    <p:set>
                                      <p:cBhvr>
                                        <p:cTn id="178" dur="1" fill="hold">
                                          <p:stCondLst>
                                            <p:cond delay="0"/>
                                          </p:stCondLst>
                                        </p:cTn>
                                        <p:tgtEl>
                                          <p:spTgt spid="42"/>
                                        </p:tgtEl>
                                        <p:attrNameLst>
                                          <p:attrName>style.visibility</p:attrName>
                                        </p:attrNameLst>
                                      </p:cBhvr>
                                      <p:to>
                                        <p:strVal val="visible"/>
                                      </p:to>
                                    </p:set>
                                    <p:anim calcmode="lin" valueType="num">
                                      <p:cBhvr>
                                        <p:cTn id="179" dur="1000" fill="hold"/>
                                        <p:tgtEl>
                                          <p:spTgt spid="42"/>
                                        </p:tgtEl>
                                        <p:attrNameLst>
                                          <p:attrName>ppt_w</p:attrName>
                                        </p:attrNameLst>
                                      </p:cBhvr>
                                      <p:tavLst>
                                        <p:tav tm="0">
                                          <p:val>
                                            <p:fltVal val="0"/>
                                          </p:val>
                                        </p:tav>
                                        <p:tav tm="100000">
                                          <p:val>
                                            <p:strVal val="#ppt_w"/>
                                          </p:val>
                                        </p:tav>
                                      </p:tavLst>
                                    </p:anim>
                                    <p:anim calcmode="lin" valueType="num">
                                      <p:cBhvr>
                                        <p:cTn id="180" dur="1000" fill="hold"/>
                                        <p:tgtEl>
                                          <p:spTgt spid="42"/>
                                        </p:tgtEl>
                                        <p:attrNameLst>
                                          <p:attrName>ppt_h</p:attrName>
                                        </p:attrNameLst>
                                      </p:cBhvr>
                                      <p:tavLst>
                                        <p:tav tm="0">
                                          <p:val>
                                            <p:fltVal val="0"/>
                                          </p:val>
                                        </p:tav>
                                        <p:tav tm="100000">
                                          <p:val>
                                            <p:strVal val="#ppt_h"/>
                                          </p:val>
                                        </p:tav>
                                      </p:tavLst>
                                    </p:anim>
                                    <p:anim calcmode="lin" valueType="num">
                                      <p:cBhvr>
                                        <p:cTn id="18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8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83" fill="hold">
                            <p:stCondLst>
                              <p:cond delay="2000"/>
                            </p:stCondLst>
                            <p:childTnLst>
                              <p:par>
                                <p:cTn id="184" presetID="15" presetClass="entr" presetSubtype="0" fill="hold" grpId="0" nodeType="afterEffect">
                                  <p:stCondLst>
                                    <p:cond delay="0"/>
                                  </p:stCondLst>
                                  <p:childTnLst>
                                    <p:set>
                                      <p:cBhvr>
                                        <p:cTn id="185" dur="1" fill="hold">
                                          <p:stCondLst>
                                            <p:cond delay="0"/>
                                          </p:stCondLst>
                                        </p:cTn>
                                        <p:tgtEl>
                                          <p:spTgt spid="43"/>
                                        </p:tgtEl>
                                        <p:attrNameLst>
                                          <p:attrName>style.visibility</p:attrName>
                                        </p:attrNameLst>
                                      </p:cBhvr>
                                      <p:to>
                                        <p:strVal val="visible"/>
                                      </p:to>
                                    </p:set>
                                    <p:anim calcmode="lin" valueType="num">
                                      <p:cBhvr>
                                        <p:cTn id="186" dur="1000" fill="hold"/>
                                        <p:tgtEl>
                                          <p:spTgt spid="43"/>
                                        </p:tgtEl>
                                        <p:attrNameLst>
                                          <p:attrName>ppt_w</p:attrName>
                                        </p:attrNameLst>
                                      </p:cBhvr>
                                      <p:tavLst>
                                        <p:tav tm="0">
                                          <p:val>
                                            <p:fltVal val="0"/>
                                          </p:val>
                                        </p:tav>
                                        <p:tav tm="100000">
                                          <p:val>
                                            <p:strVal val="#ppt_w"/>
                                          </p:val>
                                        </p:tav>
                                      </p:tavLst>
                                    </p:anim>
                                    <p:anim calcmode="lin" valueType="num">
                                      <p:cBhvr>
                                        <p:cTn id="187" dur="1000" fill="hold"/>
                                        <p:tgtEl>
                                          <p:spTgt spid="43"/>
                                        </p:tgtEl>
                                        <p:attrNameLst>
                                          <p:attrName>ppt_h</p:attrName>
                                        </p:attrNameLst>
                                      </p:cBhvr>
                                      <p:tavLst>
                                        <p:tav tm="0">
                                          <p:val>
                                            <p:fltVal val="0"/>
                                          </p:val>
                                        </p:tav>
                                        <p:tav tm="100000">
                                          <p:val>
                                            <p:strVal val="#ppt_h"/>
                                          </p:val>
                                        </p:tav>
                                      </p:tavLst>
                                    </p:anim>
                                    <p:anim calcmode="lin" valueType="num">
                                      <p:cBhvr>
                                        <p:cTn id="188"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89"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190" fill="hold">
                            <p:stCondLst>
                              <p:cond delay="3000"/>
                            </p:stCondLst>
                            <p:childTnLst>
                              <p:par>
                                <p:cTn id="191" presetID="2" presetClass="entr" presetSubtype="2" fill="hold" grpId="0" nodeType="afterEffect">
                                  <p:stCondLst>
                                    <p:cond delay="0"/>
                                  </p:stCondLst>
                                  <p:childTnLst>
                                    <p:set>
                                      <p:cBhvr>
                                        <p:cTn id="192" dur="1" fill="hold">
                                          <p:stCondLst>
                                            <p:cond delay="0"/>
                                          </p:stCondLst>
                                        </p:cTn>
                                        <p:tgtEl>
                                          <p:spTgt spid="41"/>
                                        </p:tgtEl>
                                        <p:attrNameLst>
                                          <p:attrName>style.visibility</p:attrName>
                                        </p:attrNameLst>
                                      </p:cBhvr>
                                      <p:to>
                                        <p:strVal val="visible"/>
                                      </p:to>
                                    </p:set>
                                    <p:anim calcmode="lin" valueType="num">
                                      <p:cBhvr additive="base">
                                        <p:cTn id="193" dur="500" fill="hold"/>
                                        <p:tgtEl>
                                          <p:spTgt spid="41"/>
                                        </p:tgtEl>
                                        <p:attrNameLst>
                                          <p:attrName>ppt_x</p:attrName>
                                        </p:attrNameLst>
                                      </p:cBhvr>
                                      <p:tavLst>
                                        <p:tav tm="0">
                                          <p:val>
                                            <p:strVal val="1+#ppt_w/2"/>
                                          </p:val>
                                        </p:tav>
                                        <p:tav tm="100000">
                                          <p:val>
                                            <p:strVal val="#ppt_x"/>
                                          </p:val>
                                        </p:tav>
                                      </p:tavLst>
                                    </p:anim>
                                    <p:anim calcmode="lin" valueType="num">
                                      <p:cBhvr additive="base">
                                        <p:cTn id="194" dur="500" fill="hold"/>
                                        <p:tgtEl>
                                          <p:spTgt spid="41"/>
                                        </p:tgtEl>
                                        <p:attrNameLst>
                                          <p:attrName>ppt_y</p:attrName>
                                        </p:attrNameLst>
                                      </p:cBhvr>
                                      <p:tavLst>
                                        <p:tav tm="0">
                                          <p:val>
                                            <p:strVal val="#ppt_y"/>
                                          </p:val>
                                        </p:tav>
                                        <p:tav tm="100000">
                                          <p:val>
                                            <p:strVal val="#ppt_y"/>
                                          </p:val>
                                        </p:tav>
                                      </p:tavLst>
                                    </p:anim>
                                  </p:childTnLst>
                                </p:cTn>
                              </p:par>
                            </p:childTnLst>
                          </p:cTn>
                        </p:par>
                        <p:par>
                          <p:cTn id="195" fill="hold">
                            <p:stCondLst>
                              <p:cond delay="3500"/>
                            </p:stCondLst>
                            <p:childTnLst>
                              <p:par>
                                <p:cTn id="196" presetID="5" presetClass="entr" presetSubtype="10" fill="hold" grpId="0" nodeType="afterEffect">
                                  <p:stCondLst>
                                    <p:cond delay="0"/>
                                  </p:stCondLst>
                                  <p:childTnLst>
                                    <p:set>
                                      <p:cBhvr>
                                        <p:cTn id="197" dur="1" fill="hold">
                                          <p:stCondLst>
                                            <p:cond delay="0"/>
                                          </p:stCondLst>
                                        </p:cTn>
                                        <p:tgtEl>
                                          <p:spTgt spid="39"/>
                                        </p:tgtEl>
                                        <p:attrNameLst>
                                          <p:attrName>style.visibility</p:attrName>
                                        </p:attrNameLst>
                                      </p:cBhvr>
                                      <p:to>
                                        <p:strVal val="visible"/>
                                      </p:to>
                                    </p:set>
                                    <p:animEffect transition="in" filter="checkerboard(across)">
                                      <p:cBhvr>
                                        <p:cTn id="198" dur="500"/>
                                        <p:tgtEl>
                                          <p:spTgt spid="39"/>
                                        </p:tgtEl>
                                      </p:cBhvr>
                                    </p:animEffect>
                                  </p:childTnLst>
                                </p:cTn>
                              </p:par>
                              <p:par>
                                <p:cTn id="199" presetID="5" presetClass="entr" presetSubtype="10" fill="hold" nodeType="withEffect">
                                  <p:stCondLst>
                                    <p:cond delay="0"/>
                                  </p:stCondLst>
                                  <p:childTnLst>
                                    <p:set>
                                      <p:cBhvr>
                                        <p:cTn id="200" dur="1" fill="hold">
                                          <p:stCondLst>
                                            <p:cond delay="0"/>
                                          </p:stCondLst>
                                        </p:cTn>
                                        <p:tgtEl>
                                          <p:spTgt spid="39"/>
                                        </p:tgtEl>
                                        <p:attrNameLst>
                                          <p:attrName>style.visibility</p:attrName>
                                        </p:attrNameLst>
                                      </p:cBhvr>
                                      <p:to>
                                        <p:strVal val="visible"/>
                                      </p:to>
                                    </p:set>
                                    <p:animEffect transition="in" filter="checkerboard(across)">
                                      <p:cBhvr>
                                        <p:cTn id="2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p:bldP spid="12" grpId="0" animBg="1"/>
      <p:bldP spid="13" grpId="0" animBg="1"/>
      <p:bldP spid="14" grpId="0"/>
      <p:bldP spid="15" grpId="0" animBg="1"/>
      <p:bldP spid="16" grpId="0" animBg="1"/>
      <p:bldP spid="17" grpId="0"/>
      <p:bldP spid="18" grpId="0"/>
      <p:bldP spid="22" grpId="0" animBg="1"/>
      <p:bldP spid="23" grpId="0" animBg="1"/>
      <p:bldP spid="24" grpId="0" animBg="1"/>
      <p:bldP spid="25" grpId="0" animBg="1"/>
      <p:bldP spid="26" grpId="0"/>
      <p:bldP spid="27" grpId="0"/>
      <p:bldP spid="28" grpId="0" animBg="1"/>
      <p:bldP spid="29" grpId="0" animBg="1"/>
      <p:bldP spid="30" grpId="0"/>
      <p:bldP spid="31" grpId="0"/>
      <p:bldP spid="32" grpId="0" animBg="1"/>
      <p:bldP spid="33" grpId="0" animBg="1"/>
      <p:bldP spid="34"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0"/>
            <a:ext cx="7543800" cy="639762"/>
          </a:xfrm>
          <a:prstGeom prst="rect">
            <a:avLst/>
          </a:prstGeom>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rPr>
              <a:t>XA R9 – GLI Things to Know</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TextBox 3"/>
          <p:cNvSpPr txBox="1"/>
          <p:nvPr/>
        </p:nvSpPr>
        <p:spPr>
          <a:xfrm>
            <a:off x="0" y="990600"/>
            <a:ext cx="9144000" cy="6186309"/>
          </a:xfrm>
          <a:prstGeom prst="rect">
            <a:avLst/>
          </a:prstGeom>
          <a:solidFill>
            <a:schemeClr val="bg1"/>
          </a:solidFill>
        </p:spPr>
        <p:txBody>
          <a:bodyPr wrap="square" rtlCol="0">
            <a:spAutoFit/>
          </a:bodyPr>
          <a:lstStyle/>
          <a:p>
            <a:pPr>
              <a:buFont typeface="Arial" pitchFamily="34" charset="0"/>
              <a:buChar char="•"/>
            </a:pPr>
            <a:r>
              <a:rPr lang="en-US" b="1" dirty="0" smtClean="0"/>
              <a:t>Work with Finance – </a:t>
            </a:r>
            <a:r>
              <a:rPr lang="en-US" b="1" dirty="0" smtClean="0">
                <a:effectLst>
                  <a:outerShdw blurRad="38100" dist="38100" dir="2700000" algn="tl">
                    <a:srgbClr val="000000">
                      <a:alpha val="43137"/>
                    </a:srgbClr>
                  </a:outerShdw>
                </a:effectLst>
              </a:rPr>
              <a:t>Examine your Companies GL Inventory Accounts</a:t>
            </a:r>
            <a:r>
              <a:rPr lang="en-US" b="1" dirty="0" smtClean="0"/>
              <a:t>. Multiple Raw Material, WIP, and Finished Good Accounts will take more GL Rules. </a:t>
            </a:r>
          </a:p>
          <a:p>
            <a:endParaRPr lang="en-US" b="1" dirty="0" smtClean="0"/>
          </a:p>
          <a:p>
            <a:pPr>
              <a:buFont typeface="Arial" pitchFamily="34" charset="0"/>
              <a:buChar char="•"/>
            </a:pPr>
            <a:r>
              <a:rPr lang="en-US" b="1" dirty="0" smtClean="0">
                <a:effectLst>
                  <a:outerShdw blurRad="38100" dist="38100" dir="2700000" algn="tl">
                    <a:srgbClr val="000000">
                      <a:alpha val="43137"/>
                    </a:srgbClr>
                  </a:outerShdw>
                </a:effectLst>
              </a:rPr>
              <a:t>Identify the XA fields </a:t>
            </a:r>
            <a:r>
              <a:rPr lang="en-US" b="1" dirty="0" smtClean="0"/>
              <a:t>that will be used on Transactions that will allow you to record GL Transactions to the correct GL Accounts:</a:t>
            </a:r>
          </a:p>
          <a:p>
            <a:pPr lvl="1">
              <a:buFont typeface="Arial" pitchFamily="34" charset="0"/>
              <a:buChar char="•"/>
            </a:pPr>
            <a:r>
              <a:rPr lang="en-US" b="1" dirty="0" smtClean="0"/>
              <a:t>Inventory Management – Possibly Item Class </a:t>
            </a:r>
          </a:p>
          <a:p>
            <a:pPr lvl="1">
              <a:buFont typeface="Arial" pitchFamily="34" charset="0"/>
              <a:buChar char="•"/>
            </a:pPr>
            <a:r>
              <a:rPr lang="en-US" b="1" dirty="0" smtClean="0"/>
              <a:t>PCC – Possibly Facility Accounting Class/Facility </a:t>
            </a:r>
          </a:p>
          <a:p>
            <a:pPr lvl="1">
              <a:buFont typeface="Arial" pitchFamily="34" charset="0"/>
              <a:buChar char="•"/>
            </a:pPr>
            <a:r>
              <a:rPr lang="en-US" b="1" dirty="0" smtClean="0"/>
              <a:t>COM – Possibly Item Class for proper relief of FG Inventories and Cost of Sales</a:t>
            </a:r>
          </a:p>
          <a:p>
            <a:pPr lvl="1"/>
            <a:endParaRPr lang="en-US" b="1" dirty="0" smtClean="0"/>
          </a:p>
          <a:p>
            <a:pPr>
              <a:buFont typeface="Arial" pitchFamily="34" charset="0"/>
              <a:buChar char="•"/>
            </a:pPr>
            <a:r>
              <a:rPr lang="en-US" b="1" dirty="0" smtClean="0">
                <a:effectLst>
                  <a:outerShdw blurRad="38100" dist="38100" dir="2700000" algn="tl">
                    <a:srgbClr val="000000">
                      <a:alpha val="43137"/>
                    </a:srgbClr>
                  </a:outerShdw>
                </a:effectLst>
              </a:rPr>
              <a:t>Map out your GL Transactions</a:t>
            </a:r>
            <a:r>
              <a:rPr lang="en-US" b="1" dirty="0" smtClean="0"/>
              <a:t> to correctly see the “In’s and Out’s” for all your Companies GL Accounts.</a:t>
            </a:r>
          </a:p>
          <a:p>
            <a:endParaRPr lang="en-US" b="1" dirty="0" smtClean="0"/>
          </a:p>
          <a:p>
            <a:pPr>
              <a:buFont typeface="Arial" pitchFamily="34" charset="0"/>
              <a:buChar char="•"/>
            </a:pPr>
            <a:r>
              <a:rPr lang="en-US" b="1" dirty="0" smtClean="0"/>
              <a:t>Establish your GL Rules and Priorities in XA</a:t>
            </a:r>
          </a:p>
          <a:p>
            <a:endParaRPr lang="en-US" b="1" dirty="0" smtClean="0"/>
          </a:p>
          <a:p>
            <a:pPr>
              <a:buFont typeface="Arial" pitchFamily="34" charset="0"/>
              <a:buChar char="•"/>
            </a:pPr>
            <a:r>
              <a:rPr lang="en-US" b="1" dirty="0" smtClean="0">
                <a:effectLst>
                  <a:outerShdw blurRad="38100" dist="38100" dir="2700000" algn="tl">
                    <a:srgbClr val="000000">
                      <a:alpha val="43137"/>
                    </a:srgbClr>
                  </a:outerShdw>
                </a:effectLst>
              </a:rPr>
              <a:t>Test your Transactional Impact to your Companies GL </a:t>
            </a:r>
            <a:r>
              <a:rPr lang="en-US" b="1" dirty="0" smtClean="0"/>
              <a:t>for all Transactions being used</a:t>
            </a:r>
          </a:p>
          <a:p>
            <a:endParaRPr lang="en-US" b="1" dirty="0" smtClean="0"/>
          </a:p>
          <a:p>
            <a:pPr>
              <a:buFont typeface="Arial" pitchFamily="34" charset="0"/>
              <a:buChar char="•"/>
            </a:pPr>
            <a:r>
              <a:rPr lang="en-US" b="1" dirty="0" smtClean="0">
                <a:effectLst>
                  <a:outerShdw blurRad="38100" dist="38100" dir="2700000" algn="tl">
                    <a:srgbClr val="000000">
                      <a:alpha val="43137"/>
                    </a:srgbClr>
                  </a:outerShdw>
                </a:effectLst>
              </a:rPr>
              <a:t>Communicate with all areas</a:t>
            </a:r>
            <a:r>
              <a:rPr lang="en-US" b="1" dirty="0" smtClean="0"/>
              <a:t> if Business Processes change. New Program Launches, New Classifications of Inventory, New GL Accounts…require new GL Rules. </a:t>
            </a:r>
          </a:p>
          <a:p>
            <a:pPr>
              <a:buFont typeface="Arial" pitchFamily="34" charset="0"/>
              <a:buChar char="•"/>
            </a:pPr>
            <a:endParaRPr lang="en-US" b="1" dirty="0"/>
          </a:p>
        </p:txBody>
      </p:sp>
      <p:pic>
        <p:nvPicPr>
          <p:cNvPr id="2050" name="Picture 2"/>
          <p:cNvPicPr>
            <a:picLocks noChangeAspect="1" noChangeArrowheads="1"/>
          </p:cNvPicPr>
          <p:nvPr/>
        </p:nvPicPr>
        <p:blipFill>
          <a:blip r:embed="rId2" cstate="print"/>
          <a:srcRect/>
          <a:stretch>
            <a:fillRect/>
          </a:stretch>
        </p:blipFill>
        <p:spPr bwMode="auto">
          <a:xfrm>
            <a:off x="0" y="4419600"/>
            <a:ext cx="9144000" cy="27755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linds(horizontal)">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blinds(horizontal)">
                                      <p:cBhvr>
                                        <p:cTn id="21" dur="500"/>
                                        <p:tgtEl>
                                          <p:spTgt spid="4">
                                            <p:txEl>
                                              <p:pRg st="7" end="7"/>
                                            </p:txEl>
                                          </p:spTgt>
                                        </p:tgtEl>
                                      </p:cBhvr>
                                    </p:animEffect>
                                  </p:childTnLst>
                                </p:cTn>
                              </p:par>
                            </p:childTnLst>
                          </p:cTn>
                        </p:par>
                        <p:par>
                          <p:cTn id="22" fill="hold">
                            <p:stCondLst>
                              <p:cond delay="500"/>
                            </p:stCondLst>
                            <p:childTnLst>
                              <p:par>
                                <p:cTn id="23" presetID="20" presetClass="entr" presetSubtype="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edge">
                                      <p:cBhvr>
                                        <p:cTn id="25" dur="20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2050"/>
                                        </p:tgtEl>
                                        <p:attrNameLst>
                                          <p:attrName>ppt_x</p:attrName>
                                        </p:attrNameLst>
                                      </p:cBhvr>
                                      <p:tavLst>
                                        <p:tav tm="0">
                                          <p:val>
                                            <p:strVal val="ppt_x"/>
                                          </p:val>
                                        </p:tav>
                                        <p:tav tm="100000">
                                          <p:val>
                                            <p:strVal val="ppt_x"/>
                                          </p:val>
                                        </p:tav>
                                      </p:tavLst>
                                    </p:anim>
                                    <p:anim calcmode="lin" valueType="num">
                                      <p:cBhvr additive="base">
                                        <p:cTn id="30" dur="500"/>
                                        <p:tgtEl>
                                          <p:spTgt spid="2050"/>
                                        </p:tgtEl>
                                        <p:attrNameLst>
                                          <p:attrName>ppt_y</p:attrName>
                                        </p:attrNameLst>
                                      </p:cBhvr>
                                      <p:tavLst>
                                        <p:tav tm="0">
                                          <p:val>
                                            <p:strVal val="ppt_y"/>
                                          </p:val>
                                        </p:tav>
                                        <p:tav tm="100000">
                                          <p:val>
                                            <p:strVal val="1+ppt_h/2"/>
                                          </p:val>
                                        </p:tav>
                                      </p:tavLst>
                                    </p:anim>
                                    <p:set>
                                      <p:cBhvr>
                                        <p:cTn id="31" dur="1" fill="hold">
                                          <p:stCondLst>
                                            <p:cond delay="499"/>
                                          </p:stCondLst>
                                        </p:cTn>
                                        <p:tgtEl>
                                          <p:spTgt spid="205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blinds(horizontal)">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blinds(horizontal)">
                                      <p:cBhvr>
                                        <p:cTn id="41" dur="500"/>
                                        <p:tgtEl>
                                          <p:spTgt spid="4">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blinds(horizontal)">
                                      <p:cBhvr>
                                        <p:cTn id="4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90600"/>
          </a:xfrm>
        </p:spPr>
        <p:txBody>
          <a:bodyPr/>
          <a:lstStyle/>
          <a:p>
            <a:pPr algn="l"/>
            <a:r>
              <a:rPr lang="en-US" b="1" dirty="0" smtClean="0">
                <a:solidFill>
                  <a:schemeClr val="accent1"/>
                </a:solidFill>
              </a:rPr>
              <a:t>CISTECH Web Education - Q&amp;A</a:t>
            </a:r>
            <a:endParaRPr lang="en-US" b="1" dirty="0">
              <a:solidFill>
                <a:schemeClr val="accent1"/>
              </a:solidFill>
            </a:endParaRPr>
          </a:p>
        </p:txBody>
      </p:sp>
      <p:pic>
        <p:nvPicPr>
          <p:cNvPr id="79874" name="Picture 2" descr="http://t0.gstatic.com/images?q=tbn:ANd9GcRjbMClo0o5ttArUJfn5TdKWZO2zOUV-NmX4xeTT7rUfepcFzkkZA"/>
          <p:cNvPicPr>
            <a:picLocks noChangeAspect="1" noChangeArrowheads="1"/>
          </p:cNvPicPr>
          <p:nvPr/>
        </p:nvPicPr>
        <p:blipFill>
          <a:blip r:embed="rId2" cstate="print"/>
          <a:srcRect/>
          <a:stretch>
            <a:fillRect/>
          </a:stretch>
        </p:blipFill>
        <p:spPr bwMode="auto">
          <a:xfrm>
            <a:off x="3276600" y="1447800"/>
            <a:ext cx="2619375" cy="1743076"/>
          </a:xfrm>
          <a:prstGeom prst="rect">
            <a:avLst/>
          </a:prstGeom>
          <a:noFill/>
        </p:spPr>
      </p:pic>
      <p:sp>
        <p:nvSpPr>
          <p:cNvPr id="5" name="TextBox 4"/>
          <p:cNvSpPr txBox="1"/>
          <p:nvPr/>
        </p:nvSpPr>
        <p:spPr>
          <a:xfrm>
            <a:off x="838200" y="3810000"/>
            <a:ext cx="7620000" cy="584775"/>
          </a:xfrm>
          <a:prstGeom prst="rect">
            <a:avLst/>
          </a:prstGeom>
          <a:solidFill>
            <a:schemeClr val="bg1"/>
          </a:solidFill>
        </p:spPr>
        <p:txBody>
          <a:bodyPr wrap="square" rtlCol="0">
            <a:spAutoFit/>
          </a:bodyPr>
          <a:lstStyle/>
          <a:p>
            <a:pPr algn="ctr"/>
            <a:r>
              <a:rPr lang="en-US" sz="3200" b="1" dirty="0" smtClean="0">
                <a:solidFill>
                  <a:schemeClr val="accent1"/>
                </a:solidFill>
                <a:effectLst>
                  <a:outerShdw blurRad="38100" dist="38100" dir="2700000" algn="tl">
                    <a:srgbClr val="000000">
                      <a:alpha val="43137"/>
                    </a:srgbClr>
                  </a:outerShdw>
                </a:effectLst>
              </a:rPr>
              <a:t>Thanks for attending !!</a:t>
            </a:r>
            <a:endParaRPr lang="en-US" sz="3200" b="1" dirty="0">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3200" b="1" dirty="0" smtClean="0">
                <a:solidFill>
                  <a:schemeClr val="bg1"/>
                </a:solidFill>
                <a:effectLst>
                  <a:outerShdw blurRad="38100" dist="38100" dir="2700000" algn="tl">
                    <a:srgbClr val="000000">
                      <a:alpha val="43137"/>
                    </a:srgbClr>
                  </a:outerShdw>
                </a:effectLst>
              </a:rPr>
              <a:t>R9 Other Tasks – Transaction Processing</a:t>
            </a:r>
            <a:endParaRPr lang="en-US" sz="3200" b="1" dirty="0">
              <a:solidFill>
                <a:schemeClr val="bg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0" y="609600"/>
            <a:ext cx="7543800" cy="5248275"/>
          </a:xfrm>
          <a:prstGeom prst="rect">
            <a:avLst/>
          </a:prstGeom>
          <a:noFill/>
          <a:ln w="9525">
            <a:noFill/>
            <a:miter lim="800000"/>
            <a:headEnd/>
            <a:tailEnd/>
          </a:ln>
        </p:spPr>
      </p:pic>
      <p:sp>
        <p:nvSpPr>
          <p:cNvPr id="6" name="TextBox 5"/>
          <p:cNvSpPr txBox="1"/>
          <p:nvPr/>
        </p:nvSpPr>
        <p:spPr>
          <a:xfrm>
            <a:off x="838200" y="4343400"/>
            <a:ext cx="7924800"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solidFill>
                  <a:schemeClr val="tx1"/>
                </a:solidFill>
              </a:rPr>
              <a:t>Most all Transactions that users perform are accessible from MM, OBPM, PM, and the Inventory Transaction History Object </a:t>
            </a:r>
          </a:p>
          <a:p>
            <a:endParaRPr lang="en-US" b="1" dirty="0" smtClean="0">
              <a:solidFill>
                <a:schemeClr val="tx1"/>
              </a:solidFill>
            </a:endParaRPr>
          </a:p>
          <a:p>
            <a:r>
              <a:rPr lang="en-US" b="1" dirty="0" smtClean="0">
                <a:solidFill>
                  <a:schemeClr val="tx1"/>
                </a:solidFill>
              </a:rPr>
              <a:t>These remaining Transactions can be performed from Power Link “Other Material Tasks”.   They are IDF Level 1 transactions.</a:t>
            </a:r>
            <a:endParaRPr lang="en-US" b="1" dirty="0">
              <a:solidFill>
                <a:schemeClr val="tx1"/>
              </a:solidFill>
            </a:endParaRPr>
          </a:p>
        </p:txBody>
      </p:sp>
      <p:sp>
        <p:nvSpPr>
          <p:cNvPr id="5" name="Oval 4"/>
          <p:cNvSpPr/>
          <p:nvPr/>
        </p:nvSpPr>
        <p:spPr>
          <a:xfrm>
            <a:off x="6019800" y="838200"/>
            <a:ext cx="9906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No RM !</a:t>
            </a:r>
            <a:endParaRPr lang="en-US" sz="2000" b="1" dirty="0">
              <a:effectLst>
                <a:outerShdw blurRad="38100" dist="38100" dir="2700000" algn="tl">
                  <a:srgbClr val="000000">
                    <a:alpha val="43137"/>
                  </a:srgbClr>
                </a:outerShdw>
              </a:effectLst>
            </a:endParaRPr>
          </a:p>
        </p:txBody>
      </p:sp>
      <p:sp>
        <p:nvSpPr>
          <p:cNvPr id="7" name="Oval 6"/>
          <p:cNvSpPr/>
          <p:nvPr/>
        </p:nvSpPr>
        <p:spPr>
          <a:xfrm>
            <a:off x="6781800" y="1371600"/>
            <a:ext cx="9906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No RP !</a:t>
            </a:r>
            <a:endParaRPr lang="en-US" sz="2000" b="1" dirty="0">
              <a:effectLst>
                <a:outerShdw blurRad="38100" dist="38100" dir="2700000" algn="tl">
                  <a:srgbClr val="000000">
                    <a:alpha val="43137"/>
                  </a:srgbClr>
                </a:outerShdw>
              </a:effectLst>
            </a:endParaRPr>
          </a:p>
        </p:txBody>
      </p:sp>
      <p:sp>
        <p:nvSpPr>
          <p:cNvPr id="8" name="Oval 7"/>
          <p:cNvSpPr/>
          <p:nvPr/>
        </p:nvSpPr>
        <p:spPr>
          <a:xfrm>
            <a:off x="7848600" y="2819400"/>
            <a:ext cx="9906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No TW !</a:t>
            </a:r>
            <a:endParaRPr lang="en-US" sz="2000" b="1" dirty="0">
              <a:effectLst>
                <a:outerShdw blurRad="38100" dist="38100" dir="2700000" algn="tl">
                  <a:srgbClr val="000000">
                    <a:alpha val="43137"/>
                  </a:srgbClr>
                </a:outerShdw>
              </a:effectLst>
            </a:endParaRPr>
          </a:p>
        </p:txBody>
      </p:sp>
      <p:sp>
        <p:nvSpPr>
          <p:cNvPr id="9" name="Oval 8"/>
          <p:cNvSpPr/>
          <p:nvPr/>
        </p:nvSpPr>
        <p:spPr>
          <a:xfrm>
            <a:off x="7391400" y="2057400"/>
            <a:ext cx="9906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No RC !</a:t>
            </a:r>
            <a:endParaRPr lang="en-US" sz="2000" b="1" dirty="0">
              <a:effectLst>
                <a:outerShdw blurRad="38100" dist="38100" dir="2700000" algn="tl">
                  <a:srgbClr val="000000">
                    <a:alpha val="43137"/>
                  </a:srgbClr>
                </a:outerShdw>
              </a:effectLst>
            </a:endParaRPr>
          </a:p>
        </p:txBody>
      </p:sp>
      <p:sp>
        <p:nvSpPr>
          <p:cNvPr id="10" name="Oval 9"/>
          <p:cNvSpPr/>
          <p:nvPr/>
        </p:nvSpPr>
        <p:spPr>
          <a:xfrm>
            <a:off x="6400800" y="2286000"/>
            <a:ext cx="9906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No IS !</a:t>
            </a:r>
            <a:endParaRPr lang="en-US" sz="2000" b="1" dirty="0">
              <a:effectLst>
                <a:outerShdw blurRad="38100" dist="38100" dir="2700000" algn="tl">
                  <a:srgbClr val="000000">
                    <a:alpha val="43137"/>
                  </a:srgbClr>
                </a:outerShdw>
              </a:effectLst>
            </a:endParaRPr>
          </a:p>
        </p:txBody>
      </p:sp>
      <p:sp>
        <p:nvSpPr>
          <p:cNvPr id="11" name="Oval 10"/>
          <p:cNvSpPr/>
          <p:nvPr/>
        </p:nvSpPr>
        <p:spPr>
          <a:xfrm>
            <a:off x="6858000" y="3048000"/>
            <a:ext cx="9906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000" b="1" dirty="0" smtClean="0">
                <a:effectLst>
                  <a:outerShdw blurRad="38100" dist="38100" dir="2700000" algn="tl">
                    <a:srgbClr val="000000">
                      <a:alpha val="43137"/>
                    </a:srgbClr>
                  </a:outerShdw>
                </a:effectLst>
              </a:rPr>
              <a:t>No SA !</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3500"/>
                            </p:stCondLst>
                            <p:childTnLst>
                              <p:par>
                                <p:cTn id="17" presetID="2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par>
                          <p:cTn id="20" fill="hold">
                            <p:stCondLst>
                              <p:cond delay="5500"/>
                            </p:stCondLst>
                            <p:childTnLst>
                              <p:par>
                                <p:cTn id="21" presetID="2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2000"/>
                                        <p:tgtEl>
                                          <p:spTgt spid="10"/>
                                        </p:tgtEl>
                                      </p:cBhvr>
                                    </p:animEffect>
                                  </p:childTnLst>
                                </p:cTn>
                              </p:par>
                            </p:childTnLst>
                          </p:cTn>
                        </p:par>
                        <p:par>
                          <p:cTn id="24" fill="hold">
                            <p:stCondLst>
                              <p:cond delay="7500"/>
                            </p:stCondLst>
                            <p:childTnLst>
                              <p:par>
                                <p:cTn id="25" presetID="2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609600"/>
          </a:xfrm>
        </p:spPr>
        <p:txBody>
          <a:bodyPr/>
          <a:lstStyle/>
          <a:p>
            <a:pPr algn="l"/>
            <a:r>
              <a:rPr lang="en-US" sz="3600" b="1" dirty="0" smtClean="0">
                <a:solidFill>
                  <a:schemeClr val="accent1"/>
                </a:solidFill>
              </a:rPr>
              <a:t>TRANSACTION PROCESSING AGENDA</a:t>
            </a:r>
            <a:endParaRPr lang="en-US" sz="3600" b="1" dirty="0">
              <a:solidFill>
                <a:schemeClr val="accent1"/>
              </a:solidFill>
            </a:endParaRPr>
          </a:p>
        </p:txBody>
      </p:sp>
      <p:sp>
        <p:nvSpPr>
          <p:cNvPr id="4" name="TextBox 3"/>
          <p:cNvSpPr txBox="1"/>
          <p:nvPr/>
        </p:nvSpPr>
        <p:spPr>
          <a:xfrm>
            <a:off x="381000" y="914400"/>
            <a:ext cx="8763000" cy="2523768"/>
          </a:xfrm>
          <a:prstGeom prst="rect">
            <a:avLst/>
          </a:prstGeom>
          <a:solidFill>
            <a:schemeClr val="bg1"/>
          </a:solidFill>
        </p:spPr>
        <p:txBody>
          <a:bodyPr wrap="square" rtlCol="0">
            <a:spAutoFit/>
          </a:bodyPr>
          <a:lstStyle/>
          <a:p>
            <a:pPr marL="342900" indent="-342900"/>
            <a:r>
              <a:rPr lang="en-US" sz="3200" b="1" dirty="0" smtClean="0">
                <a:effectLst>
                  <a:outerShdw blurRad="38100" dist="38100" dir="2700000" algn="tl">
                    <a:srgbClr val="000000">
                      <a:alpha val="43137"/>
                    </a:srgbClr>
                  </a:outerShdw>
                </a:effectLst>
              </a:rPr>
              <a:t>2) XA Transaction Processing</a:t>
            </a:r>
          </a:p>
          <a:p>
            <a:pPr marL="800100" lvl="1" indent="-342900">
              <a:lnSpc>
                <a:spcPct val="150000"/>
              </a:lnSpc>
              <a:buFont typeface="Arial" pitchFamily="34" charset="0"/>
              <a:buChar char="•"/>
            </a:pPr>
            <a:r>
              <a:rPr lang="en-US" sz="2400" b="1" dirty="0" smtClean="0">
                <a:effectLst>
                  <a:outerShdw blurRad="38100" dist="38100" dir="2700000" algn="tl">
                    <a:srgbClr val="000000">
                      <a:alpha val="43137"/>
                    </a:srgbClr>
                  </a:outerShdw>
                </a:effectLst>
              </a:rPr>
              <a:t>Receipt Transactions</a:t>
            </a:r>
          </a:p>
          <a:p>
            <a:pPr marL="800100" lvl="1" indent="-342900">
              <a:buFont typeface="Arial" pitchFamily="34" charset="0"/>
              <a:buChar char="•"/>
            </a:pPr>
            <a:r>
              <a:rPr lang="en-US" sz="2400" b="1" dirty="0" smtClean="0">
                <a:effectLst>
                  <a:outerShdw blurRad="38100" dist="38100" dir="2700000" algn="tl">
                    <a:srgbClr val="000000">
                      <a:alpha val="43137"/>
                    </a:srgbClr>
                  </a:outerShdw>
                </a:effectLst>
              </a:rPr>
              <a:t>Movement of your Inventory</a:t>
            </a:r>
          </a:p>
          <a:p>
            <a:pPr marL="800100" lvl="1" indent="-342900">
              <a:buFont typeface="Arial" pitchFamily="34" charset="0"/>
              <a:buChar char="•"/>
            </a:pPr>
            <a:r>
              <a:rPr lang="en-US" sz="2400" b="1" dirty="0" smtClean="0">
                <a:effectLst>
                  <a:outerShdw blurRad="38100" dist="38100" dir="2700000" algn="tl">
                    <a:srgbClr val="000000">
                      <a:alpha val="43137"/>
                    </a:srgbClr>
                  </a:outerShdw>
                </a:effectLst>
              </a:rPr>
              <a:t>Issue Transactions</a:t>
            </a:r>
          </a:p>
          <a:p>
            <a:pPr marL="800100" lvl="1" indent="-342900">
              <a:buFont typeface="Arial" pitchFamily="34" charset="0"/>
              <a:buChar char="•"/>
            </a:pPr>
            <a:r>
              <a:rPr lang="en-US" sz="2400" b="1" dirty="0" smtClean="0">
                <a:effectLst>
                  <a:outerShdw blurRad="38100" dist="38100" dir="2700000" algn="tl">
                    <a:srgbClr val="000000">
                      <a:alpha val="43137"/>
                    </a:srgbClr>
                  </a:outerShdw>
                </a:effectLst>
              </a:rPr>
              <a:t>Costing and Adjustment Transactions</a:t>
            </a:r>
          </a:p>
          <a:p>
            <a:pPr marL="342900" indent="-342900">
              <a:buFont typeface="+mj-lt"/>
              <a:buAutoNum type="arabicPeriod"/>
            </a:pPr>
            <a:endParaRPr lang="en-US" dirty="0" smtClean="0"/>
          </a:p>
        </p:txBody>
      </p:sp>
      <p:pic>
        <p:nvPicPr>
          <p:cNvPr id="6" name="Picture 5" descr="WH Recvng Photo4.jpg"/>
          <p:cNvPicPr>
            <a:picLocks noChangeAspect="1"/>
          </p:cNvPicPr>
          <p:nvPr/>
        </p:nvPicPr>
        <p:blipFill>
          <a:blip r:embed="rId2" cstate="print"/>
          <a:stretch>
            <a:fillRect/>
          </a:stretch>
        </p:blipFill>
        <p:spPr>
          <a:xfrm>
            <a:off x="2895600" y="5116285"/>
            <a:ext cx="3048000" cy="1741715"/>
          </a:xfrm>
          <a:prstGeom prst="rect">
            <a:avLst/>
          </a:prstGeom>
        </p:spPr>
      </p:pic>
      <p:sp>
        <p:nvSpPr>
          <p:cNvPr id="5" name="Oval 4"/>
          <p:cNvSpPr/>
          <p:nvPr/>
        </p:nvSpPr>
        <p:spPr>
          <a:xfrm>
            <a:off x="228600" y="3581400"/>
            <a:ext cx="2133600" cy="18288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smtClean="0">
              <a:effectLst>
                <a:outerShdw blurRad="38100" dist="38100" dir="2700000" algn="tl">
                  <a:srgbClr val="000000">
                    <a:alpha val="43137"/>
                  </a:srgbClr>
                </a:outerShdw>
              </a:effectLst>
            </a:endParaRPr>
          </a:p>
          <a:p>
            <a:pPr algn="ctr" fontAlgn="auto">
              <a:spcBef>
                <a:spcPts val="0"/>
              </a:spcBef>
              <a:spcAft>
                <a:spcPts val="0"/>
              </a:spcAft>
            </a:pPr>
            <a:r>
              <a:rPr lang="en-US" sz="2800" b="1" dirty="0" smtClean="0">
                <a:effectLst>
                  <a:outerShdw blurRad="38100" dist="38100" dir="2700000" algn="tl">
                    <a:srgbClr val="000000">
                      <a:alpha val="43137"/>
                    </a:srgbClr>
                  </a:outerShdw>
                </a:effectLst>
              </a:rPr>
              <a:t>The</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XA</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In’s</a:t>
            </a:r>
          </a:p>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7" name="Oval 6"/>
          <p:cNvSpPr/>
          <p:nvPr/>
        </p:nvSpPr>
        <p:spPr>
          <a:xfrm>
            <a:off x="7010400" y="5029200"/>
            <a:ext cx="2133600" cy="18288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The </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XA</a:t>
            </a:r>
          </a:p>
          <a:p>
            <a:pPr algn="ctr" fontAlgn="auto">
              <a:spcBef>
                <a:spcPts val="0"/>
              </a:spcBef>
              <a:spcAft>
                <a:spcPts val="0"/>
              </a:spcAft>
            </a:pPr>
            <a:r>
              <a:rPr lang="en-US" sz="2800" b="1" dirty="0" smtClean="0">
                <a:effectLst>
                  <a:outerShdw blurRad="38100" dist="38100" dir="2700000" algn="tl">
                    <a:srgbClr val="000000">
                      <a:alpha val="43137"/>
                    </a:srgbClr>
                  </a:outerShdw>
                </a:effectLst>
              </a:rPr>
              <a:t>Out’s</a:t>
            </a:r>
            <a:endParaRPr lang="en-US" sz="2800" b="1" dirty="0">
              <a:effectLst>
                <a:outerShdw blurRad="38100" dist="38100" dir="2700000" algn="tl">
                  <a:srgbClr val="000000">
                    <a:alpha val="43137"/>
                  </a:srgbClr>
                </a:outerShdw>
              </a:effectLst>
            </a:endParaRPr>
          </a:p>
        </p:txBody>
      </p:sp>
      <p:sp>
        <p:nvSpPr>
          <p:cNvPr id="8" name="Right Arrow 7"/>
          <p:cNvSpPr/>
          <p:nvPr/>
        </p:nvSpPr>
        <p:spPr>
          <a:xfrm rot="1724038">
            <a:off x="2276123" y="4762019"/>
            <a:ext cx="1600200" cy="685800"/>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
        <p:nvSpPr>
          <p:cNvPr id="9" name="Right Arrow 8"/>
          <p:cNvSpPr/>
          <p:nvPr/>
        </p:nvSpPr>
        <p:spPr>
          <a:xfrm>
            <a:off x="5562600" y="6019800"/>
            <a:ext cx="1600200" cy="685800"/>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543800" cy="639762"/>
          </a:xfrm>
        </p:spPr>
        <p:style>
          <a:lnRef idx="0">
            <a:schemeClr val="accent5"/>
          </a:lnRef>
          <a:fillRef idx="3">
            <a:schemeClr val="accent5"/>
          </a:fillRef>
          <a:effectRef idx="3">
            <a:schemeClr val="accent5"/>
          </a:effectRef>
          <a:fontRef idx="minor">
            <a:schemeClr val="lt1"/>
          </a:fontRef>
        </p:style>
        <p:txBody>
          <a:bodyPr/>
          <a:lstStyle/>
          <a:p>
            <a:pPr algn="l"/>
            <a:r>
              <a:rPr lang="en-US" sz="3200" b="1" dirty="0" smtClean="0">
                <a:solidFill>
                  <a:schemeClr val="bg1"/>
                </a:solidFill>
                <a:effectLst>
                  <a:outerShdw blurRad="38100" dist="38100" dir="2700000" algn="tl">
                    <a:srgbClr val="000000">
                      <a:alpha val="43137"/>
                    </a:srgbClr>
                  </a:outerShdw>
                </a:effectLst>
              </a:rPr>
              <a:t>R9 – The In’s of Transaction Processing</a:t>
            </a:r>
            <a:endParaRPr lang="en-US" sz="32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143000" y="1981200"/>
            <a:ext cx="6934200" cy="390876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rPr>
              <a:t>RP</a:t>
            </a:r>
            <a:r>
              <a:rPr lang="en-US" sz="2400" b="1" dirty="0" smtClean="0">
                <a:solidFill>
                  <a:schemeClr val="tx1"/>
                </a:solidFill>
              </a:rPr>
              <a:t> = Receipt from Purchase Order</a:t>
            </a:r>
          </a:p>
          <a:p>
            <a:pPr algn="ctr"/>
            <a:r>
              <a:rPr lang="en-US" sz="2400" b="1" dirty="0" smtClean="0">
                <a:solidFill>
                  <a:srgbClr val="FFFF00"/>
                </a:solidFill>
                <a:effectLst>
                  <a:outerShdw blurRad="38100" dist="38100" dir="2700000" algn="tl">
                    <a:srgbClr val="000000">
                      <a:alpha val="43137"/>
                    </a:srgbClr>
                  </a:outerShdw>
                </a:effectLst>
              </a:rPr>
              <a:t>PQ</a:t>
            </a:r>
            <a:r>
              <a:rPr lang="en-US" sz="2400" b="1" dirty="0" smtClean="0">
                <a:solidFill>
                  <a:schemeClr val="tx1"/>
                </a:solidFill>
              </a:rPr>
              <a:t> = Passed Quality to Stock Transaction - QC</a:t>
            </a:r>
          </a:p>
          <a:p>
            <a:pPr algn="ctr"/>
            <a:r>
              <a:rPr lang="en-US" sz="2400" b="1" dirty="0" smtClean="0">
                <a:solidFill>
                  <a:srgbClr val="FFFF00"/>
                </a:solidFill>
                <a:effectLst>
                  <a:outerShdw blurRad="38100" dist="38100" dir="2700000" algn="tl">
                    <a:srgbClr val="000000">
                      <a:alpha val="43137"/>
                    </a:srgbClr>
                  </a:outerShdw>
                </a:effectLst>
              </a:rPr>
              <a:t>RM</a:t>
            </a:r>
            <a:r>
              <a:rPr lang="en-US" sz="2400" b="1" dirty="0" smtClean="0">
                <a:solidFill>
                  <a:schemeClr val="tx1"/>
                </a:solidFill>
              </a:rPr>
              <a:t> = Receipt from Manufacturing</a:t>
            </a:r>
          </a:p>
          <a:p>
            <a:pPr algn="ctr"/>
            <a:r>
              <a:rPr lang="en-US" sz="2400" b="1" dirty="0" smtClean="0">
                <a:solidFill>
                  <a:srgbClr val="FFFF00"/>
                </a:solidFill>
                <a:effectLst>
                  <a:outerShdw blurRad="38100" dist="38100" dir="2700000" algn="tl">
                    <a:srgbClr val="000000">
                      <a:alpha val="43137"/>
                    </a:srgbClr>
                  </a:outerShdw>
                </a:effectLst>
              </a:rPr>
              <a:t>MQ</a:t>
            </a:r>
            <a:r>
              <a:rPr lang="en-US" sz="2400" b="1" dirty="0" smtClean="0">
                <a:solidFill>
                  <a:srgbClr val="FFFF00"/>
                </a:solidFill>
              </a:rPr>
              <a:t> </a:t>
            </a:r>
            <a:r>
              <a:rPr lang="en-US" sz="2400" b="1" dirty="0" smtClean="0">
                <a:solidFill>
                  <a:schemeClr val="tx1"/>
                </a:solidFill>
              </a:rPr>
              <a:t>= Passed Quality – Manufacturing - QC</a:t>
            </a:r>
          </a:p>
          <a:p>
            <a:pPr algn="ctr"/>
            <a:r>
              <a:rPr lang="en-US" sz="2400" b="1" dirty="0" smtClean="0">
                <a:solidFill>
                  <a:srgbClr val="FFFF00"/>
                </a:solidFill>
                <a:effectLst>
                  <a:outerShdw blurRad="38100" dist="38100" dir="2700000" algn="tl">
                    <a:srgbClr val="000000">
                      <a:alpha val="43137"/>
                    </a:srgbClr>
                  </a:outerShdw>
                </a:effectLst>
              </a:rPr>
              <a:t>RC</a:t>
            </a:r>
            <a:r>
              <a:rPr lang="en-US" sz="2400" b="1" dirty="0" smtClean="0">
                <a:solidFill>
                  <a:srgbClr val="FFFF00"/>
                </a:solidFill>
              </a:rPr>
              <a:t> </a:t>
            </a:r>
            <a:r>
              <a:rPr lang="en-US" sz="2400" b="1" dirty="0" smtClean="0">
                <a:solidFill>
                  <a:schemeClr val="tx1"/>
                </a:solidFill>
              </a:rPr>
              <a:t>= Miscellaneous Receipt</a:t>
            </a:r>
          </a:p>
          <a:p>
            <a:pPr algn="ctr"/>
            <a:r>
              <a:rPr lang="en-US" sz="2400" b="1" dirty="0" smtClean="0">
                <a:solidFill>
                  <a:srgbClr val="FFFF00"/>
                </a:solidFill>
                <a:effectLst>
                  <a:outerShdw blurRad="38100" dist="38100" dir="2700000" algn="tl">
                    <a:srgbClr val="000000">
                      <a:alpha val="43137"/>
                    </a:srgbClr>
                  </a:outerShdw>
                </a:effectLst>
              </a:rPr>
              <a:t>RS</a:t>
            </a:r>
            <a:r>
              <a:rPr lang="en-US" sz="2400" b="1" dirty="0" smtClean="0">
                <a:solidFill>
                  <a:srgbClr val="FFFF00"/>
                </a:solidFill>
              </a:rPr>
              <a:t> </a:t>
            </a:r>
            <a:r>
              <a:rPr lang="en-US" sz="2400" b="1" dirty="0" smtClean="0">
                <a:solidFill>
                  <a:schemeClr val="tx1"/>
                </a:solidFill>
              </a:rPr>
              <a:t>= Component Return to Stock</a:t>
            </a:r>
          </a:p>
          <a:p>
            <a:pPr algn="ctr"/>
            <a:r>
              <a:rPr lang="en-US" sz="2400" b="1" dirty="0" smtClean="0">
                <a:solidFill>
                  <a:srgbClr val="FFFF00"/>
                </a:solidFill>
                <a:effectLst>
                  <a:outerShdw blurRad="38100" dist="38100" dir="2700000" algn="tl">
                    <a:srgbClr val="000000">
                      <a:alpha val="43137"/>
                    </a:srgbClr>
                  </a:outerShdw>
                </a:effectLst>
              </a:rPr>
              <a:t>RW</a:t>
            </a:r>
            <a:r>
              <a:rPr lang="en-US" sz="2400" b="1" dirty="0" smtClean="0">
                <a:solidFill>
                  <a:schemeClr val="tx1"/>
                </a:solidFill>
              </a:rPr>
              <a:t> = Receipt from Inter-Warehouse Transfer</a:t>
            </a:r>
          </a:p>
          <a:p>
            <a:pPr algn="ctr"/>
            <a:r>
              <a:rPr lang="en-US" sz="2400" b="1" dirty="0" smtClean="0">
                <a:solidFill>
                  <a:srgbClr val="FFFF00"/>
                </a:solidFill>
                <a:effectLst>
                  <a:outerShdw blurRad="38100" dist="38100" dir="2700000" algn="tl">
                    <a:srgbClr val="000000">
                      <a:alpha val="43137"/>
                    </a:srgbClr>
                  </a:outerShdw>
                </a:effectLst>
              </a:rPr>
              <a:t>RD</a:t>
            </a:r>
            <a:r>
              <a:rPr lang="en-US" sz="2400" b="1" dirty="0" smtClean="0">
                <a:solidFill>
                  <a:schemeClr val="tx1"/>
                </a:solidFill>
              </a:rPr>
              <a:t> = Receipt to Dock – No Inventory Impact</a:t>
            </a:r>
          </a:p>
          <a:p>
            <a:pPr algn="ctr"/>
            <a:r>
              <a:rPr lang="en-US" sz="2400" b="1" dirty="0" smtClean="0">
                <a:solidFill>
                  <a:srgbClr val="FFFF00"/>
                </a:solidFill>
                <a:effectLst>
                  <a:outerShdw blurRad="38100" dist="38100" dir="2700000" algn="tl">
                    <a:srgbClr val="000000">
                      <a:alpha val="43137"/>
                    </a:srgbClr>
                  </a:outerShdw>
                </a:effectLst>
              </a:rPr>
              <a:t>RI</a:t>
            </a:r>
            <a:r>
              <a:rPr lang="en-US" sz="2400" b="1" dirty="0" smtClean="0">
                <a:solidFill>
                  <a:schemeClr val="tx1"/>
                </a:solidFill>
              </a:rPr>
              <a:t> = Receipt to Inspection – No Inventory Impact</a:t>
            </a:r>
          </a:p>
          <a:p>
            <a:pPr algn="ctr"/>
            <a:r>
              <a:rPr lang="en-US" sz="2400" b="1" dirty="0" smtClean="0">
                <a:solidFill>
                  <a:srgbClr val="FFFF00"/>
                </a:solidFill>
                <a:effectLst>
                  <a:outerShdw blurRad="38100" dist="38100" dir="2700000" algn="tl">
                    <a:srgbClr val="000000">
                      <a:alpha val="43137"/>
                    </a:srgbClr>
                  </a:outerShdw>
                </a:effectLst>
              </a:rPr>
              <a:t>CN</a:t>
            </a:r>
            <a:r>
              <a:rPr lang="en-US" sz="2400" b="1" dirty="0" smtClean="0">
                <a:solidFill>
                  <a:schemeClr val="tx1"/>
                </a:solidFill>
              </a:rPr>
              <a:t> = Schedule Component Return to Inventory</a:t>
            </a:r>
          </a:p>
        </p:txBody>
      </p:sp>
      <p:pic>
        <p:nvPicPr>
          <p:cNvPr id="5" name="Picture 4" descr="WH Photo7.jpg"/>
          <p:cNvPicPr>
            <a:picLocks noChangeAspect="1"/>
          </p:cNvPicPr>
          <p:nvPr/>
        </p:nvPicPr>
        <p:blipFill>
          <a:blip r:embed="rId2" cstate="print"/>
          <a:stretch>
            <a:fillRect/>
          </a:stretch>
        </p:blipFill>
        <p:spPr>
          <a:xfrm>
            <a:off x="0" y="5691473"/>
            <a:ext cx="1676400" cy="1166527"/>
          </a:xfrm>
          <a:prstGeom prst="rect">
            <a:avLst/>
          </a:prstGeom>
        </p:spPr>
      </p:pic>
      <p:sp>
        <p:nvSpPr>
          <p:cNvPr id="6" name="Rounded Rectangle 5"/>
          <p:cNvSpPr/>
          <p:nvPr/>
        </p:nvSpPr>
        <p:spPr>
          <a:xfrm>
            <a:off x="2057400" y="838200"/>
            <a:ext cx="5029200" cy="914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800" b="1" dirty="0" smtClean="0">
                <a:effectLst>
                  <a:outerShdw blurRad="38100" dist="38100" dir="2700000" algn="tl">
                    <a:srgbClr val="000000">
                      <a:alpha val="43137"/>
                    </a:srgbClr>
                  </a:outerShdw>
                </a:effectLst>
              </a:rPr>
              <a:t>These “In” Transaction Types put value into inventory</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1275">
          <a:solidFill>
            <a:srgbClr val="C00000"/>
          </a:solidFill>
        </a:ln>
      </a:spPr>
      <a:bodyPr rtlCol="0" anchor="ctr"/>
      <a:lstStyle>
        <a:defPPr algn="ctr" fontAlgn="auto">
          <a:spcBef>
            <a:spcPts val="0"/>
          </a:spcBef>
          <a:spcAft>
            <a:spcPts val="0"/>
          </a:spcAft>
          <a:defRPr sz="2800" b="1" dirty="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349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20148</TotalTime>
  <Words>3874</Words>
  <Application>Microsoft Office PowerPoint</Application>
  <PresentationFormat>On-screen Show (4:3)</PresentationFormat>
  <Paragraphs>522</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Slide 1</vt:lpstr>
      <vt:lpstr>TRANSACTION PROCESSING AGENDA</vt:lpstr>
      <vt:lpstr>What’s new at R9 – Inventory Transactions</vt:lpstr>
      <vt:lpstr>R9 – Power Link Transaction processing</vt:lpstr>
      <vt:lpstr>R9 – IDF Level 1 from Power Link Card</vt:lpstr>
      <vt:lpstr>Slide 6</vt:lpstr>
      <vt:lpstr>R9 Other Tasks – Transaction Processing</vt:lpstr>
      <vt:lpstr>TRANSACTION PROCESSING AGENDA</vt:lpstr>
      <vt:lpstr>R9 – The In’s of Transaction Processing</vt:lpstr>
      <vt:lpstr>R9 – The In’s of Transaction Processing</vt:lpstr>
      <vt:lpstr>Slide 11</vt:lpstr>
      <vt:lpstr>Slide 12</vt:lpstr>
      <vt:lpstr>R9 Enhanced Receiving with Shipment Notices</vt:lpstr>
      <vt:lpstr>R9 Enhanced Receiving with Shipment Notices</vt:lpstr>
      <vt:lpstr>R9 Enhanced Receiving with Shipment Notices</vt:lpstr>
      <vt:lpstr>Slide 16</vt:lpstr>
      <vt:lpstr>R9 Inventory Receipts – Production Receipts</vt:lpstr>
      <vt:lpstr>R9 Receipts – Production Receipts</vt:lpstr>
      <vt:lpstr>R9 Receipts – Production Receipts – The RM Txn</vt:lpstr>
      <vt:lpstr>R9 Receipts – Production Receipts – The RM Txn</vt:lpstr>
      <vt:lpstr>R9 Receipts – Miscellaneous Receipts– The RC </vt:lpstr>
      <vt:lpstr>R9 Receipts – Reversing the RC in History</vt:lpstr>
      <vt:lpstr>R9 Receipts – Component Returns - RS</vt:lpstr>
      <vt:lpstr>R9 Receipts – The RW part of the TW</vt:lpstr>
      <vt:lpstr>R9 Receipts – RW Receipt to Warehouse Location</vt:lpstr>
      <vt:lpstr>R9 Receipts – The TW Transaction &amp; Receipts</vt:lpstr>
      <vt:lpstr>R9 Receipts – RW Receipt to Warehouse Location</vt:lpstr>
      <vt:lpstr>R9  – Transfers without Scheduled Receipt</vt:lpstr>
      <vt:lpstr>R9 Receipts – RW Receipt to Warehouse Location</vt:lpstr>
      <vt:lpstr>R9 Receipts – RW Receipt to Warehouse Location</vt:lpstr>
      <vt:lpstr>R9 – TW with Scheduled Receipt – WOW!</vt:lpstr>
      <vt:lpstr>R9 – TW with Scheduled Receipt – WOW!</vt:lpstr>
      <vt:lpstr>R9 Receipts – RT – Receive from Transit</vt:lpstr>
      <vt:lpstr>R9 Receipts – Other “R” Transactions</vt:lpstr>
      <vt:lpstr>The “OUTS” of Inventory – The “I” Transactions</vt:lpstr>
      <vt:lpstr>The “OUTS” of Inventory – The “I” Transactions</vt:lpstr>
      <vt:lpstr>R9 Issues – The IP Transactions</vt:lpstr>
      <vt:lpstr>R9 Issues – The IP Transactions</vt:lpstr>
      <vt:lpstr>R9 Issues – The IU Transactions</vt:lpstr>
      <vt:lpstr>R9 Issues – The IS Transactions - Miscellaneous</vt:lpstr>
      <vt:lpstr>R9 Issues – The IX Transactions – “Automagically”</vt:lpstr>
      <vt:lpstr>R9 Issues – The IS – Miscellaneous Issues</vt:lpstr>
      <vt:lpstr>R9 Issues – The IS – Miscellaneous Issues</vt:lpstr>
      <vt:lpstr>R9 Issues – The IX Transactions</vt:lpstr>
      <vt:lpstr>R9 Issues – The IS and IX Transaction GL Impact</vt:lpstr>
      <vt:lpstr>R9 Out’s of Inventory – VR Vendor Returns</vt:lpstr>
      <vt:lpstr>Outs of Inventory – The Vendor Return</vt:lpstr>
      <vt:lpstr>Outs of Inventory – The Vendor Return</vt:lpstr>
      <vt:lpstr>Outs of Inventory – The Vendor Return</vt:lpstr>
      <vt:lpstr>Outs of Inventory – The IW (Part of TW)</vt:lpstr>
      <vt:lpstr>Outs of Inventory – Other Relief Transactions</vt:lpstr>
      <vt:lpstr>Outs of Inventory – Requests for Line Replenishment </vt:lpstr>
      <vt:lpstr>R9 – Inventory Adjustments</vt:lpstr>
      <vt:lpstr>R9 – Inventory Adjustments</vt:lpstr>
      <vt:lpstr>R9 – Inventory Adjustment  Facts</vt:lpstr>
      <vt:lpstr>Cost Transactions – The CU, CS, and CA</vt:lpstr>
      <vt:lpstr>Cost Transactions – CU and CS at R9</vt:lpstr>
      <vt:lpstr>TRANSACTION PROCESSING AGENDA</vt:lpstr>
      <vt:lpstr>Slide 59</vt:lpstr>
      <vt:lpstr>Slide 60</vt:lpstr>
      <vt:lpstr>Slide 61</vt:lpstr>
      <vt:lpstr>Slide 62</vt:lpstr>
      <vt:lpstr>Slide 63</vt:lpstr>
      <vt:lpstr>Cost Transaction – The RP &amp; CA Complexities</vt:lpstr>
      <vt:lpstr>Slide 65</vt:lpstr>
      <vt:lpstr>CISTECH Web Education - 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R9 Inventory Transactions</dc:title>
  <dc:subject>R9 Transaction Processing</dc:subject>
  <dc:creator>Rod Fortson</dc:creator>
  <cp:lastModifiedBy>Mike Taylor</cp:lastModifiedBy>
  <cp:revision>827</cp:revision>
  <dcterms:created xsi:type="dcterms:W3CDTF">2008-08-09T17:14:39Z</dcterms:created>
  <dcterms:modified xsi:type="dcterms:W3CDTF">2013-05-07T14:27:12Z</dcterms:modified>
</cp:coreProperties>
</file>