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7"/>
  </p:notesMasterIdLst>
  <p:sldIdLst>
    <p:sldId id="256" r:id="rId2"/>
    <p:sldId id="257" r:id="rId3"/>
    <p:sldId id="258" r:id="rId4"/>
    <p:sldId id="259" r:id="rId5"/>
    <p:sldId id="261" r:id="rId6"/>
    <p:sldId id="260" r:id="rId7"/>
    <p:sldId id="262" r:id="rId8"/>
    <p:sldId id="263" r:id="rId9"/>
    <p:sldId id="264" r:id="rId10"/>
    <p:sldId id="265" r:id="rId11"/>
    <p:sldId id="266" r:id="rId12"/>
    <p:sldId id="311" r:id="rId13"/>
    <p:sldId id="267" r:id="rId14"/>
    <p:sldId id="268" r:id="rId15"/>
    <p:sldId id="269" r:id="rId16"/>
    <p:sldId id="270" r:id="rId17"/>
    <p:sldId id="272" r:id="rId18"/>
    <p:sldId id="273" r:id="rId19"/>
    <p:sldId id="271" r:id="rId20"/>
    <p:sldId id="313" r:id="rId21"/>
    <p:sldId id="275" r:id="rId22"/>
    <p:sldId id="274" r:id="rId23"/>
    <p:sldId id="276" r:id="rId24"/>
    <p:sldId id="277" r:id="rId25"/>
    <p:sldId id="278" r:id="rId26"/>
    <p:sldId id="289" r:id="rId27"/>
    <p:sldId id="279" r:id="rId28"/>
    <p:sldId id="280" r:id="rId29"/>
    <p:sldId id="281" r:id="rId30"/>
    <p:sldId id="282" r:id="rId31"/>
    <p:sldId id="283" r:id="rId32"/>
    <p:sldId id="284" r:id="rId33"/>
    <p:sldId id="285" r:id="rId34"/>
    <p:sldId id="286" r:id="rId35"/>
    <p:sldId id="288" r:id="rId36"/>
    <p:sldId id="287" r:id="rId37"/>
    <p:sldId id="294" r:id="rId38"/>
    <p:sldId id="290" r:id="rId39"/>
    <p:sldId id="296" r:id="rId40"/>
    <p:sldId id="291" r:id="rId41"/>
    <p:sldId id="295" r:id="rId42"/>
    <p:sldId id="292" r:id="rId43"/>
    <p:sldId id="297" r:id="rId44"/>
    <p:sldId id="298" r:id="rId45"/>
    <p:sldId id="299" r:id="rId46"/>
    <p:sldId id="300" r:id="rId47"/>
    <p:sldId id="301" r:id="rId48"/>
    <p:sldId id="304" r:id="rId49"/>
    <p:sldId id="303" r:id="rId50"/>
    <p:sldId id="305" r:id="rId51"/>
    <p:sldId id="306" r:id="rId52"/>
    <p:sldId id="307" r:id="rId53"/>
    <p:sldId id="308" r:id="rId54"/>
    <p:sldId id="309" r:id="rId55"/>
    <p:sldId id="310" r:id="rId5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52B10E3-1F67-45CE-AB89-2FEBDCD19A0C}" type="datetimeFigureOut">
              <a:rPr lang="en-US" smtClean="0"/>
              <a:t>6/23/2023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24E89D6-9A27-46AF-A8D2-835D320C5D75}" type="slidenum">
              <a:rPr lang="en-US" smtClean="0"/>
              <a:t>‹#›</a:t>
            </a:fld>
            <a:endParaRPr lang="en-US"/>
          </a:p>
        </p:txBody>
      </p:sp>
    </p:spTree>
    <p:extLst>
      <p:ext uri="{BB962C8B-B14F-4D97-AF65-F5344CB8AC3E}">
        <p14:creationId xmlns:p14="http://schemas.microsoft.com/office/powerpoint/2010/main" val="27993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8D0B7D-93B2-F9EA-C522-93E7C14E624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75137DA-ADF5-D476-70E7-42F1C0CEACE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6902459-B135-D85B-6B01-8B2C048EEA7C}"/>
              </a:ext>
            </a:extLst>
          </p:cNvPr>
          <p:cNvSpPr>
            <a:spLocks noGrp="1"/>
          </p:cNvSpPr>
          <p:nvPr>
            <p:ph type="dt" sz="half" idx="10"/>
          </p:nvPr>
        </p:nvSpPr>
        <p:spPr/>
        <p:txBody>
          <a:bodyPr/>
          <a:lstStyle/>
          <a:p>
            <a:fld id="{390D0F56-AD49-4511-A360-D254FD57B7DA}" type="datetime1">
              <a:rPr lang="en-US" smtClean="0"/>
              <a:t>6/23/2023</a:t>
            </a:fld>
            <a:endParaRPr lang="en-US"/>
          </a:p>
        </p:txBody>
      </p:sp>
      <p:sp>
        <p:nvSpPr>
          <p:cNvPr id="5" name="Footer Placeholder 4">
            <a:extLst>
              <a:ext uri="{FF2B5EF4-FFF2-40B4-BE49-F238E27FC236}">
                <a16:creationId xmlns:a16="http://schemas.microsoft.com/office/drawing/2014/main" id="{BEAF330F-05D2-3050-7A02-2283309676F1}"/>
              </a:ext>
            </a:extLst>
          </p:cNvPr>
          <p:cNvSpPr>
            <a:spLocks noGrp="1"/>
          </p:cNvSpPr>
          <p:nvPr>
            <p:ph type="ftr" sz="quarter" idx="11"/>
          </p:nvPr>
        </p:nvSpPr>
        <p:spPr/>
        <p:txBody>
          <a:bodyPr/>
          <a:lstStyle/>
          <a:p>
            <a:r>
              <a:rPr lang="en-US"/>
              <a:t>MRP Tune Up</a:t>
            </a:r>
          </a:p>
        </p:txBody>
      </p:sp>
      <p:sp>
        <p:nvSpPr>
          <p:cNvPr id="6" name="Slide Number Placeholder 5">
            <a:extLst>
              <a:ext uri="{FF2B5EF4-FFF2-40B4-BE49-F238E27FC236}">
                <a16:creationId xmlns:a16="http://schemas.microsoft.com/office/drawing/2014/main" id="{CC150224-9103-74A0-853A-273B163DB233}"/>
              </a:ext>
            </a:extLst>
          </p:cNvPr>
          <p:cNvSpPr>
            <a:spLocks noGrp="1"/>
          </p:cNvSpPr>
          <p:nvPr>
            <p:ph type="sldNum" sz="quarter" idx="12"/>
          </p:nvPr>
        </p:nvSpPr>
        <p:spPr/>
        <p:txBody>
          <a:bodyPr/>
          <a:lstStyle/>
          <a:p>
            <a:fld id="{716D01B0-2946-4EF1-9F66-53330CF3B2D9}" type="slidenum">
              <a:rPr lang="en-US" smtClean="0"/>
              <a:t>‹#›</a:t>
            </a:fld>
            <a:endParaRPr lang="en-US"/>
          </a:p>
        </p:txBody>
      </p:sp>
      <p:pic>
        <p:nvPicPr>
          <p:cNvPr id="8" name="Picture 7" descr="A black and red logo&#10;&#10;Description automatically generated with medium confidence">
            <a:extLst>
              <a:ext uri="{FF2B5EF4-FFF2-40B4-BE49-F238E27FC236}">
                <a16:creationId xmlns:a16="http://schemas.microsoft.com/office/drawing/2014/main" id="{0FCA30F2-852B-2ED5-FCF1-B352027A431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4374" y="6288626"/>
            <a:ext cx="1559252" cy="500572"/>
          </a:xfrm>
          <a:prstGeom prst="rect">
            <a:avLst/>
          </a:prstGeom>
        </p:spPr>
      </p:pic>
    </p:spTree>
    <p:extLst>
      <p:ext uri="{BB962C8B-B14F-4D97-AF65-F5344CB8AC3E}">
        <p14:creationId xmlns:p14="http://schemas.microsoft.com/office/powerpoint/2010/main" val="10844933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95999B-1E4F-DFD7-128F-261E7953CDB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AEB70CC-8BB3-AB7F-C3E0-35F7C57828C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121F15-0117-5096-7166-679D9DB1F7C1}"/>
              </a:ext>
            </a:extLst>
          </p:cNvPr>
          <p:cNvSpPr>
            <a:spLocks noGrp="1"/>
          </p:cNvSpPr>
          <p:nvPr>
            <p:ph type="dt" sz="half" idx="10"/>
          </p:nvPr>
        </p:nvSpPr>
        <p:spPr/>
        <p:txBody>
          <a:bodyPr/>
          <a:lstStyle/>
          <a:p>
            <a:fld id="{EE41F480-B3AE-49BC-B890-8E6BFFB408C3}" type="datetime1">
              <a:rPr lang="en-US" smtClean="0"/>
              <a:t>6/23/2023</a:t>
            </a:fld>
            <a:endParaRPr lang="en-US"/>
          </a:p>
        </p:txBody>
      </p:sp>
      <p:sp>
        <p:nvSpPr>
          <p:cNvPr id="5" name="Footer Placeholder 4">
            <a:extLst>
              <a:ext uri="{FF2B5EF4-FFF2-40B4-BE49-F238E27FC236}">
                <a16:creationId xmlns:a16="http://schemas.microsoft.com/office/drawing/2014/main" id="{DB0862A1-4EFD-D235-A60A-21233670D416}"/>
              </a:ext>
            </a:extLst>
          </p:cNvPr>
          <p:cNvSpPr>
            <a:spLocks noGrp="1"/>
          </p:cNvSpPr>
          <p:nvPr>
            <p:ph type="ftr" sz="quarter" idx="11"/>
          </p:nvPr>
        </p:nvSpPr>
        <p:spPr/>
        <p:txBody>
          <a:bodyPr/>
          <a:lstStyle/>
          <a:p>
            <a:r>
              <a:rPr lang="en-US"/>
              <a:t>MRP Tune Up</a:t>
            </a:r>
          </a:p>
        </p:txBody>
      </p:sp>
      <p:sp>
        <p:nvSpPr>
          <p:cNvPr id="6" name="Slide Number Placeholder 5">
            <a:extLst>
              <a:ext uri="{FF2B5EF4-FFF2-40B4-BE49-F238E27FC236}">
                <a16:creationId xmlns:a16="http://schemas.microsoft.com/office/drawing/2014/main" id="{6E868211-5FE3-412A-138D-45B8A4036059}"/>
              </a:ext>
            </a:extLst>
          </p:cNvPr>
          <p:cNvSpPr>
            <a:spLocks noGrp="1"/>
          </p:cNvSpPr>
          <p:nvPr>
            <p:ph type="sldNum" sz="quarter" idx="12"/>
          </p:nvPr>
        </p:nvSpPr>
        <p:spPr/>
        <p:txBody>
          <a:bodyPr/>
          <a:lstStyle/>
          <a:p>
            <a:fld id="{716D01B0-2946-4EF1-9F66-53330CF3B2D9}" type="slidenum">
              <a:rPr lang="en-US" smtClean="0"/>
              <a:t>‹#›</a:t>
            </a:fld>
            <a:endParaRPr lang="en-US"/>
          </a:p>
        </p:txBody>
      </p:sp>
    </p:spTree>
    <p:extLst>
      <p:ext uri="{BB962C8B-B14F-4D97-AF65-F5344CB8AC3E}">
        <p14:creationId xmlns:p14="http://schemas.microsoft.com/office/powerpoint/2010/main" val="3502948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082B02C-9063-7663-C723-2CC6F8837CC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3225887-AE79-38B1-CFD5-C2D88A26B1F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0B1BEA-91AA-7FD7-C0A2-0A08D7FD1234}"/>
              </a:ext>
            </a:extLst>
          </p:cNvPr>
          <p:cNvSpPr>
            <a:spLocks noGrp="1"/>
          </p:cNvSpPr>
          <p:nvPr>
            <p:ph type="dt" sz="half" idx="10"/>
          </p:nvPr>
        </p:nvSpPr>
        <p:spPr/>
        <p:txBody>
          <a:bodyPr/>
          <a:lstStyle/>
          <a:p>
            <a:fld id="{34B6B7C1-D6E2-4590-BC7D-A32191158486}" type="datetime1">
              <a:rPr lang="en-US" smtClean="0"/>
              <a:t>6/23/2023</a:t>
            </a:fld>
            <a:endParaRPr lang="en-US"/>
          </a:p>
        </p:txBody>
      </p:sp>
      <p:sp>
        <p:nvSpPr>
          <p:cNvPr id="5" name="Footer Placeholder 4">
            <a:extLst>
              <a:ext uri="{FF2B5EF4-FFF2-40B4-BE49-F238E27FC236}">
                <a16:creationId xmlns:a16="http://schemas.microsoft.com/office/drawing/2014/main" id="{2F98181B-8216-48E3-D255-CE30912B1D4B}"/>
              </a:ext>
            </a:extLst>
          </p:cNvPr>
          <p:cNvSpPr>
            <a:spLocks noGrp="1"/>
          </p:cNvSpPr>
          <p:nvPr>
            <p:ph type="ftr" sz="quarter" idx="11"/>
          </p:nvPr>
        </p:nvSpPr>
        <p:spPr/>
        <p:txBody>
          <a:bodyPr/>
          <a:lstStyle/>
          <a:p>
            <a:r>
              <a:rPr lang="en-US"/>
              <a:t>MRP Tune Up</a:t>
            </a:r>
          </a:p>
        </p:txBody>
      </p:sp>
      <p:sp>
        <p:nvSpPr>
          <p:cNvPr id="6" name="Slide Number Placeholder 5">
            <a:extLst>
              <a:ext uri="{FF2B5EF4-FFF2-40B4-BE49-F238E27FC236}">
                <a16:creationId xmlns:a16="http://schemas.microsoft.com/office/drawing/2014/main" id="{E730E776-64CB-3443-FA18-AF7E96CC2418}"/>
              </a:ext>
            </a:extLst>
          </p:cNvPr>
          <p:cNvSpPr>
            <a:spLocks noGrp="1"/>
          </p:cNvSpPr>
          <p:nvPr>
            <p:ph type="sldNum" sz="quarter" idx="12"/>
          </p:nvPr>
        </p:nvSpPr>
        <p:spPr/>
        <p:txBody>
          <a:bodyPr/>
          <a:lstStyle/>
          <a:p>
            <a:fld id="{716D01B0-2946-4EF1-9F66-53330CF3B2D9}" type="slidenum">
              <a:rPr lang="en-US" smtClean="0"/>
              <a:t>‹#›</a:t>
            </a:fld>
            <a:endParaRPr lang="en-US"/>
          </a:p>
        </p:txBody>
      </p:sp>
    </p:spTree>
    <p:extLst>
      <p:ext uri="{BB962C8B-B14F-4D97-AF65-F5344CB8AC3E}">
        <p14:creationId xmlns:p14="http://schemas.microsoft.com/office/powerpoint/2010/main" val="10289346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1C8637-0AD9-A433-3A7A-F76D0E8596C8}"/>
              </a:ext>
            </a:extLst>
          </p:cNvPr>
          <p:cNvSpPr>
            <a:spLocks noGrp="1"/>
          </p:cNvSpPr>
          <p:nvPr>
            <p:ph type="title"/>
          </p:nvPr>
        </p:nvSpPr>
        <p:spPr>
          <a:xfrm>
            <a:off x="838200" y="136525"/>
            <a:ext cx="10515600" cy="780094"/>
          </a:xfrm>
        </p:spPr>
        <p:txBody>
          <a:bodyPr/>
          <a:lstStyle>
            <a:lvl1pPr algn="ctr">
              <a:defRPr/>
            </a:lvl1pPr>
          </a:lstStyle>
          <a:p>
            <a:r>
              <a:rPr lang="en-US" dirty="0"/>
              <a:t>Click to edit Master title style</a:t>
            </a:r>
          </a:p>
        </p:txBody>
      </p:sp>
      <p:sp>
        <p:nvSpPr>
          <p:cNvPr id="3" name="Content Placeholder 2">
            <a:extLst>
              <a:ext uri="{FF2B5EF4-FFF2-40B4-BE49-F238E27FC236}">
                <a16:creationId xmlns:a16="http://schemas.microsoft.com/office/drawing/2014/main" id="{2DF65E01-FD76-028A-B448-4FBC109A77BC}"/>
              </a:ext>
            </a:extLst>
          </p:cNvPr>
          <p:cNvSpPr>
            <a:spLocks noGrp="1"/>
          </p:cNvSpPr>
          <p:nvPr>
            <p:ph idx="1"/>
          </p:nvPr>
        </p:nvSpPr>
        <p:spPr>
          <a:xfrm>
            <a:off x="239697" y="1047565"/>
            <a:ext cx="11771790" cy="51560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AF69E3-68B7-312D-28D5-49DAAB7CAACC}"/>
              </a:ext>
            </a:extLst>
          </p:cNvPr>
          <p:cNvSpPr>
            <a:spLocks noGrp="1"/>
          </p:cNvSpPr>
          <p:nvPr>
            <p:ph type="dt" sz="half" idx="10"/>
          </p:nvPr>
        </p:nvSpPr>
        <p:spPr/>
        <p:txBody>
          <a:bodyPr/>
          <a:lstStyle/>
          <a:p>
            <a:fld id="{81A0E7E8-750B-48DB-9DF1-732B1C968D9E}" type="datetime1">
              <a:rPr lang="en-US" smtClean="0"/>
              <a:t>6/23/2023</a:t>
            </a:fld>
            <a:endParaRPr lang="en-US"/>
          </a:p>
        </p:txBody>
      </p:sp>
      <p:sp>
        <p:nvSpPr>
          <p:cNvPr id="5" name="Footer Placeholder 4">
            <a:extLst>
              <a:ext uri="{FF2B5EF4-FFF2-40B4-BE49-F238E27FC236}">
                <a16:creationId xmlns:a16="http://schemas.microsoft.com/office/drawing/2014/main" id="{5F0B4974-1DF1-B855-6BD2-0308DCFC2E91}"/>
              </a:ext>
            </a:extLst>
          </p:cNvPr>
          <p:cNvSpPr>
            <a:spLocks noGrp="1"/>
          </p:cNvSpPr>
          <p:nvPr>
            <p:ph type="ftr" sz="quarter" idx="11"/>
          </p:nvPr>
        </p:nvSpPr>
        <p:spPr/>
        <p:txBody>
          <a:bodyPr/>
          <a:lstStyle/>
          <a:p>
            <a:r>
              <a:rPr lang="en-US" dirty="0"/>
              <a:t>MRP Tune Up</a:t>
            </a:r>
          </a:p>
        </p:txBody>
      </p:sp>
      <p:sp>
        <p:nvSpPr>
          <p:cNvPr id="6" name="Slide Number Placeholder 5">
            <a:extLst>
              <a:ext uri="{FF2B5EF4-FFF2-40B4-BE49-F238E27FC236}">
                <a16:creationId xmlns:a16="http://schemas.microsoft.com/office/drawing/2014/main" id="{E578506E-DE26-237B-11AA-676EE2DED7A9}"/>
              </a:ext>
            </a:extLst>
          </p:cNvPr>
          <p:cNvSpPr>
            <a:spLocks noGrp="1"/>
          </p:cNvSpPr>
          <p:nvPr>
            <p:ph type="sldNum" sz="quarter" idx="12"/>
          </p:nvPr>
        </p:nvSpPr>
        <p:spPr/>
        <p:txBody>
          <a:bodyPr/>
          <a:lstStyle/>
          <a:p>
            <a:fld id="{716D01B0-2946-4EF1-9F66-53330CF3B2D9}" type="slidenum">
              <a:rPr lang="en-US" smtClean="0"/>
              <a:t>‹#›</a:t>
            </a:fld>
            <a:endParaRPr lang="en-US" dirty="0"/>
          </a:p>
        </p:txBody>
      </p:sp>
      <p:pic>
        <p:nvPicPr>
          <p:cNvPr id="8" name="Picture 7" descr="A black and red logo&#10;&#10;Description automatically generated with medium confidence">
            <a:extLst>
              <a:ext uri="{FF2B5EF4-FFF2-40B4-BE49-F238E27FC236}">
                <a16:creationId xmlns:a16="http://schemas.microsoft.com/office/drawing/2014/main" id="{D3852E00-83EE-098C-EE13-F4FAB8B094B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8200" y="6283495"/>
            <a:ext cx="1568129" cy="503421"/>
          </a:xfrm>
          <a:prstGeom prst="rect">
            <a:avLst/>
          </a:prstGeom>
        </p:spPr>
      </p:pic>
    </p:spTree>
    <p:extLst>
      <p:ext uri="{BB962C8B-B14F-4D97-AF65-F5344CB8AC3E}">
        <p14:creationId xmlns:p14="http://schemas.microsoft.com/office/powerpoint/2010/main" val="35146193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62979-9C22-0970-3671-6EC2579679B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1B6274B-D565-E038-95AD-1BA8E886BA3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A939A41-BFA8-9938-567C-CE25AAE3560F}"/>
              </a:ext>
            </a:extLst>
          </p:cNvPr>
          <p:cNvSpPr>
            <a:spLocks noGrp="1"/>
          </p:cNvSpPr>
          <p:nvPr>
            <p:ph type="dt" sz="half" idx="10"/>
          </p:nvPr>
        </p:nvSpPr>
        <p:spPr/>
        <p:txBody>
          <a:bodyPr/>
          <a:lstStyle/>
          <a:p>
            <a:fld id="{69B1B5FC-EA7E-42F3-87C8-8CBDF99E7E3F}" type="datetime1">
              <a:rPr lang="en-US" smtClean="0"/>
              <a:t>6/23/2023</a:t>
            </a:fld>
            <a:endParaRPr lang="en-US"/>
          </a:p>
        </p:txBody>
      </p:sp>
      <p:sp>
        <p:nvSpPr>
          <p:cNvPr id="5" name="Footer Placeholder 4">
            <a:extLst>
              <a:ext uri="{FF2B5EF4-FFF2-40B4-BE49-F238E27FC236}">
                <a16:creationId xmlns:a16="http://schemas.microsoft.com/office/drawing/2014/main" id="{AD58ACF7-D4BD-49E6-7130-9FEEDDEB25DA}"/>
              </a:ext>
            </a:extLst>
          </p:cNvPr>
          <p:cNvSpPr>
            <a:spLocks noGrp="1"/>
          </p:cNvSpPr>
          <p:nvPr>
            <p:ph type="ftr" sz="quarter" idx="11"/>
          </p:nvPr>
        </p:nvSpPr>
        <p:spPr/>
        <p:txBody>
          <a:bodyPr/>
          <a:lstStyle/>
          <a:p>
            <a:r>
              <a:rPr lang="en-US"/>
              <a:t>MRP Tune Up</a:t>
            </a:r>
          </a:p>
        </p:txBody>
      </p:sp>
      <p:sp>
        <p:nvSpPr>
          <p:cNvPr id="6" name="Slide Number Placeholder 5">
            <a:extLst>
              <a:ext uri="{FF2B5EF4-FFF2-40B4-BE49-F238E27FC236}">
                <a16:creationId xmlns:a16="http://schemas.microsoft.com/office/drawing/2014/main" id="{AAC9654F-A680-44BC-27A6-96A6F6CA1B74}"/>
              </a:ext>
            </a:extLst>
          </p:cNvPr>
          <p:cNvSpPr>
            <a:spLocks noGrp="1"/>
          </p:cNvSpPr>
          <p:nvPr>
            <p:ph type="sldNum" sz="quarter" idx="12"/>
          </p:nvPr>
        </p:nvSpPr>
        <p:spPr/>
        <p:txBody>
          <a:bodyPr/>
          <a:lstStyle/>
          <a:p>
            <a:fld id="{716D01B0-2946-4EF1-9F66-53330CF3B2D9}" type="slidenum">
              <a:rPr lang="en-US" smtClean="0"/>
              <a:t>‹#›</a:t>
            </a:fld>
            <a:endParaRPr lang="en-US"/>
          </a:p>
        </p:txBody>
      </p:sp>
      <p:pic>
        <p:nvPicPr>
          <p:cNvPr id="8" name="Picture 7" descr="A black and red logo&#10;&#10;Description automatically generated with medium confidence">
            <a:extLst>
              <a:ext uri="{FF2B5EF4-FFF2-40B4-BE49-F238E27FC236}">
                <a16:creationId xmlns:a16="http://schemas.microsoft.com/office/drawing/2014/main" id="{399C9CF9-0655-8E4F-EA52-F7786B3DA9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00268" y="6236865"/>
            <a:ext cx="1509532" cy="484610"/>
          </a:xfrm>
          <a:prstGeom prst="rect">
            <a:avLst/>
          </a:prstGeom>
        </p:spPr>
      </p:pic>
    </p:spTree>
    <p:extLst>
      <p:ext uri="{BB962C8B-B14F-4D97-AF65-F5344CB8AC3E}">
        <p14:creationId xmlns:p14="http://schemas.microsoft.com/office/powerpoint/2010/main" val="14232852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08EAA5-A5E0-C710-DF6E-4BA60E65027E}"/>
              </a:ext>
            </a:extLst>
          </p:cNvPr>
          <p:cNvSpPr>
            <a:spLocks noGrp="1"/>
          </p:cNvSpPr>
          <p:nvPr>
            <p:ph type="title"/>
          </p:nvPr>
        </p:nvSpPr>
        <p:spPr>
          <a:xfrm>
            <a:off x="838200" y="136525"/>
            <a:ext cx="10515600" cy="682440"/>
          </a:xfrm>
        </p:spPr>
        <p:txBody>
          <a:bodyPr/>
          <a:lstStyle>
            <a:lvl1pPr algn="ctr">
              <a:defRPr/>
            </a:lvl1pPr>
          </a:lstStyle>
          <a:p>
            <a:r>
              <a:rPr lang="en-US" dirty="0"/>
              <a:t>Click to edit Master title style</a:t>
            </a:r>
          </a:p>
        </p:txBody>
      </p:sp>
      <p:sp>
        <p:nvSpPr>
          <p:cNvPr id="3" name="Content Placeholder 2">
            <a:extLst>
              <a:ext uri="{FF2B5EF4-FFF2-40B4-BE49-F238E27FC236}">
                <a16:creationId xmlns:a16="http://schemas.microsoft.com/office/drawing/2014/main" id="{75E368D1-2734-DB1D-57C6-1E3E34F54070}"/>
              </a:ext>
            </a:extLst>
          </p:cNvPr>
          <p:cNvSpPr>
            <a:spLocks noGrp="1"/>
          </p:cNvSpPr>
          <p:nvPr>
            <p:ph sz="half" idx="1"/>
          </p:nvPr>
        </p:nvSpPr>
        <p:spPr>
          <a:xfrm>
            <a:off x="266330" y="923278"/>
            <a:ext cx="5753470" cy="525368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32F021DC-7CA0-EC84-7CE8-E6CD4B73AD55}"/>
              </a:ext>
            </a:extLst>
          </p:cNvPr>
          <p:cNvSpPr>
            <a:spLocks noGrp="1"/>
          </p:cNvSpPr>
          <p:nvPr>
            <p:ph sz="half" idx="2"/>
          </p:nvPr>
        </p:nvSpPr>
        <p:spPr>
          <a:xfrm>
            <a:off x="6172199" y="923278"/>
            <a:ext cx="5688367" cy="525368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31D17A7-9500-6913-E067-7D65924B9E2B}"/>
              </a:ext>
            </a:extLst>
          </p:cNvPr>
          <p:cNvSpPr>
            <a:spLocks noGrp="1"/>
          </p:cNvSpPr>
          <p:nvPr>
            <p:ph type="dt" sz="half" idx="10"/>
          </p:nvPr>
        </p:nvSpPr>
        <p:spPr/>
        <p:txBody>
          <a:bodyPr/>
          <a:lstStyle/>
          <a:p>
            <a:fld id="{2D3A8434-0075-4FE3-A0B5-2C7969A24F4B}" type="datetime1">
              <a:rPr lang="en-US" smtClean="0"/>
              <a:t>6/23/2023</a:t>
            </a:fld>
            <a:endParaRPr lang="en-US"/>
          </a:p>
        </p:txBody>
      </p:sp>
      <p:sp>
        <p:nvSpPr>
          <p:cNvPr id="6" name="Footer Placeholder 5">
            <a:extLst>
              <a:ext uri="{FF2B5EF4-FFF2-40B4-BE49-F238E27FC236}">
                <a16:creationId xmlns:a16="http://schemas.microsoft.com/office/drawing/2014/main" id="{AC55DB01-98B1-8125-96B7-57E2A36683BB}"/>
              </a:ext>
            </a:extLst>
          </p:cNvPr>
          <p:cNvSpPr>
            <a:spLocks noGrp="1"/>
          </p:cNvSpPr>
          <p:nvPr>
            <p:ph type="ftr" sz="quarter" idx="11"/>
          </p:nvPr>
        </p:nvSpPr>
        <p:spPr/>
        <p:txBody>
          <a:bodyPr/>
          <a:lstStyle/>
          <a:p>
            <a:r>
              <a:rPr lang="en-US"/>
              <a:t>MRP Tune Up</a:t>
            </a:r>
          </a:p>
        </p:txBody>
      </p:sp>
      <p:sp>
        <p:nvSpPr>
          <p:cNvPr id="7" name="Slide Number Placeholder 6">
            <a:extLst>
              <a:ext uri="{FF2B5EF4-FFF2-40B4-BE49-F238E27FC236}">
                <a16:creationId xmlns:a16="http://schemas.microsoft.com/office/drawing/2014/main" id="{ADEE94B6-6C10-FEB6-40B6-4CF861A262ED}"/>
              </a:ext>
            </a:extLst>
          </p:cNvPr>
          <p:cNvSpPr>
            <a:spLocks noGrp="1"/>
          </p:cNvSpPr>
          <p:nvPr>
            <p:ph type="sldNum" sz="quarter" idx="12"/>
          </p:nvPr>
        </p:nvSpPr>
        <p:spPr/>
        <p:txBody>
          <a:bodyPr/>
          <a:lstStyle/>
          <a:p>
            <a:fld id="{716D01B0-2946-4EF1-9F66-53330CF3B2D9}" type="slidenum">
              <a:rPr lang="en-US" smtClean="0"/>
              <a:t>‹#›</a:t>
            </a:fld>
            <a:endParaRPr lang="en-US"/>
          </a:p>
        </p:txBody>
      </p:sp>
      <p:pic>
        <p:nvPicPr>
          <p:cNvPr id="9" name="Picture 8" descr="A black and red logo&#10;&#10;Description automatically generated with medium confidence">
            <a:extLst>
              <a:ext uri="{FF2B5EF4-FFF2-40B4-BE49-F238E27FC236}">
                <a16:creationId xmlns:a16="http://schemas.microsoft.com/office/drawing/2014/main" id="{D40CECE2-893A-E9D8-AE53-3C0CE7E2D6C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39191" y="6281276"/>
            <a:ext cx="1411291" cy="453071"/>
          </a:xfrm>
          <a:prstGeom prst="rect">
            <a:avLst/>
          </a:prstGeom>
        </p:spPr>
      </p:pic>
    </p:spTree>
    <p:extLst>
      <p:ext uri="{BB962C8B-B14F-4D97-AF65-F5344CB8AC3E}">
        <p14:creationId xmlns:p14="http://schemas.microsoft.com/office/powerpoint/2010/main" val="10681092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4E828-4487-FE73-8E53-7DD20FA5843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276E418-1681-B06E-AD9F-64F2F2D18EF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7BD8EA4-B208-D635-44CE-47462345260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C67782F-C4C1-FB02-EF5D-35CBC82D011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8BFE5B0-AB65-F161-8C00-89AA751A9FA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97BA2D3-3230-394B-A94B-BB3C077F8DA3}"/>
              </a:ext>
            </a:extLst>
          </p:cNvPr>
          <p:cNvSpPr>
            <a:spLocks noGrp="1"/>
          </p:cNvSpPr>
          <p:nvPr>
            <p:ph type="dt" sz="half" idx="10"/>
          </p:nvPr>
        </p:nvSpPr>
        <p:spPr/>
        <p:txBody>
          <a:bodyPr/>
          <a:lstStyle/>
          <a:p>
            <a:fld id="{1E7E5A90-D574-4B8B-ACC3-7B667E815ADA}" type="datetime1">
              <a:rPr lang="en-US" smtClean="0"/>
              <a:t>6/23/2023</a:t>
            </a:fld>
            <a:endParaRPr lang="en-US"/>
          </a:p>
        </p:txBody>
      </p:sp>
      <p:sp>
        <p:nvSpPr>
          <p:cNvPr id="8" name="Footer Placeholder 7">
            <a:extLst>
              <a:ext uri="{FF2B5EF4-FFF2-40B4-BE49-F238E27FC236}">
                <a16:creationId xmlns:a16="http://schemas.microsoft.com/office/drawing/2014/main" id="{737BFA3E-7C25-A428-8BD7-CFEF84B80240}"/>
              </a:ext>
            </a:extLst>
          </p:cNvPr>
          <p:cNvSpPr>
            <a:spLocks noGrp="1"/>
          </p:cNvSpPr>
          <p:nvPr>
            <p:ph type="ftr" sz="quarter" idx="11"/>
          </p:nvPr>
        </p:nvSpPr>
        <p:spPr/>
        <p:txBody>
          <a:bodyPr/>
          <a:lstStyle/>
          <a:p>
            <a:r>
              <a:rPr lang="en-US"/>
              <a:t>MRP Tune Up</a:t>
            </a:r>
          </a:p>
        </p:txBody>
      </p:sp>
      <p:sp>
        <p:nvSpPr>
          <p:cNvPr id="9" name="Slide Number Placeholder 8">
            <a:extLst>
              <a:ext uri="{FF2B5EF4-FFF2-40B4-BE49-F238E27FC236}">
                <a16:creationId xmlns:a16="http://schemas.microsoft.com/office/drawing/2014/main" id="{78276789-2654-5F5C-886F-8348547FA01B}"/>
              </a:ext>
            </a:extLst>
          </p:cNvPr>
          <p:cNvSpPr>
            <a:spLocks noGrp="1"/>
          </p:cNvSpPr>
          <p:nvPr>
            <p:ph type="sldNum" sz="quarter" idx="12"/>
          </p:nvPr>
        </p:nvSpPr>
        <p:spPr/>
        <p:txBody>
          <a:bodyPr/>
          <a:lstStyle/>
          <a:p>
            <a:fld id="{716D01B0-2946-4EF1-9F66-53330CF3B2D9}" type="slidenum">
              <a:rPr lang="en-US" smtClean="0"/>
              <a:t>‹#›</a:t>
            </a:fld>
            <a:endParaRPr lang="en-US"/>
          </a:p>
        </p:txBody>
      </p:sp>
    </p:spTree>
    <p:extLst>
      <p:ext uri="{BB962C8B-B14F-4D97-AF65-F5344CB8AC3E}">
        <p14:creationId xmlns:p14="http://schemas.microsoft.com/office/powerpoint/2010/main" val="22239672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36F141-C41F-61CC-9EA8-8061CC7A520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536D537-5EA2-99C0-D975-180590527DDC}"/>
              </a:ext>
            </a:extLst>
          </p:cNvPr>
          <p:cNvSpPr>
            <a:spLocks noGrp="1"/>
          </p:cNvSpPr>
          <p:nvPr>
            <p:ph type="dt" sz="half" idx="10"/>
          </p:nvPr>
        </p:nvSpPr>
        <p:spPr/>
        <p:txBody>
          <a:bodyPr/>
          <a:lstStyle/>
          <a:p>
            <a:fld id="{01B731E3-BE6B-410A-BCF0-DDB6FDDE68CA}" type="datetime1">
              <a:rPr lang="en-US" smtClean="0"/>
              <a:t>6/23/2023</a:t>
            </a:fld>
            <a:endParaRPr lang="en-US"/>
          </a:p>
        </p:txBody>
      </p:sp>
      <p:sp>
        <p:nvSpPr>
          <p:cNvPr id="4" name="Footer Placeholder 3">
            <a:extLst>
              <a:ext uri="{FF2B5EF4-FFF2-40B4-BE49-F238E27FC236}">
                <a16:creationId xmlns:a16="http://schemas.microsoft.com/office/drawing/2014/main" id="{64A446FC-49E3-D504-C6A5-5C0295A4A26A}"/>
              </a:ext>
            </a:extLst>
          </p:cNvPr>
          <p:cNvSpPr>
            <a:spLocks noGrp="1"/>
          </p:cNvSpPr>
          <p:nvPr>
            <p:ph type="ftr" sz="quarter" idx="11"/>
          </p:nvPr>
        </p:nvSpPr>
        <p:spPr/>
        <p:txBody>
          <a:bodyPr/>
          <a:lstStyle/>
          <a:p>
            <a:r>
              <a:rPr lang="en-US"/>
              <a:t>MRP Tune Up</a:t>
            </a:r>
          </a:p>
        </p:txBody>
      </p:sp>
      <p:sp>
        <p:nvSpPr>
          <p:cNvPr id="5" name="Slide Number Placeholder 4">
            <a:extLst>
              <a:ext uri="{FF2B5EF4-FFF2-40B4-BE49-F238E27FC236}">
                <a16:creationId xmlns:a16="http://schemas.microsoft.com/office/drawing/2014/main" id="{83B3BF32-9FE2-56B1-E242-5E65C4FBA2B1}"/>
              </a:ext>
            </a:extLst>
          </p:cNvPr>
          <p:cNvSpPr>
            <a:spLocks noGrp="1"/>
          </p:cNvSpPr>
          <p:nvPr>
            <p:ph type="sldNum" sz="quarter" idx="12"/>
          </p:nvPr>
        </p:nvSpPr>
        <p:spPr/>
        <p:txBody>
          <a:bodyPr/>
          <a:lstStyle/>
          <a:p>
            <a:fld id="{716D01B0-2946-4EF1-9F66-53330CF3B2D9}" type="slidenum">
              <a:rPr lang="en-US" smtClean="0"/>
              <a:t>‹#›</a:t>
            </a:fld>
            <a:endParaRPr lang="en-US"/>
          </a:p>
        </p:txBody>
      </p:sp>
    </p:spTree>
    <p:extLst>
      <p:ext uri="{BB962C8B-B14F-4D97-AF65-F5344CB8AC3E}">
        <p14:creationId xmlns:p14="http://schemas.microsoft.com/office/powerpoint/2010/main" val="33855897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2072556-2244-65E9-A826-7190268653DB}"/>
              </a:ext>
            </a:extLst>
          </p:cNvPr>
          <p:cNvSpPr>
            <a:spLocks noGrp="1"/>
          </p:cNvSpPr>
          <p:nvPr>
            <p:ph type="dt" sz="half" idx="10"/>
          </p:nvPr>
        </p:nvSpPr>
        <p:spPr/>
        <p:txBody>
          <a:bodyPr/>
          <a:lstStyle/>
          <a:p>
            <a:fld id="{061BD47E-F9C0-415E-8067-8DBD00218B4E}" type="datetime1">
              <a:rPr lang="en-US" smtClean="0"/>
              <a:t>6/23/2023</a:t>
            </a:fld>
            <a:endParaRPr lang="en-US"/>
          </a:p>
        </p:txBody>
      </p:sp>
      <p:sp>
        <p:nvSpPr>
          <p:cNvPr id="3" name="Footer Placeholder 2">
            <a:extLst>
              <a:ext uri="{FF2B5EF4-FFF2-40B4-BE49-F238E27FC236}">
                <a16:creationId xmlns:a16="http://schemas.microsoft.com/office/drawing/2014/main" id="{AB4722F4-5AEC-B9C7-DBCF-5C79393F662F}"/>
              </a:ext>
            </a:extLst>
          </p:cNvPr>
          <p:cNvSpPr>
            <a:spLocks noGrp="1"/>
          </p:cNvSpPr>
          <p:nvPr>
            <p:ph type="ftr" sz="quarter" idx="11"/>
          </p:nvPr>
        </p:nvSpPr>
        <p:spPr/>
        <p:txBody>
          <a:bodyPr/>
          <a:lstStyle/>
          <a:p>
            <a:r>
              <a:rPr lang="en-US"/>
              <a:t>MRP Tune Up</a:t>
            </a:r>
          </a:p>
        </p:txBody>
      </p:sp>
      <p:sp>
        <p:nvSpPr>
          <p:cNvPr id="4" name="Slide Number Placeholder 3">
            <a:extLst>
              <a:ext uri="{FF2B5EF4-FFF2-40B4-BE49-F238E27FC236}">
                <a16:creationId xmlns:a16="http://schemas.microsoft.com/office/drawing/2014/main" id="{DC8F39F1-2204-5D57-981F-1118C2B1967A}"/>
              </a:ext>
            </a:extLst>
          </p:cNvPr>
          <p:cNvSpPr>
            <a:spLocks noGrp="1"/>
          </p:cNvSpPr>
          <p:nvPr>
            <p:ph type="sldNum" sz="quarter" idx="12"/>
          </p:nvPr>
        </p:nvSpPr>
        <p:spPr/>
        <p:txBody>
          <a:bodyPr/>
          <a:lstStyle/>
          <a:p>
            <a:fld id="{716D01B0-2946-4EF1-9F66-53330CF3B2D9}" type="slidenum">
              <a:rPr lang="en-US" smtClean="0"/>
              <a:t>‹#›</a:t>
            </a:fld>
            <a:endParaRPr lang="en-US"/>
          </a:p>
        </p:txBody>
      </p:sp>
    </p:spTree>
    <p:extLst>
      <p:ext uri="{BB962C8B-B14F-4D97-AF65-F5344CB8AC3E}">
        <p14:creationId xmlns:p14="http://schemas.microsoft.com/office/powerpoint/2010/main" val="14185043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A2863E-2220-6B21-20F1-DD5951AC41F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447064E-F1C8-47FE-A36E-58A7116E0F9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B625C16-8099-AE16-B1DD-B85E31BBB3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83E07FF-C3AC-09AA-F549-095EB01CD63C}"/>
              </a:ext>
            </a:extLst>
          </p:cNvPr>
          <p:cNvSpPr>
            <a:spLocks noGrp="1"/>
          </p:cNvSpPr>
          <p:nvPr>
            <p:ph type="dt" sz="half" idx="10"/>
          </p:nvPr>
        </p:nvSpPr>
        <p:spPr/>
        <p:txBody>
          <a:bodyPr/>
          <a:lstStyle/>
          <a:p>
            <a:fld id="{47AED420-972B-42C9-B868-7D59CFB83D15}" type="datetime1">
              <a:rPr lang="en-US" smtClean="0"/>
              <a:t>6/23/2023</a:t>
            </a:fld>
            <a:endParaRPr lang="en-US"/>
          </a:p>
        </p:txBody>
      </p:sp>
      <p:sp>
        <p:nvSpPr>
          <p:cNvPr id="6" name="Footer Placeholder 5">
            <a:extLst>
              <a:ext uri="{FF2B5EF4-FFF2-40B4-BE49-F238E27FC236}">
                <a16:creationId xmlns:a16="http://schemas.microsoft.com/office/drawing/2014/main" id="{C1627A4D-0BC9-1A5F-A526-8602C34C2848}"/>
              </a:ext>
            </a:extLst>
          </p:cNvPr>
          <p:cNvSpPr>
            <a:spLocks noGrp="1"/>
          </p:cNvSpPr>
          <p:nvPr>
            <p:ph type="ftr" sz="quarter" idx="11"/>
          </p:nvPr>
        </p:nvSpPr>
        <p:spPr/>
        <p:txBody>
          <a:bodyPr/>
          <a:lstStyle/>
          <a:p>
            <a:r>
              <a:rPr lang="en-US"/>
              <a:t>MRP Tune Up</a:t>
            </a:r>
          </a:p>
        </p:txBody>
      </p:sp>
      <p:sp>
        <p:nvSpPr>
          <p:cNvPr id="7" name="Slide Number Placeholder 6">
            <a:extLst>
              <a:ext uri="{FF2B5EF4-FFF2-40B4-BE49-F238E27FC236}">
                <a16:creationId xmlns:a16="http://schemas.microsoft.com/office/drawing/2014/main" id="{18FFF3D4-4D3D-B0BF-ECC3-D71FF6C883F3}"/>
              </a:ext>
            </a:extLst>
          </p:cNvPr>
          <p:cNvSpPr>
            <a:spLocks noGrp="1"/>
          </p:cNvSpPr>
          <p:nvPr>
            <p:ph type="sldNum" sz="quarter" idx="12"/>
          </p:nvPr>
        </p:nvSpPr>
        <p:spPr/>
        <p:txBody>
          <a:bodyPr/>
          <a:lstStyle/>
          <a:p>
            <a:fld id="{716D01B0-2946-4EF1-9F66-53330CF3B2D9}" type="slidenum">
              <a:rPr lang="en-US" smtClean="0"/>
              <a:t>‹#›</a:t>
            </a:fld>
            <a:endParaRPr lang="en-US"/>
          </a:p>
        </p:txBody>
      </p:sp>
    </p:spTree>
    <p:extLst>
      <p:ext uri="{BB962C8B-B14F-4D97-AF65-F5344CB8AC3E}">
        <p14:creationId xmlns:p14="http://schemas.microsoft.com/office/powerpoint/2010/main" val="33911865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02E3C6-857F-962C-2B26-091E0CE2001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2841AE1-12B0-193A-CEF1-F2F08E48EFA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F6395D4-D321-3C78-7310-5A83A9D2BB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45F50FC-62B7-7967-0FBC-FAAF14729036}"/>
              </a:ext>
            </a:extLst>
          </p:cNvPr>
          <p:cNvSpPr>
            <a:spLocks noGrp="1"/>
          </p:cNvSpPr>
          <p:nvPr>
            <p:ph type="dt" sz="half" idx="10"/>
          </p:nvPr>
        </p:nvSpPr>
        <p:spPr/>
        <p:txBody>
          <a:bodyPr/>
          <a:lstStyle/>
          <a:p>
            <a:fld id="{D50068AB-30D6-4DA0-96BE-1F8550253F8D}" type="datetime1">
              <a:rPr lang="en-US" smtClean="0"/>
              <a:t>6/23/2023</a:t>
            </a:fld>
            <a:endParaRPr lang="en-US"/>
          </a:p>
        </p:txBody>
      </p:sp>
      <p:sp>
        <p:nvSpPr>
          <p:cNvPr id="6" name="Footer Placeholder 5">
            <a:extLst>
              <a:ext uri="{FF2B5EF4-FFF2-40B4-BE49-F238E27FC236}">
                <a16:creationId xmlns:a16="http://schemas.microsoft.com/office/drawing/2014/main" id="{FF58E888-602C-B808-1DE9-7A88305068C2}"/>
              </a:ext>
            </a:extLst>
          </p:cNvPr>
          <p:cNvSpPr>
            <a:spLocks noGrp="1"/>
          </p:cNvSpPr>
          <p:nvPr>
            <p:ph type="ftr" sz="quarter" idx="11"/>
          </p:nvPr>
        </p:nvSpPr>
        <p:spPr/>
        <p:txBody>
          <a:bodyPr/>
          <a:lstStyle/>
          <a:p>
            <a:r>
              <a:rPr lang="en-US"/>
              <a:t>MRP Tune Up</a:t>
            </a:r>
          </a:p>
        </p:txBody>
      </p:sp>
      <p:sp>
        <p:nvSpPr>
          <p:cNvPr id="7" name="Slide Number Placeholder 6">
            <a:extLst>
              <a:ext uri="{FF2B5EF4-FFF2-40B4-BE49-F238E27FC236}">
                <a16:creationId xmlns:a16="http://schemas.microsoft.com/office/drawing/2014/main" id="{3336F384-E0B5-7E74-75D7-E670B6B146F1}"/>
              </a:ext>
            </a:extLst>
          </p:cNvPr>
          <p:cNvSpPr>
            <a:spLocks noGrp="1"/>
          </p:cNvSpPr>
          <p:nvPr>
            <p:ph type="sldNum" sz="quarter" idx="12"/>
          </p:nvPr>
        </p:nvSpPr>
        <p:spPr/>
        <p:txBody>
          <a:bodyPr/>
          <a:lstStyle/>
          <a:p>
            <a:fld id="{716D01B0-2946-4EF1-9F66-53330CF3B2D9}" type="slidenum">
              <a:rPr lang="en-US" smtClean="0"/>
              <a:t>‹#›</a:t>
            </a:fld>
            <a:endParaRPr lang="en-US"/>
          </a:p>
        </p:txBody>
      </p:sp>
    </p:spTree>
    <p:extLst>
      <p:ext uri="{BB962C8B-B14F-4D97-AF65-F5344CB8AC3E}">
        <p14:creationId xmlns:p14="http://schemas.microsoft.com/office/powerpoint/2010/main" val="41123977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C7D54ED-5DAE-8EF3-601A-C0FB48B0F54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A62DF7D-7CB0-5436-4A62-C98760FE67A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6A05EBC-8861-9544-1971-D095409323A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04872D-C187-4CD6-BF79-D35B4D34FA3F}" type="datetime1">
              <a:rPr lang="en-US" smtClean="0"/>
              <a:t>6/23/2023</a:t>
            </a:fld>
            <a:endParaRPr lang="en-US"/>
          </a:p>
        </p:txBody>
      </p:sp>
      <p:sp>
        <p:nvSpPr>
          <p:cNvPr id="5" name="Footer Placeholder 4">
            <a:extLst>
              <a:ext uri="{FF2B5EF4-FFF2-40B4-BE49-F238E27FC236}">
                <a16:creationId xmlns:a16="http://schemas.microsoft.com/office/drawing/2014/main" id="{6BF01765-A6BF-D5E9-1143-AA89513B789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MRP Tune Up</a:t>
            </a:r>
          </a:p>
        </p:txBody>
      </p:sp>
      <p:sp>
        <p:nvSpPr>
          <p:cNvPr id="6" name="Slide Number Placeholder 5">
            <a:extLst>
              <a:ext uri="{FF2B5EF4-FFF2-40B4-BE49-F238E27FC236}">
                <a16:creationId xmlns:a16="http://schemas.microsoft.com/office/drawing/2014/main" id="{D9544CC7-DFE9-3A24-62A4-35802C963C7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6D01B0-2946-4EF1-9F66-53330CF3B2D9}" type="slidenum">
              <a:rPr lang="en-US" smtClean="0"/>
              <a:t>‹#›</a:t>
            </a:fld>
            <a:endParaRPr lang="en-US"/>
          </a:p>
        </p:txBody>
      </p:sp>
    </p:spTree>
    <p:extLst>
      <p:ext uri="{BB962C8B-B14F-4D97-AF65-F5344CB8AC3E}">
        <p14:creationId xmlns:p14="http://schemas.microsoft.com/office/powerpoint/2010/main" val="27196287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C9987D-F71C-FD2F-CEC3-24D430A44443}"/>
              </a:ext>
            </a:extLst>
          </p:cNvPr>
          <p:cNvSpPr>
            <a:spLocks noGrp="1"/>
          </p:cNvSpPr>
          <p:nvPr>
            <p:ph type="ctrTitle"/>
          </p:nvPr>
        </p:nvSpPr>
        <p:spPr/>
        <p:txBody>
          <a:bodyPr/>
          <a:lstStyle/>
          <a:p>
            <a:r>
              <a:rPr lang="en-US" dirty="0"/>
              <a:t>MRP Tune Up</a:t>
            </a:r>
          </a:p>
        </p:txBody>
      </p:sp>
      <p:sp>
        <p:nvSpPr>
          <p:cNvPr id="3" name="Subtitle 2">
            <a:extLst>
              <a:ext uri="{FF2B5EF4-FFF2-40B4-BE49-F238E27FC236}">
                <a16:creationId xmlns:a16="http://schemas.microsoft.com/office/drawing/2014/main" id="{9C0A1A65-72CE-D155-720B-F1D1239CD6C4}"/>
              </a:ext>
            </a:extLst>
          </p:cNvPr>
          <p:cNvSpPr>
            <a:spLocks noGrp="1"/>
          </p:cNvSpPr>
          <p:nvPr>
            <p:ph type="subTitle" idx="1"/>
          </p:nvPr>
        </p:nvSpPr>
        <p:spPr/>
        <p:txBody>
          <a:bodyPr>
            <a:normAutofit lnSpcReduction="10000"/>
          </a:bodyPr>
          <a:lstStyle/>
          <a:p>
            <a:r>
              <a:rPr lang="en-US" dirty="0"/>
              <a:t>A look at the various fields that have an impact on how MRP develops its order recommendations</a:t>
            </a:r>
          </a:p>
          <a:p>
            <a:r>
              <a:rPr lang="en-US" b="1" dirty="0"/>
              <a:t>Jim Simunek, CPIM</a:t>
            </a:r>
          </a:p>
          <a:p>
            <a:r>
              <a:rPr lang="en-US" b="1" dirty="0"/>
              <a:t>Senior Business Consultant</a:t>
            </a:r>
          </a:p>
        </p:txBody>
      </p:sp>
      <p:sp>
        <p:nvSpPr>
          <p:cNvPr id="4" name="Slide Number Placeholder 3">
            <a:extLst>
              <a:ext uri="{FF2B5EF4-FFF2-40B4-BE49-F238E27FC236}">
                <a16:creationId xmlns:a16="http://schemas.microsoft.com/office/drawing/2014/main" id="{B68AF432-A2B9-5FB9-1E2B-BB797222C02E}"/>
              </a:ext>
            </a:extLst>
          </p:cNvPr>
          <p:cNvSpPr>
            <a:spLocks noGrp="1"/>
          </p:cNvSpPr>
          <p:nvPr>
            <p:ph type="sldNum" sz="quarter" idx="12"/>
          </p:nvPr>
        </p:nvSpPr>
        <p:spPr/>
        <p:txBody>
          <a:bodyPr/>
          <a:lstStyle/>
          <a:p>
            <a:fld id="{716D01B0-2946-4EF1-9F66-53330CF3B2D9}" type="slidenum">
              <a:rPr lang="en-US" smtClean="0"/>
              <a:t>1</a:t>
            </a:fld>
            <a:endParaRPr lang="en-US"/>
          </a:p>
        </p:txBody>
      </p:sp>
    </p:spTree>
    <p:extLst>
      <p:ext uri="{BB962C8B-B14F-4D97-AF65-F5344CB8AC3E}">
        <p14:creationId xmlns:p14="http://schemas.microsoft.com/office/powerpoint/2010/main" val="35479930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3A3A33-459E-521A-FF5C-AFF60BD36CC0}"/>
              </a:ext>
            </a:extLst>
          </p:cNvPr>
          <p:cNvSpPr>
            <a:spLocks noGrp="1"/>
          </p:cNvSpPr>
          <p:nvPr>
            <p:ph type="title"/>
          </p:nvPr>
        </p:nvSpPr>
        <p:spPr/>
        <p:txBody>
          <a:bodyPr/>
          <a:lstStyle/>
          <a:p>
            <a:r>
              <a:rPr lang="en-US" dirty="0"/>
              <a:t>Gather Requirements – Field Settings</a:t>
            </a:r>
          </a:p>
        </p:txBody>
      </p:sp>
      <p:sp>
        <p:nvSpPr>
          <p:cNvPr id="3" name="Content Placeholder 2">
            <a:extLst>
              <a:ext uri="{FF2B5EF4-FFF2-40B4-BE49-F238E27FC236}">
                <a16:creationId xmlns:a16="http://schemas.microsoft.com/office/drawing/2014/main" id="{85932435-E5DF-5C58-2A20-0D06B303B009}"/>
              </a:ext>
            </a:extLst>
          </p:cNvPr>
          <p:cNvSpPr>
            <a:spLocks noGrp="1"/>
          </p:cNvSpPr>
          <p:nvPr>
            <p:ph idx="1"/>
          </p:nvPr>
        </p:nvSpPr>
        <p:spPr/>
        <p:txBody>
          <a:bodyPr>
            <a:normAutofit lnSpcReduction="10000"/>
          </a:bodyPr>
          <a:lstStyle/>
          <a:p>
            <a:r>
              <a:rPr lang="en-US" dirty="0"/>
              <a:t>Plan Customer Orders</a:t>
            </a:r>
          </a:p>
          <a:p>
            <a:pPr lvl="1"/>
            <a:r>
              <a:rPr lang="en-US" dirty="0"/>
              <a:t>Brings customer orders (CO/CMH) into MRP as a requirement where the ‘Manufacturing Due Date’ on the CO line item becomes the ‘Requirement Date’ in MRP</a:t>
            </a:r>
          </a:p>
          <a:p>
            <a:pPr lvl="1"/>
            <a:r>
              <a:rPr lang="en-US" dirty="0"/>
              <a:t>Only applies if ‘Master Level Item’ (MLI) code = M (Multiple sources of requirements)</a:t>
            </a:r>
          </a:p>
          <a:p>
            <a:pPr lvl="1"/>
            <a:r>
              <a:rPr lang="en-US" dirty="0"/>
              <a:t>Options</a:t>
            </a:r>
          </a:p>
          <a:p>
            <a:pPr lvl="2"/>
            <a:r>
              <a:rPr lang="en-US" dirty="0"/>
              <a:t>1/Plan all CO’s after the MRP CURRENT date</a:t>
            </a:r>
          </a:p>
          <a:p>
            <a:pPr lvl="2"/>
            <a:r>
              <a:rPr lang="en-US" dirty="0"/>
              <a:t>2/Plan all CO’s after the MRP RELEASE date</a:t>
            </a:r>
          </a:p>
          <a:p>
            <a:pPr lvl="2"/>
            <a:r>
              <a:rPr lang="en-US" dirty="0"/>
              <a:t>3/Plan all CO’s after the MRP REVIEW date</a:t>
            </a:r>
          </a:p>
          <a:p>
            <a:pPr lvl="2"/>
            <a:r>
              <a:rPr lang="en-US" dirty="0"/>
              <a:t>4/Do not bring CO’s into MRP as a requirement</a:t>
            </a:r>
          </a:p>
          <a:p>
            <a:pPr lvl="2"/>
            <a:r>
              <a:rPr lang="en-US" dirty="0"/>
              <a:t>5/Plan all CO’s after the MRP START date</a:t>
            </a:r>
          </a:p>
          <a:p>
            <a:pPr lvl="1"/>
            <a:r>
              <a:rPr lang="en-US" dirty="0"/>
              <a:t>Recommendations</a:t>
            </a:r>
          </a:p>
          <a:p>
            <a:pPr lvl="2"/>
            <a:r>
              <a:rPr lang="en-US" dirty="0"/>
              <a:t>If the item has a chance of being sold, set the ‘Plan Customer Orders’ field to ‘Plan all CO’s after MRP START date’.</a:t>
            </a:r>
          </a:p>
          <a:p>
            <a:pPr lvl="2"/>
            <a:r>
              <a:rPr lang="en-US" b="1" dirty="0"/>
              <a:t>NOTE</a:t>
            </a:r>
            <a:r>
              <a:rPr lang="en-US" dirty="0"/>
              <a:t>: If there are CO Line Items with a Manufacturing Due Date earlier to the ‘MRP START date’ the CO will NOT be included as an MRP requirement</a:t>
            </a:r>
          </a:p>
          <a:p>
            <a:pPr lvl="2"/>
            <a:endParaRPr lang="en-US" dirty="0"/>
          </a:p>
          <a:p>
            <a:pPr lvl="2"/>
            <a:endParaRPr lang="en-US" dirty="0"/>
          </a:p>
        </p:txBody>
      </p:sp>
      <p:sp>
        <p:nvSpPr>
          <p:cNvPr id="4" name="Slide Number Placeholder 3">
            <a:extLst>
              <a:ext uri="{FF2B5EF4-FFF2-40B4-BE49-F238E27FC236}">
                <a16:creationId xmlns:a16="http://schemas.microsoft.com/office/drawing/2014/main" id="{7349E8EE-3C85-3FE0-69D0-D90C9E3CA6D6}"/>
              </a:ext>
            </a:extLst>
          </p:cNvPr>
          <p:cNvSpPr>
            <a:spLocks noGrp="1"/>
          </p:cNvSpPr>
          <p:nvPr>
            <p:ph type="sldNum" sz="quarter" idx="12"/>
          </p:nvPr>
        </p:nvSpPr>
        <p:spPr/>
        <p:txBody>
          <a:bodyPr/>
          <a:lstStyle/>
          <a:p>
            <a:fld id="{716D01B0-2946-4EF1-9F66-53330CF3B2D9}" type="slidenum">
              <a:rPr lang="en-US" smtClean="0"/>
              <a:t>10</a:t>
            </a:fld>
            <a:endParaRPr lang="en-US" dirty="0"/>
          </a:p>
        </p:txBody>
      </p:sp>
    </p:spTree>
    <p:extLst>
      <p:ext uri="{BB962C8B-B14F-4D97-AF65-F5344CB8AC3E}">
        <p14:creationId xmlns:p14="http://schemas.microsoft.com/office/powerpoint/2010/main" val="474598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BC082-BD56-709F-7E07-40400CDE178E}"/>
              </a:ext>
            </a:extLst>
          </p:cNvPr>
          <p:cNvSpPr>
            <a:spLocks noGrp="1"/>
          </p:cNvSpPr>
          <p:nvPr>
            <p:ph type="title"/>
          </p:nvPr>
        </p:nvSpPr>
        <p:spPr/>
        <p:txBody>
          <a:bodyPr/>
          <a:lstStyle/>
          <a:p>
            <a:r>
              <a:rPr lang="en-US" dirty="0"/>
              <a:t>Gather Requirements – Field Settings</a:t>
            </a:r>
          </a:p>
        </p:txBody>
      </p:sp>
      <p:sp>
        <p:nvSpPr>
          <p:cNvPr id="3" name="Content Placeholder 2">
            <a:extLst>
              <a:ext uri="{FF2B5EF4-FFF2-40B4-BE49-F238E27FC236}">
                <a16:creationId xmlns:a16="http://schemas.microsoft.com/office/drawing/2014/main" id="{2B3A0710-5432-5C12-B6D9-70104C90F812}"/>
              </a:ext>
            </a:extLst>
          </p:cNvPr>
          <p:cNvSpPr>
            <a:spLocks noGrp="1"/>
          </p:cNvSpPr>
          <p:nvPr>
            <p:ph idx="1"/>
          </p:nvPr>
        </p:nvSpPr>
        <p:spPr/>
        <p:txBody>
          <a:bodyPr>
            <a:normAutofit/>
          </a:bodyPr>
          <a:lstStyle/>
          <a:p>
            <a:r>
              <a:rPr lang="en-US" dirty="0"/>
              <a:t>There are 2 ways to bring forecasts into MRP as a requirement</a:t>
            </a:r>
          </a:p>
          <a:p>
            <a:pPr lvl="1"/>
            <a:r>
              <a:rPr lang="en-US" dirty="0"/>
              <a:t>Use XA’s Forecasting module to create the forecast and send to MRP</a:t>
            </a:r>
          </a:p>
          <a:p>
            <a:pPr lvl="1"/>
            <a:r>
              <a:rPr lang="en-US" dirty="0"/>
              <a:t>Use the Master Level Forecast (seldom used) fields</a:t>
            </a:r>
          </a:p>
          <a:p>
            <a:pPr lvl="1"/>
            <a:r>
              <a:rPr lang="en-US" dirty="0"/>
              <a:t>Neither method lowers the forecast quantity based on sales which can lead to ‘over planning’ an item by having too great a requirement quantity</a:t>
            </a:r>
          </a:p>
          <a:p>
            <a:pPr lvl="1"/>
            <a:endParaRPr lang="en-US" dirty="0"/>
          </a:p>
          <a:p>
            <a:pPr lvl="2"/>
            <a:endParaRPr lang="en-US" dirty="0"/>
          </a:p>
          <a:p>
            <a:pPr lvl="2"/>
            <a:endParaRPr lang="en-US" dirty="0"/>
          </a:p>
        </p:txBody>
      </p:sp>
      <p:sp>
        <p:nvSpPr>
          <p:cNvPr id="4" name="Slide Number Placeholder 3">
            <a:extLst>
              <a:ext uri="{FF2B5EF4-FFF2-40B4-BE49-F238E27FC236}">
                <a16:creationId xmlns:a16="http://schemas.microsoft.com/office/drawing/2014/main" id="{2126F82E-53C9-8DD5-4F29-4E7C3BAC4915}"/>
              </a:ext>
            </a:extLst>
          </p:cNvPr>
          <p:cNvSpPr>
            <a:spLocks noGrp="1"/>
          </p:cNvSpPr>
          <p:nvPr>
            <p:ph type="sldNum" sz="quarter" idx="12"/>
          </p:nvPr>
        </p:nvSpPr>
        <p:spPr/>
        <p:txBody>
          <a:bodyPr/>
          <a:lstStyle/>
          <a:p>
            <a:fld id="{716D01B0-2946-4EF1-9F66-53330CF3B2D9}" type="slidenum">
              <a:rPr lang="en-US" smtClean="0"/>
              <a:t>11</a:t>
            </a:fld>
            <a:endParaRPr lang="en-US" dirty="0"/>
          </a:p>
        </p:txBody>
      </p:sp>
    </p:spTree>
    <p:extLst>
      <p:ext uri="{BB962C8B-B14F-4D97-AF65-F5344CB8AC3E}">
        <p14:creationId xmlns:p14="http://schemas.microsoft.com/office/powerpoint/2010/main" val="11606555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C88B5E-6DEB-B789-C65B-7D646FAB9FCD}"/>
              </a:ext>
            </a:extLst>
          </p:cNvPr>
          <p:cNvSpPr>
            <a:spLocks noGrp="1"/>
          </p:cNvSpPr>
          <p:nvPr>
            <p:ph type="title"/>
          </p:nvPr>
        </p:nvSpPr>
        <p:spPr/>
        <p:txBody>
          <a:bodyPr/>
          <a:lstStyle/>
          <a:p>
            <a:r>
              <a:rPr lang="en-US" dirty="0"/>
              <a:t>Gather Requirements – Field Settings</a:t>
            </a:r>
          </a:p>
        </p:txBody>
      </p:sp>
      <p:sp>
        <p:nvSpPr>
          <p:cNvPr id="3" name="Content Placeholder 2">
            <a:extLst>
              <a:ext uri="{FF2B5EF4-FFF2-40B4-BE49-F238E27FC236}">
                <a16:creationId xmlns:a16="http://schemas.microsoft.com/office/drawing/2014/main" id="{41174F19-7E31-A8EE-BD98-30E53EF66A19}"/>
              </a:ext>
            </a:extLst>
          </p:cNvPr>
          <p:cNvSpPr>
            <a:spLocks noGrp="1"/>
          </p:cNvSpPr>
          <p:nvPr>
            <p:ph idx="1"/>
          </p:nvPr>
        </p:nvSpPr>
        <p:spPr/>
        <p:txBody>
          <a:bodyPr/>
          <a:lstStyle/>
          <a:p>
            <a:r>
              <a:rPr lang="en-US" dirty="0"/>
              <a:t>Master Level Forecast</a:t>
            </a:r>
          </a:p>
          <a:p>
            <a:pPr lvl="1"/>
            <a:r>
              <a:rPr lang="en-US" dirty="0"/>
              <a:t>Creates a ‘flat’ forecast for a user defined period of time using the following fields</a:t>
            </a:r>
          </a:p>
          <a:p>
            <a:pPr lvl="2"/>
            <a:r>
              <a:rPr lang="en-US" dirty="0"/>
              <a:t>Forecast quantity per period</a:t>
            </a:r>
          </a:p>
          <a:p>
            <a:pPr lvl="2"/>
            <a:r>
              <a:rPr lang="en-US" dirty="0"/>
              <a:t>Number of periods to create forecast</a:t>
            </a:r>
          </a:p>
          <a:p>
            <a:pPr lvl="2"/>
            <a:r>
              <a:rPr lang="en-US" dirty="0"/>
              <a:t>Number of days in a period</a:t>
            </a:r>
          </a:p>
          <a:p>
            <a:pPr lvl="1"/>
            <a:r>
              <a:rPr lang="en-US" dirty="0"/>
              <a:t>For example, if I wanted a requirement of 100 per month for the next 3 months you would set up the fields as follows:</a:t>
            </a:r>
          </a:p>
          <a:p>
            <a:pPr lvl="2"/>
            <a:r>
              <a:rPr lang="en-US" dirty="0"/>
              <a:t>Forecast quantity/period 	100</a:t>
            </a:r>
          </a:p>
          <a:p>
            <a:pPr lvl="2"/>
            <a:r>
              <a:rPr lang="en-US" dirty="0"/>
              <a:t>Number of forecast periods	     3</a:t>
            </a:r>
          </a:p>
          <a:p>
            <a:pPr lvl="2"/>
            <a:r>
              <a:rPr lang="en-US" dirty="0"/>
              <a:t>Days/forecast period		   20 (assuming 5 day work week)</a:t>
            </a:r>
          </a:p>
          <a:p>
            <a:endParaRPr lang="en-US" dirty="0"/>
          </a:p>
        </p:txBody>
      </p:sp>
      <p:sp>
        <p:nvSpPr>
          <p:cNvPr id="4" name="Slide Number Placeholder 3">
            <a:extLst>
              <a:ext uri="{FF2B5EF4-FFF2-40B4-BE49-F238E27FC236}">
                <a16:creationId xmlns:a16="http://schemas.microsoft.com/office/drawing/2014/main" id="{71ED3A45-82B6-38ED-C319-DE624F675DA5}"/>
              </a:ext>
            </a:extLst>
          </p:cNvPr>
          <p:cNvSpPr>
            <a:spLocks noGrp="1"/>
          </p:cNvSpPr>
          <p:nvPr>
            <p:ph type="sldNum" sz="quarter" idx="12"/>
          </p:nvPr>
        </p:nvSpPr>
        <p:spPr/>
        <p:txBody>
          <a:bodyPr/>
          <a:lstStyle/>
          <a:p>
            <a:fld id="{716D01B0-2946-4EF1-9F66-53330CF3B2D9}" type="slidenum">
              <a:rPr lang="en-US" smtClean="0"/>
              <a:t>12</a:t>
            </a:fld>
            <a:endParaRPr lang="en-US" dirty="0"/>
          </a:p>
        </p:txBody>
      </p:sp>
      <p:pic>
        <p:nvPicPr>
          <p:cNvPr id="6" name="Picture 5">
            <a:extLst>
              <a:ext uri="{FF2B5EF4-FFF2-40B4-BE49-F238E27FC236}">
                <a16:creationId xmlns:a16="http://schemas.microsoft.com/office/drawing/2014/main" id="{F52B5E3D-96D9-48C3-9EC0-153ADD70593F}"/>
              </a:ext>
            </a:extLst>
          </p:cNvPr>
          <p:cNvPicPr>
            <a:picLocks noChangeAspect="1"/>
          </p:cNvPicPr>
          <p:nvPr/>
        </p:nvPicPr>
        <p:blipFill>
          <a:blip r:embed="rId2"/>
          <a:stretch>
            <a:fillRect/>
          </a:stretch>
        </p:blipFill>
        <p:spPr>
          <a:xfrm>
            <a:off x="2853485" y="4762500"/>
            <a:ext cx="4204540" cy="1664742"/>
          </a:xfrm>
          <a:prstGeom prst="rect">
            <a:avLst/>
          </a:prstGeom>
        </p:spPr>
      </p:pic>
    </p:spTree>
    <p:extLst>
      <p:ext uri="{BB962C8B-B14F-4D97-AF65-F5344CB8AC3E}">
        <p14:creationId xmlns:p14="http://schemas.microsoft.com/office/powerpoint/2010/main" val="37597808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Gather Requirements – Field Settings</a:t>
            </a:r>
          </a:p>
        </p:txBody>
      </p:sp>
      <p:sp>
        <p:nvSpPr>
          <p:cNvPr id="3" name="Content Placeholder 2"/>
          <p:cNvSpPr>
            <a:spLocks noGrp="1"/>
          </p:cNvSpPr>
          <p:nvPr>
            <p:ph idx="1"/>
          </p:nvPr>
        </p:nvSpPr>
        <p:spPr/>
        <p:txBody>
          <a:bodyPr/>
          <a:lstStyle/>
          <a:p>
            <a:r>
              <a:rPr lang="en-US" dirty="0"/>
              <a:t>Forecast Code</a:t>
            </a:r>
          </a:p>
          <a:p>
            <a:pPr lvl="1"/>
            <a:r>
              <a:rPr lang="en-US" dirty="0"/>
              <a:t>Used with XA’s Forecasting Module</a:t>
            </a:r>
          </a:p>
          <a:p>
            <a:pPr lvl="1"/>
            <a:r>
              <a:rPr lang="en-US" dirty="0"/>
              <a:t>Field settings are:</a:t>
            </a:r>
          </a:p>
          <a:p>
            <a:pPr lvl="2"/>
            <a:r>
              <a:rPr lang="en-US" b="1" dirty="0"/>
              <a:t>0/No</a:t>
            </a:r>
            <a:r>
              <a:rPr lang="en-US" dirty="0"/>
              <a:t> - Do not develop a forecast for this item</a:t>
            </a:r>
          </a:p>
          <a:p>
            <a:pPr lvl="2"/>
            <a:r>
              <a:rPr lang="en-US" b="1" dirty="0"/>
              <a:t>1/Yes – No Planning</a:t>
            </a:r>
            <a:r>
              <a:rPr lang="en-US" dirty="0"/>
              <a:t>.  Create a forecast but do not copy it into MRP </a:t>
            </a:r>
          </a:p>
          <a:p>
            <a:pPr lvl="2"/>
            <a:r>
              <a:rPr lang="en-US" b="1" dirty="0"/>
              <a:t>2/Yes – </a:t>
            </a:r>
            <a:r>
              <a:rPr lang="en-US" dirty="0"/>
              <a:t>Create a forecast but have MRP treat it as a reference for the Planner to review</a:t>
            </a:r>
            <a:endParaRPr lang="en-US" b="1" dirty="0"/>
          </a:p>
          <a:p>
            <a:pPr lvl="2"/>
            <a:r>
              <a:rPr lang="en-US" b="1" dirty="0"/>
              <a:t>3/Yes with Planning Requirements </a:t>
            </a:r>
            <a:r>
              <a:rPr lang="en-US" dirty="0"/>
              <a:t>– Create a forecast and copy into MRP</a:t>
            </a:r>
          </a:p>
          <a:p>
            <a:pPr lvl="1"/>
            <a:r>
              <a:rPr lang="en-US" dirty="0"/>
              <a:t>Any of the ‘Yes’ responses will cause Forecasting to build a Forecast Item Master during its month end process</a:t>
            </a:r>
          </a:p>
          <a:p>
            <a:pPr lvl="2"/>
            <a:endParaRPr lang="en-US" dirty="0"/>
          </a:p>
        </p:txBody>
      </p:sp>
      <p:sp>
        <p:nvSpPr>
          <p:cNvPr id="4" name="Slide Number Placeholder 3"/>
          <p:cNvSpPr>
            <a:spLocks noGrp="1"/>
          </p:cNvSpPr>
          <p:nvPr>
            <p:ph type="sldNum" sz="quarter" idx="12"/>
          </p:nvPr>
        </p:nvSpPr>
        <p:spPr/>
        <p:txBody>
          <a:bodyPr/>
          <a:lstStyle/>
          <a:p>
            <a:fld id="{716D01B0-2946-4EF1-9F66-53330CF3B2D9}" type="slidenum">
              <a:rPr lang="en-US" smtClean="0"/>
              <a:t>13</a:t>
            </a:fld>
            <a:endParaRPr lang="en-US" dirty="0"/>
          </a:p>
        </p:txBody>
      </p:sp>
    </p:spTree>
    <p:extLst>
      <p:ext uri="{BB962C8B-B14F-4D97-AF65-F5344CB8AC3E}">
        <p14:creationId xmlns:p14="http://schemas.microsoft.com/office/powerpoint/2010/main" val="704528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MRP Step 2</a:t>
            </a:r>
          </a:p>
        </p:txBody>
      </p:sp>
      <p:sp>
        <p:nvSpPr>
          <p:cNvPr id="3" name="Text Placeholder 2"/>
          <p:cNvSpPr>
            <a:spLocks noGrp="1"/>
          </p:cNvSpPr>
          <p:nvPr>
            <p:ph type="body" idx="1"/>
          </p:nvPr>
        </p:nvSpPr>
        <p:spPr/>
        <p:txBody>
          <a:bodyPr/>
          <a:lstStyle/>
          <a:p>
            <a:r>
              <a:rPr lang="en-US" dirty="0"/>
              <a:t>Net Requirements against on hand &amp; on order</a:t>
            </a:r>
          </a:p>
        </p:txBody>
      </p:sp>
      <p:sp>
        <p:nvSpPr>
          <p:cNvPr id="4" name="Slide Number Placeholder 3"/>
          <p:cNvSpPr>
            <a:spLocks noGrp="1"/>
          </p:cNvSpPr>
          <p:nvPr>
            <p:ph type="sldNum" sz="quarter" idx="12"/>
          </p:nvPr>
        </p:nvSpPr>
        <p:spPr/>
        <p:txBody>
          <a:bodyPr/>
          <a:lstStyle/>
          <a:p>
            <a:fld id="{716D01B0-2946-4EF1-9F66-53330CF3B2D9}" type="slidenum">
              <a:rPr lang="en-US" smtClean="0"/>
              <a:t>14</a:t>
            </a:fld>
            <a:endParaRPr lang="en-US"/>
          </a:p>
        </p:txBody>
      </p:sp>
    </p:spTree>
    <p:extLst>
      <p:ext uri="{BB962C8B-B14F-4D97-AF65-F5344CB8AC3E}">
        <p14:creationId xmlns:p14="http://schemas.microsoft.com/office/powerpoint/2010/main" val="35384498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Net Requirements Against Inventory</a:t>
            </a:r>
          </a:p>
        </p:txBody>
      </p:sp>
      <p:sp>
        <p:nvSpPr>
          <p:cNvPr id="3" name="Content Placeholder 2"/>
          <p:cNvSpPr>
            <a:spLocks noGrp="1"/>
          </p:cNvSpPr>
          <p:nvPr>
            <p:ph idx="1"/>
          </p:nvPr>
        </p:nvSpPr>
        <p:spPr/>
        <p:txBody>
          <a:bodyPr/>
          <a:lstStyle/>
          <a:p>
            <a:r>
              <a:rPr lang="en-US" dirty="0"/>
              <a:t>After all requirements for an item have been generated the second step of MRP is to ‘consume’ the available inventory using the on hand balance and existing orders (PO &amp; MO)</a:t>
            </a:r>
          </a:p>
          <a:p>
            <a:pPr lvl="1"/>
            <a:r>
              <a:rPr lang="en-US" dirty="0"/>
              <a:t>The assumption in MRP is that it will be quicker to expedite an existing order as opposed to creating a new order</a:t>
            </a:r>
          </a:p>
          <a:p>
            <a:r>
              <a:rPr lang="en-US" dirty="0"/>
              <a:t>The requirement with the earliest date (even if it’s past due) will be subtracted from the on hand inventory balance to calculate a ‘Projected Balance’</a:t>
            </a:r>
          </a:p>
          <a:p>
            <a:pPr lvl="1"/>
            <a:endParaRPr lang="en-US" dirty="0"/>
          </a:p>
        </p:txBody>
      </p:sp>
      <p:sp>
        <p:nvSpPr>
          <p:cNvPr id="4" name="Slide Number Placeholder 3"/>
          <p:cNvSpPr>
            <a:spLocks noGrp="1"/>
          </p:cNvSpPr>
          <p:nvPr>
            <p:ph type="sldNum" sz="quarter" idx="12"/>
          </p:nvPr>
        </p:nvSpPr>
        <p:spPr/>
        <p:txBody>
          <a:bodyPr/>
          <a:lstStyle/>
          <a:p>
            <a:fld id="{716D01B0-2946-4EF1-9F66-53330CF3B2D9}" type="slidenum">
              <a:rPr lang="en-US" smtClean="0"/>
              <a:t>15</a:t>
            </a:fld>
            <a:endParaRPr lang="en-US" dirty="0"/>
          </a:p>
        </p:txBody>
      </p:sp>
    </p:spTree>
    <p:extLst>
      <p:ext uri="{BB962C8B-B14F-4D97-AF65-F5344CB8AC3E}">
        <p14:creationId xmlns:p14="http://schemas.microsoft.com/office/powerpoint/2010/main" val="30637066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Net Requirements Against Inventory</a:t>
            </a:r>
          </a:p>
        </p:txBody>
      </p:sp>
      <p:sp>
        <p:nvSpPr>
          <p:cNvPr id="4" name="Slide Number Placeholder 3"/>
          <p:cNvSpPr>
            <a:spLocks noGrp="1"/>
          </p:cNvSpPr>
          <p:nvPr>
            <p:ph type="sldNum" sz="quarter" idx="12"/>
          </p:nvPr>
        </p:nvSpPr>
        <p:spPr/>
        <p:txBody>
          <a:bodyPr/>
          <a:lstStyle/>
          <a:p>
            <a:fld id="{716D01B0-2946-4EF1-9F66-53330CF3B2D9}" type="slidenum">
              <a:rPr lang="en-US" smtClean="0"/>
              <a:t>16</a:t>
            </a:fld>
            <a:endParaRPr lang="en-US" dirty="0"/>
          </a:p>
        </p:txBody>
      </p:sp>
      <p:pic>
        <p:nvPicPr>
          <p:cNvPr id="5" name="Picture 4"/>
          <p:cNvPicPr>
            <a:picLocks noChangeAspect="1"/>
          </p:cNvPicPr>
          <p:nvPr/>
        </p:nvPicPr>
        <p:blipFill>
          <a:blip r:embed="rId2"/>
          <a:stretch>
            <a:fillRect/>
          </a:stretch>
        </p:blipFill>
        <p:spPr>
          <a:xfrm>
            <a:off x="112143" y="800940"/>
            <a:ext cx="11949005" cy="5555410"/>
          </a:xfrm>
          <a:prstGeom prst="rect">
            <a:avLst/>
          </a:prstGeom>
        </p:spPr>
      </p:pic>
      <p:sp>
        <p:nvSpPr>
          <p:cNvPr id="6" name="Rectangle 5"/>
          <p:cNvSpPr/>
          <p:nvPr/>
        </p:nvSpPr>
        <p:spPr>
          <a:xfrm>
            <a:off x="4779034" y="1949570"/>
            <a:ext cx="1130060" cy="4019909"/>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7410091" y="1268083"/>
            <a:ext cx="2277373" cy="422694"/>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004158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Net Requirements Against Inventory</a:t>
            </a:r>
          </a:p>
        </p:txBody>
      </p:sp>
      <p:sp>
        <p:nvSpPr>
          <p:cNvPr id="3" name="Content Placeholder 2"/>
          <p:cNvSpPr>
            <a:spLocks noGrp="1"/>
          </p:cNvSpPr>
          <p:nvPr>
            <p:ph idx="1"/>
          </p:nvPr>
        </p:nvSpPr>
        <p:spPr/>
        <p:txBody>
          <a:bodyPr/>
          <a:lstStyle/>
          <a:p>
            <a:r>
              <a:rPr lang="en-US" dirty="0"/>
              <a:t>There may be some items where you do not want MRP to net the requirement against the inventory.   </a:t>
            </a:r>
          </a:p>
          <a:p>
            <a:pPr lvl="1"/>
            <a:r>
              <a:rPr lang="en-US" dirty="0"/>
              <a:t>A customer that builds to a forecast may not want to have netting</a:t>
            </a:r>
          </a:p>
          <a:p>
            <a:r>
              <a:rPr lang="en-US" dirty="0"/>
              <a:t>There is a field in the Item Warehouse/Balance record to have MRP treat the item as having zero on hand:</a:t>
            </a:r>
          </a:p>
          <a:p>
            <a:endParaRPr lang="en-US" dirty="0"/>
          </a:p>
          <a:p>
            <a:endParaRPr lang="en-US" dirty="0"/>
          </a:p>
        </p:txBody>
      </p:sp>
      <p:sp>
        <p:nvSpPr>
          <p:cNvPr id="4" name="Slide Number Placeholder 3"/>
          <p:cNvSpPr>
            <a:spLocks noGrp="1"/>
          </p:cNvSpPr>
          <p:nvPr>
            <p:ph type="sldNum" sz="quarter" idx="12"/>
          </p:nvPr>
        </p:nvSpPr>
        <p:spPr/>
        <p:txBody>
          <a:bodyPr/>
          <a:lstStyle/>
          <a:p>
            <a:fld id="{716D01B0-2946-4EF1-9F66-53330CF3B2D9}" type="slidenum">
              <a:rPr lang="en-US" smtClean="0"/>
              <a:t>17</a:t>
            </a:fld>
            <a:endParaRPr lang="en-US" dirty="0"/>
          </a:p>
        </p:txBody>
      </p:sp>
      <p:pic>
        <p:nvPicPr>
          <p:cNvPr id="5" name="Picture 4"/>
          <p:cNvPicPr>
            <a:picLocks noChangeAspect="1"/>
          </p:cNvPicPr>
          <p:nvPr/>
        </p:nvPicPr>
        <p:blipFill>
          <a:blip r:embed="rId2"/>
          <a:stretch>
            <a:fillRect/>
          </a:stretch>
        </p:blipFill>
        <p:spPr>
          <a:xfrm>
            <a:off x="3045838" y="3260253"/>
            <a:ext cx="5220429" cy="2476846"/>
          </a:xfrm>
          <a:prstGeom prst="rect">
            <a:avLst/>
          </a:prstGeom>
        </p:spPr>
      </p:pic>
      <p:sp>
        <p:nvSpPr>
          <p:cNvPr id="6" name="Rectangle 5"/>
          <p:cNvSpPr/>
          <p:nvPr/>
        </p:nvSpPr>
        <p:spPr>
          <a:xfrm>
            <a:off x="3252158" y="5124090"/>
            <a:ext cx="3933645" cy="301925"/>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822700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Net Requirements Against Inventory</a:t>
            </a:r>
          </a:p>
        </p:txBody>
      </p:sp>
      <p:sp>
        <p:nvSpPr>
          <p:cNvPr id="3" name="Content Placeholder 2"/>
          <p:cNvSpPr>
            <a:spLocks noGrp="1"/>
          </p:cNvSpPr>
          <p:nvPr>
            <p:ph idx="1"/>
          </p:nvPr>
        </p:nvSpPr>
        <p:spPr/>
        <p:txBody>
          <a:bodyPr/>
          <a:lstStyle/>
          <a:p>
            <a:r>
              <a:rPr lang="en-US" dirty="0"/>
              <a:t>If you want MRP to net requirements against inventory but want to exclude the inventory in specific locations (such as an MRB location), you can set the Location Status to ‘Plan Hold’ </a:t>
            </a:r>
          </a:p>
          <a:p>
            <a:pPr lvl="1"/>
            <a:r>
              <a:rPr lang="en-US" dirty="0"/>
              <a:t>This field is only available for maintenance in PowerLink/Net-Link</a:t>
            </a:r>
          </a:p>
          <a:p>
            <a:pPr lvl="1"/>
            <a:r>
              <a:rPr lang="en-US" dirty="0"/>
              <a:t>It is accessed via the ‘</a:t>
            </a:r>
            <a:r>
              <a:rPr lang="en-US" b="1" dirty="0"/>
              <a:t>Warehouse</a:t>
            </a:r>
            <a:r>
              <a:rPr lang="en-US" dirty="0"/>
              <a:t> Locations’ object</a:t>
            </a:r>
          </a:p>
          <a:p>
            <a:pPr lvl="2"/>
            <a:r>
              <a:rPr lang="en-US" dirty="0"/>
              <a:t>All items in a location with a ‘Plan Hold’ status will have the quantity in the location subtracted from the Item Warehouse on hand before MRP Netting begins</a:t>
            </a:r>
          </a:p>
          <a:p>
            <a:pPr lvl="2"/>
            <a:endParaRPr lang="en-US" dirty="0"/>
          </a:p>
          <a:p>
            <a:pPr lvl="2"/>
            <a:endParaRPr lang="en-US" dirty="0"/>
          </a:p>
        </p:txBody>
      </p:sp>
      <p:sp>
        <p:nvSpPr>
          <p:cNvPr id="4" name="Slide Number Placeholder 3"/>
          <p:cNvSpPr>
            <a:spLocks noGrp="1"/>
          </p:cNvSpPr>
          <p:nvPr>
            <p:ph type="sldNum" sz="quarter" idx="12"/>
          </p:nvPr>
        </p:nvSpPr>
        <p:spPr/>
        <p:txBody>
          <a:bodyPr/>
          <a:lstStyle/>
          <a:p>
            <a:fld id="{716D01B0-2946-4EF1-9F66-53330CF3B2D9}" type="slidenum">
              <a:rPr lang="en-US" smtClean="0"/>
              <a:t>18</a:t>
            </a:fld>
            <a:endParaRPr lang="en-US" dirty="0"/>
          </a:p>
        </p:txBody>
      </p:sp>
      <p:pic>
        <p:nvPicPr>
          <p:cNvPr id="5" name="Picture 4"/>
          <p:cNvPicPr>
            <a:picLocks noChangeAspect="1"/>
          </p:cNvPicPr>
          <p:nvPr/>
        </p:nvPicPr>
        <p:blipFill>
          <a:blip r:embed="rId2"/>
          <a:stretch>
            <a:fillRect/>
          </a:stretch>
        </p:blipFill>
        <p:spPr>
          <a:xfrm>
            <a:off x="1690778" y="3776125"/>
            <a:ext cx="7525041" cy="2503848"/>
          </a:xfrm>
          <a:prstGeom prst="rect">
            <a:avLst/>
          </a:prstGeom>
        </p:spPr>
      </p:pic>
      <p:sp>
        <p:nvSpPr>
          <p:cNvPr id="6" name="Right Arrow 5"/>
          <p:cNvSpPr/>
          <p:nvPr/>
        </p:nvSpPr>
        <p:spPr>
          <a:xfrm>
            <a:off x="750499" y="5063705"/>
            <a:ext cx="940279" cy="31917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5753819" y="5382882"/>
            <a:ext cx="2639683" cy="215661"/>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082812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Create Exception Message for Existing Orders</a:t>
            </a:r>
          </a:p>
        </p:txBody>
      </p:sp>
      <p:sp>
        <p:nvSpPr>
          <p:cNvPr id="3" name="Content Placeholder 2"/>
          <p:cNvSpPr>
            <a:spLocks noGrp="1"/>
          </p:cNvSpPr>
          <p:nvPr>
            <p:ph idx="1"/>
          </p:nvPr>
        </p:nvSpPr>
        <p:spPr/>
        <p:txBody>
          <a:bodyPr>
            <a:normAutofit lnSpcReduction="10000"/>
          </a:bodyPr>
          <a:lstStyle/>
          <a:p>
            <a:r>
              <a:rPr lang="en-US" dirty="0"/>
              <a:t>It is also during this step of MRP that MRP will compare the due dates of Manufacturing Orders (MO) and Purchase Orders (PO) and make recommendations to move the date of the order to satisfy requirements on the requirement’s date</a:t>
            </a:r>
          </a:p>
          <a:p>
            <a:pPr lvl="1"/>
            <a:r>
              <a:rPr lang="en-US" b="1" dirty="0"/>
              <a:t>Expedite</a:t>
            </a:r>
            <a:r>
              <a:rPr lang="en-US" dirty="0"/>
              <a:t> – bring the order in earlier.  The Vendor (PO) or Shop Floor (MO) will not have the full lead time to produce the item</a:t>
            </a:r>
          </a:p>
          <a:p>
            <a:pPr lvl="1"/>
            <a:r>
              <a:rPr lang="en-US" b="1" dirty="0"/>
              <a:t>Reschedule</a:t>
            </a:r>
            <a:r>
              <a:rPr lang="en-US" dirty="0"/>
              <a:t> – Bring the order in earlier.  The Vendor/Shop Floor still has the full lead time to produce the item</a:t>
            </a:r>
          </a:p>
          <a:p>
            <a:pPr lvl="1"/>
            <a:r>
              <a:rPr lang="en-US" b="1" dirty="0"/>
              <a:t>Defer</a:t>
            </a:r>
            <a:r>
              <a:rPr lang="en-US" dirty="0"/>
              <a:t> – Push the due date of the order out, the order is bringing in the item earlier than the requirement date</a:t>
            </a:r>
          </a:p>
          <a:p>
            <a:pPr lvl="1"/>
            <a:r>
              <a:rPr lang="en-US" b="1" dirty="0"/>
              <a:t>Cancel</a:t>
            </a:r>
            <a:r>
              <a:rPr lang="en-US" dirty="0"/>
              <a:t> – There are no requirements for this order and MRP recommends cancelling it </a:t>
            </a:r>
          </a:p>
          <a:p>
            <a:r>
              <a:rPr lang="en-US" dirty="0"/>
              <a:t>In the MRP Recommendations, the ‘Offset Days’ field will show the number of days to move the order.</a:t>
            </a:r>
          </a:p>
          <a:p>
            <a:pPr lvl="1"/>
            <a:r>
              <a:rPr lang="en-US" dirty="0"/>
              <a:t>Use this field in a subset to limit the number of messages that are displayed</a:t>
            </a:r>
          </a:p>
          <a:p>
            <a:pPr lvl="1"/>
            <a:endParaRPr lang="en-US" dirty="0"/>
          </a:p>
        </p:txBody>
      </p:sp>
      <p:sp>
        <p:nvSpPr>
          <p:cNvPr id="4" name="Slide Number Placeholder 3"/>
          <p:cNvSpPr>
            <a:spLocks noGrp="1"/>
          </p:cNvSpPr>
          <p:nvPr>
            <p:ph type="sldNum" sz="quarter" idx="12"/>
          </p:nvPr>
        </p:nvSpPr>
        <p:spPr/>
        <p:txBody>
          <a:bodyPr/>
          <a:lstStyle/>
          <a:p>
            <a:fld id="{716D01B0-2946-4EF1-9F66-53330CF3B2D9}" type="slidenum">
              <a:rPr lang="en-US" smtClean="0"/>
              <a:t>19</a:t>
            </a:fld>
            <a:endParaRPr lang="en-US" dirty="0"/>
          </a:p>
        </p:txBody>
      </p:sp>
    </p:spTree>
    <p:extLst>
      <p:ext uri="{BB962C8B-B14F-4D97-AF65-F5344CB8AC3E}">
        <p14:creationId xmlns:p14="http://schemas.microsoft.com/office/powerpoint/2010/main" val="1039778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8F17B1-DD18-7ED1-D7B7-FFBF75ACF1E9}"/>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BDB0E2A3-22C1-0286-D23E-9E6059899A4E}"/>
              </a:ext>
            </a:extLst>
          </p:cNvPr>
          <p:cNvSpPr>
            <a:spLocks noGrp="1"/>
          </p:cNvSpPr>
          <p:nvPr>
            <p:ph idx="1"/>
          </p:nvPr>
        </p:nvSpPr>
        <p:spPr/>
        <p:txBody>
          <a:bodyPr/>
          <a:lstStyle/>
          <a:p>
            <a:r>
              <a:rPr lang="en-US" dirty="0"/>
              <a:t>MRP creates exception messages and planned orders to create a material plan that is required to support the production of the Master Schedule</a:t>
            </a:r>
          </a:p>
          <a:p>
            <a:r>
              <a:rPr lang="en-US" dirty="0"/>
              <a:t>To accomplish this MRP will go through a 5 step process for each level of the Bill of Material using the ‘Low Level Code’ in the Item Master/Revision record</a:t>
            </a:r>
          </a:p>
          <a:p>
            <a:pPr lvl="1"/>
            <a:r>
              <a:rPr lang="en-US" dirty="0"/>
              <a:t>Gather all requirements for the item and put them in date sequence</a:t>
            </a:r>
          </a:p>
          <a:p>
            <a:pPr lvl="1"/>
            <a:r>
              <a:rPr lang="en-US" dirty="0"/>
              <a:t>Net the requirements against the existing on hand inventory and open orders</a:t>
            </a:r>
          </a:p>
          <a:p>
            <a:pPr lvl="2"/>
            <a:r>
              <a:rPr lang="en-US" dirty="0"/>
              <a:t>Creates Expedite, Reschedule, Defer and Cancel messages for existing orders</a:t>
            </a:r>
          </a:p>
          <a:p>
            <a:pPr lvl="1"/>
            <a:r>
              <a:rPr lang="en-US" dirty="0"/>
              <a:t>Plan orders where there is not enough on hand/on order</a:t>
            </a:r>
          </a:p>
          <a:p>
            <a:pPr lvl="2"/>
            <a:r>
              <a:rPr lang="en-US" dirty="0"/>
              <a:t>Due date of the planned order will be the same as the requirement date</a:t>
            </a:r>
          </a:p>
          <a:p>
            <a:pPr lvl="2"/>
            <a:r>
              <a:rPr lang="en-US" dirty="0"/>
              <a:t>Order quantity is determined by multiple fields in the Item Warehouse/Balance record</a:t>
            </a:r>
          </a:p>
          <a:p>
            <a:pPr lvl="1"/>
            <a:r>
              <a:rPr lang="en-US" dirty="0"/>
              <a:t>Calculate the Start Date of the planned order using Lead Times</a:t>
            </a:r>
          </a:p>
          <a:p>
            <a:pPr lvl="1"/>
            <a:r>
              <a:rPr lang="en-US" dirty="0"/>
              <a:t>For make items with M-Plan orders, access the BOM to create ‘Peg To’ requirements for components in the next (lower) level </a:t>
            </a:r>
          </a:p>
          <a:p>
            <a:pPr lvl="2"/>
            <a:endParaRPr lang="en-US" dirty="0"/>
          </a:p>
        </p:txBody>
      </p:sp>
      <p:sp>
        <p:nvSpPr>
          <p:cNvPr id="4" name="Slide Number Placeholder 3">
            <a:extLst>
              <a:ext uri="{FF2B5EF4-FFF2-40B4-BE49-F238E27FC236}">
                <a16:creationId xmlns:a16="http://schemas.microsoft.com/office/drawing/2014/main" id="{6F0E878B-0007-796C-5766-9B92FE664858}"/>
              </a:ext>
            </a:extLst>
          </p:cNvPr>
          <p:cNvSpPr>
            <a:spLocks noGrp="1"/>
          </p:cNvSpPr>
          <p:nvPr>
            <p:ph type="sldNum" sz="quarter" idx="12"/>
          </p:nvPr>
        </p:nvSpPr>
        <p:spPr/>
        <p:txBody>
          <a:bodyPr/>
          <a:lstStyle/>
          <a:p>
            <a:fld id="{716D01B0-2946-4EF1-9F66-53330CF3B2D9}" type="slidenum">
              <a:rPr lang="en-US" smtClean="0"/>
              <a:t>2</a:t>
            </a:fld>
            <a:endParaRPr lang="en-US" dirty="0"/>
          </a:p>
        </p:txBody>
      </p:sp>
    </p:spTree>
    <p:extLst>
      <p:ext uri="{BB962C8B-B14F-4D97-AF65-F5344CB8AC3E}">
        <p14:creationId xmlns:p14="http://schemas.microsoft.com/office/powerpoint/2010/main" val="13127176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57A52A-C9FC-8849-5C98-989D85D5D8D1}"/>
              </a:ext>
            </a:extLst>
          </p:cNvPr>
          <p:cNvSpPr>
            <a:spLocks noGrp="1"/>
          </p:cNvSpPr>
          <p:nvPr>
            <p:ph type="title"/>
          </p:nvPr>
        </p:nvSpPr>
        <p:spPr/>
        <p:txBody>
          <a:bodyPr/>
          <a:lstStyle/>
          <a:p>
            <a:r>
              <a:rPr lang="en-US" dirty="0"/>
              <a:t>Create Exception Message for Existing Orders</a:t>
            </a:r>
          </a:p>
        </p:txBody>
      </p:sp>
      <p:pic>
        <p:nvPicPr>
          <p:cNvPr id="6" name="Content Placeholder 5">
            <a:extLst>
              <a:ext uri="{FF2B5EF4-FFF2-40B4-BE49-F238E27FC236}">
                <a16:creationId xmlns:a16="http://schemas.microsoft.com/office/drawing/2014/main" id="{B3A36CCF-9D26-5AFA-E3B2-6D691D46228B}"/>
              </a:ext>
            </a:extLst>
          </p:cNvPr>
          <p:cNvPicPr>
            <a:picLocks noGrp="1" noChangeAspect="1"/>
          </p:cNvPicPr>
          <p:nvPr>
            <p:ph idx="1"/>
          </p:nvPr>
        </p:nvPicPr>
        <p:blipFill>
          <a:blip r:embed="rId2"/>
          <a:stretch>
            <a:fillRect/>
          </a:stretch>
        </p:blipFill>
        <p:spPr>
          <a:xfrm>
            <a:off x="210344" y="1507832"/>
            <a:ext cx="11771312" cy="2194172"/>
          </a:xfrm>
        </p:spPr>
      </p:pic>
      <p:sp>
        <p:nvSpPr>
          <p:cNvPr id="4" name="Slide Number Placeholder 3">
            <a:extLst>
              <a:ext uri="{FF2B5EF4-FFF2-40B4-BE49-F238E27FC236}">
                <a16:creationId xmlns:a16="http://schemas.microsoft.com/office/drawing/2014/main" id="{35BAF7A8-1C55-0B40-C993-FDDF67C09E9F}"/>
              </a:ext>
            </a:extLst>
          </p:cNvPr>
          <p:cNvSpPr>
            <a:spLocks noGrp="1"/>
          </p:cNvSpPr>
          <p:nvPr>
            <p:ph type="sldNum" sz="quarter" idx="12"/>
          </p:nvPr>
        </p:nvSpPr>
        <p:spPr/>
        <p:txBody>
          <a:bodyPr/>
          <a:lstStyle/>
          <a:p>
            <a:fld id="{716D01B0-2946-4EF1-9F66-53330CF3B2D9}" type="slidenum">
              <a:rPr lang="en-US" smtClean="0"/>
              <a:t>20</a:t>
            </a:fld>
            <a:endParaRPr lang="en-US" dirty="0"/>
          </a:p>
        </p:txBody>
      </p:sp>
      <p:sp>
        <p:nvSpPr>
          <p:cNvPr id="7" name="Rectangle 6">
            <a:extLst>
              <a:ext uri="{FF2B5EF4-FFF2-40B4-BE49-F238E27FC236}">
                <a16:creationId xmlns:a16="http://schemas.microsoft.com/office/drawing/2014/main" id="{1FAEC1AA-AB32-E19D-4AFF-A9C89D52710B}"/>
              </a:ext>
            </a:extLst>
          </p:cNvPr>
          <p:cNvSpPr/>
          <p:nvPr/>
        </p:nvSpPr>
        <p:spPr>
          <a:xfrm>
            <a:off x="7430610" y="1846555"/>
            <a:ext cx="1482571" cy="2077375"/>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465237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MRP Step 3</a:t>
            </a:r>
          </a:p>
        </p:txBody>
      </p:sp>
      <p:sp>
        <p:nvSpPr>
          <p:cNvPr id="3" name="Text Placeholder 2"/>
          <p:cNvSpPr>
            <a:spLocks noGrp="1"/>
          </p:cNvSpPr>
          <p:nvPr>
            <p:ph type="body" idx="1"/>
          </p:nvPr>
        </p:nvSpPr>
        <p:spPr/>
        <p:txBody>
          <a:bodyPr/>
          <a:lstStyle/>
          <a:p>
            <a:r>
              <a:rPr lang="en-US" dirty="0"/>
              <a:t>When there is not enough on hand and on order to satisfy requirements, create a planned order</a:t>
            </a:r>
          </a:p>
        </p:txBody>
      </p:sp>
      <p:sp>
        <p:nvSpPr>
          <p:cNvPr id="4" name="Slide Number Placeholder 3"/>
          <p:cNvSpPr>
            <a:spLocks noGrp="1"/>
          </p:cNvSpPr>
          <p:nvPr>
            <p:ph type="sldNum" sz="quarter" idx="12"/>
          </p:nvPr>
        </p:nvSpPr>
        <p:spPr/>
        <p:txBody>
          <a:bodyPr/>
          <a:lstStyle/>
          <a:p>
            <a:fld id="{716D01B0-2946-4EF1-9F66-53330CF3B2D9}" type="slidenum">
              <a:rPr lang="en-US" smtClean="0"/>
              <a:t>21</a:t>
            </a:fld>
            <a:endParaRPr lang="en-US"/>
          </a:p>
        </p:txBody>
      </p:sp>
    </p:spTree>
    <p:extLst>
      <p:ext uri="{BB962C8B-B14F-4D97-AF65-F5344CB8AC3E}">
        <p14:creationId xmlns:p14="http://schemas.microsoft.com/office/powerpoint/2010/main" val="41139204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Create Planned Orders</a:t>
            </a:r>
          </a:p>
        </p:txBody>
      </p:sp>
      <p:sp>
        <p:nvSpPr>
          <p:cNvPr id="3" name="Content Placeholder 2"/>
          <p:cNvSpPr>
            <a:spLocks noGrp="1"/>
          </p:cNvSpPr>
          <p:nvPr>
            <p:ph idx="1"/>
          </p:nvPr>
        </p:nvSpPr>
        <p:spPr/>
        <p:txBody>
          <a:bodyPr/>
          <a:lstStyle/>
          <a:p>
            <a:r>
              <a:rPr lang="en-US" dirty="0"/>
              <a:t>When there is not enough inventory on hand and on order to cover all the requirements, MRP will create Planned Orders to cover the requirement quantity</a:t>
            </a:r>
          </a:p>
          <a:p>
            <a:r>
              <a:rPr lang="en-US" dirty="0"/>
              <a:t>The Due Date of the Planned Order will be the same as the Requirement Date</a:t>
            </a:r>
          </a:p>
          <a:p>
            <a:r>
              <a:rPr lang="en-US" dirty="0"/>
              <a:t>The quantity of the Planned Order is determined by a number of fields in the Item Warehouse/Balance record</a:t>
            </a:r>
          </a:p>
          <a:p>
            <a:endParaRPr lang="en-US" dirty="0"/>
          </a:p>
        </p:txBody>
      </p:sp>
      <p:sp>
        <p:nvSpPr>
          <p:cNvPr id="4" name="Slide Number Placeholder 3"/>
          <p:cNvSpPr>
            <a:spLocks noGrp="1"/>
          </p:cNvSpPr>
          <p:nvPr>
            <p:ph type="sldNum" sz="quarter" idx="12"/>
          </p:nvPr>
        </p:nvSpPr>
        <p:spPr/>
        <p:txBody>
          <a:bodyPr/>
          <a:lstStyle/>
          <a:p>
            <a:fld id="{716D01B0-2946-4EF1-9F66-53330CF3B2D9}" type="slidenum">
              <a:rPr lang="en-US" smtClean="0"/>
              <a:t>22</a:t>
            </a:fld>
            <a:endParaRPr lang="en-US" dirty="0"/>
          </a:p>
        </p:txBody>
      </p:sp>
      <p:pic>
        <p:nvPicPr>
          <p:cNvPr id="5" name="Picture 4"/>
          <p:cNvPicPr>
            <a:picLocks noChangeAspect="1"/>
          </p:cNvPicPr>
          <p:nvPr/>
        </p:nvPicPr>
        <p:blipFill>
          <a:blip r:embed="rId2"/>
          <a:stretch>
            <a:fillRect/>
          </a:stretch>
        </p:blipFill>
        <p:spPr>
          <a:xfrm>
            <a:off x="3094616" y="3722808"/>
            <a:ext cx="4979708" cy="2757127"/>
          </a:xfrm>
          <a:prstGeom prst="rect">
            <a:avLst/>
          </a:prstGeom>
        </p:spPr>
      </p:pic>
    </p:spTree>
    <p:extLst>
      <p:ext uri="{BB962C8B-B14F-4D97-AF65-F5344CB8AC3E}">
        <p14:creationId xmlns:p14="http://schemas.microsoft.com/office/powerpoint/2010/main" val="29394704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Create Planned Orders</a:t>
            </a:r>
          </a:p>
        </p:txBody>
      </p:sp>
      <p:sp>
        <p:nvSpPr>
          <p:cNvPr id="3" name="Content Placeholder 2"/>
          <p:cNvSpPr>
            <a:spLocks noGrp="1"/>
          </p:cNvSpPr>
          <p:nvPr>
            <p:ph idx="1"/>
          </p:nvPr>
        </p:nvSpPr>
        <p:spPr/>
        <p:txBody>
          <a:bodyPr/>
          <a:lstStyle/>
          <a:p>
            <a:r>
              <a:rPr lang="en-US" dirty="0"/>
              <a:t>To calculate the Planned Order quantity, MRP starts with the ‘Order Policy Code’ to determine what fields/information is needed to calculate the orders quantity</a:t>
            </a:r>
          </a:p>
          <a:p>
            <a:pPr lvl="1"/>
            <a:r>
              <a:rPr lang="en-US" dirty="0"/>
              <a:t>Depending on the Order Policy Code of the item, other fields may come into play:</a:t>
            </a:r>
          </a:p>
          <a:p>
            <a:pPr lvl="2"/>
            <a:r>
              <a:rPr lang="en-US" dirty="0"/>
              <a:t>Days Supply per Order</a:t>
            </a:r>
          </a:p>
          <a:p>
            <a:pPr lvl="2"/>
            <a:r>
              <a:rPr lang="en-US" dirty="0"/>
              <a:t>Fixed Order quantity</a:t>
            </a:r>
          </a:p>
          <a:p>
            <a:pPr lvl="2"/>
            <a:r>
              <a:rPr lang="en-US" dirty="0"/>
              <a:t>Maximum (Order Quantity)</a:t>
            </a:r>
          </a:p>
          <a:p>
            <a:r>
              <a:rPr lang="en-US" dirty="0"/>
              <a:t>After it calculates the quantity based on the Order Policy Code it looks at the following fields to determine if the quantity needs to be adjusted:</a:t>
            </a:r>
          </a:p>
          <a:p>
            <a:pPr lvl="1"/>
            <a:r>
              <a:rPr lang="en-US" dirty="0"/>
              <a:t>Minimum (Order Quantity)</a:t>
            </a:r>
          </a:p>
          <a:p>
            <a:pPr lvl="1"/>
            <a:r>
              <a:rPr lang="en-US" dirty="0"/>
              <a:t>Multiple (Order Quantity)</a:t>
            </a:r>
          </a:p>
        </p:txBody>
      </p:sp>
      <p:sp>
        <p:nvSpPr>
          <p:cNvPr id="4" name="Slide Number Placeholder 3"/>
          <p:cNvSpPr>
            <a:spLocks noGrp="1"/>
          </p:cNvSpPr>
          <p:nvPr>
            <p:ph type="sldNum" sz="quarter" idx="12"/>
          </p:nvPr>
        </p:nvSpPr>
        <p:spPr/>
        <p:txBody>
          <a:bodyPr/>
          <a:lstStyle/>
          <a:p>
            <a:fld id="{716D01B0-2946-4EF1-9F66-53330CF3B2D9}" type="slidenum">
              <a:rPr lang="en-US" smtClean="0"/>
              <a:t>23</a:t>
            </a:fld>
            <a:endParaRPr lang="en-US" dirty="0"/>
          </a:p>
        </p:txBody>
      </p:sp>
    </p:spTree>
    <p:extLst>
      <p:ext uri="{BB962C8B-B14F-4D97-AF65-F5344CB8AC3E}">
        <p14:creationId xmlns:p14="http://schemas.microsoft.com/office/powerpoint/2010/main" val="37386565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Order Policy Code ‘A’ - Discrete</a:t>
            </a:r>
          </a:p>
        </p:txBody>
      </p:sp>
      <p:sp>
        <p:nvSpPr>
          <p:cNvPr id="3" name="Content Placeholder 2"/>
          <p:cNvSpPr>
            <a:spLocks noGrp="1"/>
          </p:cNvSpPr>
          <p:nvPr>
            <p:ph idx="1"/>
          </p:nvPr>
        </p:nvSpPr>
        <p:spPr/>
        <p:txBody>
          <a:bodyPr/>
          <a:lstStyle/>
          <a:p>
            <a:r>
              <a:rPr lang="en-US" dirty="0"/>
              <a:t>Plans a separate order for each day that has a requirement</a:t>
            </a:r>
          </a:p>
          <a:p>
            <a:pPr lvl="1"/>
            <a:r>
              <a:rPr lang="en-US" dirty="0"/>
              <a:t>If there are multiple requirements on the same day, they will be totaled and one order created</a:t>
            </a:r>
          </a:p>
          <a:p>
            <a:pPr lvl="1"/>
            <a:r>
              <a:rPr lang="en-US" dirty="0"/>
              <a:t>If Minimum and Multiple fields are zero, planned order quantity will equal the requirement quantity</a:t>
            </a:r>
          </a:p>
        </p:txBody>
      </p:sp>
      <p:sp>
        <p:nvSpPr>
          <p:cNvPr id="4" name="Slide Number Placeholder 3"/>
          <p:cNvSpPr>
            <a:spLocks noGrp="1"/>
          </p:cNvSpPr>
          <p:nvPr>
            <p:ph type="sldNum" sz="quarter" idx="12"/>
          </p:nvPr>
        </p:nvSpPr>
        <p:spPr/>
        <p:txBody>
          <a:bodyPr/>
          <a:lstStyle/>
          <a:p>
            <a:fld id="{716D01B0-2946-4EF1-9F66-53330CF3B2D9}" type="slidenum">
              <a:rPr lang="en-US" smtClean="0"/>
              <a:t>24</a:t>
            </a:fld>
            <a:endParaRPr lang="en-US" dirty="0"/>
          </a:p>
        </p:txBody>
      </p:sp>
    </p:spTree>
    <p:extLst>
      <p:ext uri="{BB962C8B-B14F-4D97-AF65-F5344CB8AC3E}">
        <p14:creationId xmlns:p14="http://schemas.microsoft.com/office/powerpoint/2010/main" val="3274784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Order Policy Codes ‘B &amp; C’ – Order Point </a:t>
            </a:r>
          </a:p>
        </p:txBody>
      </p:sp>
      <p:sp>
        <p:nvSpPr>
          <p:cNvPr id="3" name="Content Placeholder 2"/>
          <p:cNvSpPr>
            <a:spLocks noGrp="1"/>
          </p:cNvSpPr>
          <p:nvPr>
            <p:ph idx="1"/>
          </p:nvPr>
        </p:nvSpPr>
        <p:spPr/>
        <p:txBody>
          <a:bodyPr>
            <a:normAutofit/>
          </a:bodyPr>
          <a:lstStyle/>
          <a:p>
            <a:r>
              <a:rPr lang="en-US" dirty="0"/>
              <a:t>Items with Order Policy Codes (OPC) B &amp; C are not planned by MRP; they are planned using the Reorder Report</a:t>
            </a:r>
          </a:p>
          <a:p>
            <a:r>
              <a:rPr lang="en-US" dirty="0"/>
              <a:t>When the Available Inventory (on hand + on order – allocated) is less than Order Point quantity, the Reorder report will recommend an order</a:t>
            </a:r>
          </a:p>
          <a:p>
            <a:r>
              <a:rPr lang="en-US" dirty="0"/>
              <a:t>Recommended order quantity is calculated differently depending on OPC</a:t>
            </a:r>
          </a:p>
          <a:p>
            <a:pPr lvl="1"/>
            <a:r>
              <a:rPr lang="en-US" dirty="0"/>
              <a:t>OPC = B ‘Order Point, Order Quantity’ means that the Reorder Report will recommend ordering the ‘Fixed Order Quantity’ field.  For example:</a:t>
            </a:r>
          </a:p>
          <a:p>
            <a:pPr lvl="2"/>
            <a:r>
              <a:rPr lang="en-US" dirty="0"/>
              <a:t>100 (on hand) + 10 (on order) – 45 (allocated) = 65 (available)</a:t>
            </a:r>
          </a:p>
          <a:p>
            <a:pPr lvl="2"/>
            <a:r>
              <a:rPr lang="en-US" dirty="0"/>
              <a:t>Order Point = 70, so available is less than Order Point</a:t>
            </a:r>
          </a:p>
          <a:p>
            <a:pPr lvl="2"/>
            <a:r>
              <a:rPr lang="en-US" dirty="0"/>
              <a:t>Fixed Order Quantity = 200</a:t>
            </a:r>
          </a:p>
          <a:p>
            <a:pPr lvl="2"/>
            <a:r>
              <a:rPr lang="en-US" dirty="0"/>
              <a:t>Reorder report recommends an order for quantity of 200</a:t>
            </a:r>
          </a:p>
          <a:p>
            <a:endParaRPr lang="en-US" dirty="0"/>
          </a:p>
        </p:txBody>
      </p:sp>
      <p:sp>
        <p:nvSpPr>
          <p:cNvPr id="4" name="Slide Number Placeholder 3"/>
          <p:cNvSpPr>
            <a:spLocks noGrp="1"/>
          </p:cNvSpPr>
          <p:nvPr>
            <p:ph type="sldNum" sz="quarter" idx="12"/>
          </p:nvPr>
        </p:nvSpPr>
        <p:spPr/>
        <p:txBody>
          <a:bodyPr/>
          <a:lstStyle/>
          <a:p>
            <a:fld id="{716D01B0-2946-4EF1-9F66-53330CF3B2D9}" type="slidenum">
              <a:rPr lang="en-US" smtClean="0"/>
              <a:t>25</a:t>
            </a:fld>
            <a:endParaRPr lang="en-US" dirty="0"/>
          </a:p>
        </p:txBody>
      </p:sp>
    </p:spTree>
    <p:extLst>
      <p:ext uri="{BB962C8B-B14F-4D97-AF65-F5344CB8AC3E}">
        <p14:creationId xmlns:p14="http://schemas.microsoft.com/office/powerpoint/2010/main" val="11411177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Order Policy Codes ‘B &amp; C’ – Order Point </a:t>
            </a:r>
          </a:p>
        </p:txBody>
      </p:sp>
      <p:sp>
        <p:nvSpPr>
          <p:cNvPr id="3" name="Content Placeholder 2"/>
          <p:cNvSpPr>
            <a:spLocks noGrp="1"/>
          </p:cNvSpPr>
          <p:nvPr>
            <p:ph idx="1"/>
          </p:nvPr>
        </p:nvSpPr>
        <p:spPr/>
        <p:txBody>
          <a:bodyPr/>
          <a:lstStyle/>
          <a:p>
            <a:pPr lvl="1"/>
            <a:r>
              <a:rPr lang="en-US" dirty="0"/>
              <a:t>OPC = C ‘Order Point, Order Up to Level’ means that the Reorder Report will recommend order enough to bring the Available Inventory up to the Fixed Order Quantity</a:t>
            </a:r>
          </a:p>
          <a:p>
            <a:pPr lvl="1"/>
            <a:r>
              <a:rPr lang="en-US" dirty="0"/>
              <a:t>For example:</a:t>
            </a:r>
          </a:p>
          <a:p>
            <a:pPr lvl="2"/>
            <a:r>
              <a:rPr lang="en-US" dirty="0"/>
              <a:t>100 (on hand) + 10 (on order) – 45 (allocated) = 65 (available)</a:t>
            </a:r>
          </a:p>
          <a:p>
            <a:pPr lvl="2"/>
            <a:r>
              <a:rPr lang="en-US" dirty="0"/>
              <a:t>Order Point = 70, so available is less than Order Point</a:t>
            </a:r>
          </a:p>
          <a:p>
            <a:pPr lvl="2"/>
            <a:r>
              <a:rPr lang="en-US" dirty="0"/>
              <a:t>Fixed Order Quantity = 200</a:t>
            </a:r>
          </a:p>
          <a:p>
            <a:pPr lvl="2"/>
            <a:r>
              <a:rPr lang="en-US" dirty="0"/>
              <a:t>Reorder report recommends an order for quantity of 135</a:t>
            </a:r>
          </a:p>
          <a:p>
            <a:pPr lvl="3"/>
            <a:r>
              <a:rPr lang="en-US" dirty="0"/>
              <a:t>65 (available) + 135 (recommended order) = 200</a:t>
            </a:r>
          </a:p>
          <a:p>
            <a:pPr lvl="1"/>
            <a:r>
              <a:rPr lang="en-US" dirty="0"/>
              <a:t>Potential uses for Order Policy Codes B &amp; C</a:t>
            </a:r>
          </a:p>
          <a:p>
            <a:pPr lvl="2"/>
            <a:r>
              <a:rPr lang="en-US" dirty="0"/>
              <a:t>Vendor Managed Inventory</a:t>
            </a:r>
          </a:p>
          <a:p>
            <a:pPr lvl="2"/>
            <a:r>
              <a:rPr lang="en-US" dirty="0"/>
              <a:t>Tool Crib items</a:t>
            </a:r>
          </a:p>
          <a:p>
            <a:pPr lvl="2"/>
            <a:r>
              <a:rPr lang="en-US" dirty="0"/>
              <a:t>Anything else you don’t want MRP to plan </a:t>
            </a:r>
          </a:p>
          <a:p>
            <a:pPr lvl="3"/>
            <a:endParaRPr lang="en-US" dirty="0"/>
          </a:p>
          <a:p>
            <a:pPr lvl="3"/>
            <a:endParaRPr lang="en-US" dirty="0"/>
          </a:p>
          <a:p>
            <a:pPr lvl="2"/>
            <a:endParaRPr lang="en-US" dirty="0"/>
          </a:p>
          <a:p>
            <a:pPr lvl="1"/>
            <a:endParaRPr lang="en-US" dirty="0"/>
          </a:p>
        </p:txBody>
      </p:sp>
      <p:sp>
        <p:nvSpPr>
          <p:cNvPr id="4" name="Slide Number Placeholder 3"/>
          <p:cNvSpPr>
            <a:spLocks noGrp="1"/>
          </p:cNvSpPr>
          <p:nvPr>
            <p:ph type="sldNum" sz="quarter" idx="12"/>
          </p:nvPr>
        </p:nvSpPr>
        <p:spPr/>
        <p:txBody>
          <a:bodyPr/>
          <a:lstStyle/>
          <a:p>
            <a:fld id="{716D01B0-2946-4EF1-9F66-53330CF3B2D9}" type="slidenum">
              <a:rPr lang="en-US" smtClean="0"/>
              <a:t>26</a:t>
            </a:fld>
            <a:endParaRPr lang="en-US" dirty="0"/>
          </a:p>
        </p:txBody>
      </p:sp>
    </p:spTree>
    <p:extLst>
      <p:ext uri="{BB962C8B-B14F-4D97-AF65-F5344CB8AC3E}">
        <p14:creationId xmlns:p14="http://schemas.microsoft.com/office/powerpoint/2010/main" val="22793183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Order Policy Code ‘D’ – Fixed Quantity</a:t>
            </a:r>
          </a:p>
        </p:txBody>
      </p:sp>
      <p:sp>
        <p:nvSpPr>
          <p:cNvPr id="3" name="Content Placeholder 2"/>
          <p:cNvSpPr>
            <a:spLocks noGrp="1"/>
          </p:cNvSpPr>
          <p:nvPr>
            <p:ph idx="1"/>
          </p:nvPr>
        </p:nvSpPr>
        <p:spPr/>
        <p:txBody>
          <a:bodyPr/>
          <a:lstStyle/>
          <a:p>
            <a:r>
              <a:rPr lang="en-US" dirty="0"/>
              <a:t>OPC ‘D’ works like a minimum order quantity</a:t>
            </a:r>
          </a:p>
          <a:p>
            <a:r>
              <a:rPr lang="en-US" dirty="0"/>
              <a:t>If the ‘Projected Balance’ will go negative due to requirements, MRP will plan an order for the ‘Fixed Order Quantity’</a:t>
            </a:r>
          </a:p>
          <a:p>
            <a:pPr lvl="1"/>
            <a:r>
              <a:rPr lang="en-US" dirty="0"/>
              <a:t>If the required quantity is greater than the Fixed Order Quantity then MRP will plan for the greater quantity</a:t>
            </a:r>
          </a:p>
          <a:p>
            <a:r>
              <a:rPr lang="en-US" dirty="0"/>
              <a:t>There is no ‘look forward’ for additional requirements</a:t>
            </a:r>
          </a:p>
        </p:txBody>
      </p:sp>
      <p:sp>
        <p:nvSpPr>
          <p:cNvPr id="4" name="Slide Number Placeholder 3"/>
          <p:cNvSpPr>
            <a:spLocks noGrp="1"/>
          </p:cNvSpPr>
          <p:nvPr>
            <p:ph type="sldNum" sz="quarter" idx="12"/>
          </p:nvPr>
        </p:nvSpPr>
        <p:spPr/>
        <p:txBody>
          <a:bodyPr/>
          <a:lstStyle/>
          <a:p>
            <a:fld id="{716D01B0-2946-4EF1-9F66-53330CF3B2D9}" type="slidenum">
              <a:rPr lang="en-US" smtClean="0"/>
              <a:t>27</a:t>
            </a:fld>
            <a:endParaRPr lang="en-US" dirty="0"/>
          </a:p>
        </p:txBody>
      </p:sp>
    </p:spTree>
    <p:extLst>
      <p:ext uri="{BB962C8B-B14F-4D97-AF65-F5344CB8AC3E}">
        <p14:creationId xmlns:p14="http://schemas.microsoft.com/office/powerpoint/2010/main" val="17298582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Order Policy Codes ‘F &amp; I’ – Part Period Balancing</a:t>
            </a:r>
          </a:p>
        </p:txBody>
      </p:sp>
      <p:sp>
        <p:nvSpPr>
          <p:cNvPr id="3" name="Content Placeholder 2"/>
          <p:cNvSpPr>
            <a:spLocks noGrp="1"/>
          </p:cNvSpPr>
          <p:nvPr>
            <p:ph idx="1"/>
          </p:nvPr>
        </p:nvSpPr>
        <p:spPr/>
        <p:txBody>
          <a:bodyPr/>
          <a:lstStyle/>
          <a:p>
            <a:r>
              <a:rPr lang="en-US" dirty="0"/>
              <a:t>Antiquated method (from the 1960’s &amp; 70’s) that calculates the carrying cost of inventory, cost of placing an order, etc. to determine the quantity of the planned order</a:t>
            </a:r>
          </a:p>
          <a:p>
            <a:pPr lvl="1"/>
            <a:r>
              <a:rPr lang="en-US" dirty="0"/>
              <a:t>OPC F uses the Standard Cost of the item in its calculations</a:t>
            </a:r>
          </a:p>
          <a:p>
            <a:pPr lvl="1"/>
            <a:r>
              <a:rPr lang="en-US" dirty="0"/>
              <a:t>OPC I uses the Current Cost of the item in its calculations</a:t>
            </a:r>
          </a:p>
          <a:p>
            <a:r>
              <a:rPr lang="en-US" dirty="0"/>
              <a:t>Just in Time/Kanban principles have made this methodology obsolete</a:t>
            </a:r>
          </a:p>
        </p:txBody>
      </p:sp>
      <p:sp>
        <p:nvSpPr>
          <p:cNvPr id="4" name="Slide Number Placeholder 3"/>
          <p:cNvSpPr>
            <a:spLocks noGrp="1"/>
          </p:cNvSpPr>
          <p:nvPr>
            <p:ph type="sldNum" sz="quarter" idx="12"/>
          </p:nvPr>
        </p:nvSpPr>
        <p:spPr/>
        <p:txBody>
          <a:bodyPr/>
          <a:lstStyle/>
          <a:p>
            <a:fld id="{716D01B0-2946-4EF1-9F66-53330CF3B2D9}" type="slidenum">
              <a:rPr lang="en-US" smtClean="0"/>
              <a:t>28</a:t>
            </a:fld>
            <a:endParaRPr lang="en-US" dirty="0"/>
          </a:p>
        </p:txBody>
      </p:sp>
      <p:pic>
        <p:nvPicPr>
          <p:cNvPr id="5" name="Picture 4"/>
          <p:cNvPicPr>
            <a:picLocks noChangeAspect="1"/>
          </p:cNvPicPr>
          <p:nvPr/>
        </p:nvPicPr>
        <p:blipFill>
          <a:blip r:embed="rId2"/>
          <a:stretch>
            <a:fillRect/>
          </a:stretch>
        </p:blipFill>
        <p:spPr>
          <a:xfrm>
            <a:off x="2686491" y="3880146"/>
            <a:ext cx="5249008" cy="1771897"/>
          </a:xfrm>
          <a:prstGeom prst="rect">
            <a:avLst/>
          </a:prstGeom>
        </p:spPr>
      </p:pic>
    </p:spTree>
    <p:extLst>
      <p:ext uri="{BB962C8B-B14F-4D97-AF65-F5344CB8AC3E}">
        <p14:creationId xmlns:p14="http://schemas.microsoft.com/office/powerpoint/2010/main" val="15834466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Order Policy Code ‘G’ – Days Supply per Order</a:t>
            </a:r>
          </a:p>
        </p:txBody>
      </p:sp>
      <p:sp>
        <p:nvSpPr>
          <p:cNvPr id="3" name="Content Placeholder 2"/>
          <p:cNvSpPr>
            <a:spLocks noGrp="1"/>
          </p:cNvSpPr>
          <p:nvPr>
            <p:ph idx="1"/>
          </p:nvPr>
        </p:nvSpPr>
        <p:spPr/>
        <p:txBody>
          <a:bodyPr/>
          <a:lstStyle/>
          <a:p>
            <a:r>
              <a:rPr lang="en-US" dirty="0"/>
              <a:t>Days Supply per Order goes through the following steps to calculate order quantity</a:t>
            </a:r>
          </a:p>
          <a:p>
            <a:pPr lvl="1"/>
            <a:r>
              <a:rPr lang="en-US" dirty="0"/>
              <a:t>When Projected Balance will go negative, MRP will look forward x number of days (defined in the ‘Days Supply per Order’ field) and add all the requirements in that time period</a:t>
            </a:r>
          </a:p>
          <a:p>
            <a:pPr lvl="1"/>
            <a:r>
              <a:rPr lang="en-US" dirty="0"/>
              <a:t>It will then recommend an order for the sum of the requirements in the time period (assuming no minimum or multiple quantity)</a:t>
            </a:r>
          </a:p>
          <a:p>
            <a:r>
              <a:rPr lang="en-US" dirty="0"/>
              <a:t>If the item has a ‘Safety Stock’ quantity in the requirements, the trigger to order will be when the ‘Projected Balance’ goes below the Safety Stock quantity (instead of waiting until Projected Inventory goes negative)</a:t>
            </a:r>
          </a:p>
          <a:p>
            <a:r>
              <a:rPr lang="en-US" dirty="0"/>
              <a:t>This is the default value when adding a new item warehouse/balance record</a:t>
            </a:r>
          </a:p>
          <a:p>
            <a:r>
              <a:rPr lang="en-US" dirty="0"/>
              <a:t>OPC ‘G’ with ‘Days Supply’ = 0 is the same as OPC ‘A’ (Discrete)</a:t>
            </a:r>
          </a:p>
        </p:txBody>
      </p:sp>
      <p:sp>
        <p:nvSpPr>
          <p:cNvPr id="4" name="Slide Number Placeholder 3"/>
          <p:cNvSpPr>
            <a:spLocks noGrp="1"/>
          </p:cNvSpPr>
          <p:nvPr>
            <p:ph type="sldNum" sz="quarter" idx="12"/>
          </p:nvPr>
        </p:nvSpPr>
        <p:spPr/>
        <p:txBody>
          <a:bodyPr/>
          <a:lstStyle/>
          <a:p>
            <a:fld id="{716D01B0-2946-4EF1-9F66-53330CF3B2D9}" type="slidenum">
              <a:rPr lang="en-US" smtClean="0"/>
              <a:t>29</a:t>
            </a:fld>
            <a:endParaRPr lang="en-US" dirty="0"/>
          </a:p>
        </p:txBody>
      </p:sp>
    </p:spTree>
    <p:extLst>
      <p:ext uri="{BB962C8B-B14F-4D97-AF65-F5344CB8AC3E}">
        <p14:creationId xmlns:p14="http://schemas.microsoft.com/office/powerpoint/2010/main" val="41868241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5D40EA-2A4B-10D9-F3EC-DF0F9DB8C2AC}"/>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3DB76591-819D-7D32-523B-C64CB2B46701}"/>
              </a:ext>
            </a:extLst>
          </p:cNvPr>
          <p:cNvSpPr>
            <a:spLocks noGrp="1"/>
          </p:cNvSpPr>
          <p:nvPr>
            <p:ph idx="1"/>
          </p:nvPr>
        </p:nvSpPr>
        <p:spPr/>
        <p:txBody>
          <a:bodyPr/>
          <a:lstStyle/>
          <a:p>
            <a:r>
              <a:rPr lang="en-US" dirty="0"/>
              <a:t>Setting the planning fields in the Item Warehouse/Balance record is akin to putting together a jigsaw puzzle.   All the pieces must fit to create a valid plan</a:t>
            </a:r>
          </a:p>
          <a:p>
            <a:r>
              <a:rPr lang="en-US" dirty="0"/>
              <a:t>At release 9.1 and above, the Warehouse Master holds the MRP Execution Options and Horizon (date) values</a:t>
            </a:r>
          </a:p>
          <a:p>
            <a:pPr lvl="1"/>
            <a:r>
              <a:rPr lang="en-US" dirty="0"/>
              <a:t>At lower levels of XA, these are menu options from the MRP Planning Options menu</a:t>
            </a:r>
          </a:p>
          <a:p>
            <a:pPr lvl="1"/>
            <a:r>
              <a:rPr lang="en-US" dirty="0"/>
              <a:t>MRP Execution Options are fields that apply to all items</a:t>
            </a:r>
          </a:p>
          <a:p>
            <a:pPr lvl="1"/>
            <a:r>
              <a:rPr lang="en-US" dirty="0"/>
              <a:t>Horizon values control:</a:t>
            </a:r>
          </a:p>
          <a:p>
            <a:pPr lvl="2"/>
            <a:r>
              <a:rPr lang="en-US" dirty="0"/>
              <a:t>What Customer Orders are included as a requirement</a:t>
            </a:r>
          </a:p>
          <a:p>
            <a:pPr lvl="2"/>
            <a:r>
              <a:rPr lang="en-US" dirty="0"/>
              <a:t>What Planned Orders get a ‘Release’ message</a:t>
            </a:r>
          </a:p>
          <a:p>
            <a:pPr lvl="2"/>
            <a:r>
              <a:rPr lang="en-US" dirty="0"/>
              <a:t>How many MRP orders are displayed in the ‘MRP Recommendations’ (PowerLink) or ‘Order Release and Review’ screen (Green Screen)</a:t>
            </a:r>
          </a:p>
          <a:p>
            <a:r>
              <a:rPr lang="en-US" dirty="0"/>
              <a:t>MRP uses the Calendar File to determine which days are working days and is used when calculating the Planned Order start date</a:t>
            </a:r>
          </a:p>
        </p:txBody>
      </p:sp>
      <p:sp>
        <p:nvSpPr>
          <p:cNvPr id="4" name="Slide Number Placeholder 3">
            <a:extLst>
              <a:ext uri="{FF2B5EF4-FFF2-40B4-BE49-F238E27FC236}">
                <a16:creationId xmlns:a16="http://schemas.microsoft.com/office/drawing/2014/main" id="{13A531DD-E6EC-F09C-91ED-CC80C3ECE1FE}"/>
              </a:ext>
            </a:extLst>
          </p:cNvPr>
          <p:cNvSpPr>
            <a:spLocks noGrp="1"/>
          </p:cNvSpPr>
          <p:nvPr>
            <p:ph type="sldNum" sz="quarter" idx="12"/>
          </p:nvPr>
        </p:nvSpPr>
        <p:spPr/>
        <p:txBody>
          <a:bodyPr/>
          <a:lstStyle/>
          <a:p>
            <a:fld id="{716D01B0-2946-4EF1-9F66-53330CF3B2D9}" type="slidenum">
              <a:rPr lang="en-US" smtClean="0"/>
              <a:t>3</a:t>
            </a:fld>
            <a:endParaRPr lang="en-US" dirty="0"/>
          </a:p>
        </p:txBody>
      </p:sp>
    </p:spTree>
    <p:extLst>
      <p:ext uri="{BB962C8B-B14F-4D97-AF65-F5344CB8AC3E}">
        <p14:creationId xmlns:p14="http://schemas.microsoft.com/office/powerpoint/2010/main" val="31368028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Order Policy Code ‘H’ – Discrete Above Minimum</a:t>
            </a:r>
          </a:p>
        </p:txBody>
      </p:sp>
      <p:sp>
        <p:nvSpPr>
          <p:cNvPr id="3" name="Content Placeholder 2"/>
          <p:cNvSpPr>
            <a:spLocks noGrp="1"/>
          </p:cNvSpPr>
          <p:nvPr>
            <p:ph idx="1"/>
          </p:nvPr>
        </p:nvSpPr>
        <p:spPr/>
        <p:txBody>
          <a:bodyPr/>
          <a:lstStyle/>
          <a:p>
            <a:r>
              <a:rPr lang="en-US" dirty="0"/>
              <a:t>OPC ‘H’ has 2 methods to calculate order quantity depending on supporting fields</a:t>
            </a:r>
          </a:p>
          <a:p>
            <a:pPr lvl="1"/>
            <a:r>
              <a:rPr lang="en-US" dirty="0"/>
              <a:t>Fixed Order quantity is used by OPC ‘H’</a:t>
            </a:r>
          </a:p>
          <a:p>
            <a:r>
              <a:rPr lang="en-US" dirty="0"/>
              <a:t>OPC ‘H’ (Discrete Above a Minimum) will add requirements (similar to OPC ‘G’ but it ignores the date of the requirements) until the Requirement total equals or exceeds the Fixed Order Quantity.  At the point that the sum of the requirements exceed the Fixed Order Quantity it will recommend an order for the quantity required to meet the requirements.</a:t>
            </a:r>
          </a:p>
          <a:p>
            <a:pPr lvl="1"/>
            <a:endParaRPr lang="en-US" dirty="0"/>
          </a:p>
        </p:txBody>
      </p:sp>
      <p:sp>
        <p:nvSpPr>
          <p:cNvPr id="4" name="Slide Number Placeholder 3"/>
          <p:cNvSpPr>
            <a:spLocks noGrp="1"/>
          </p:cNvSpPr>
          <p:nvPr>
            <p:ph type="sldNum" sz="quarter" idx="12"/>
          </p:nvPr>
        </p:nvSpPr>
        <p:spPr/>
        <p:txBody>
          <a:bodyPr/>
          <a:lstStyle/>
          <a:p>
            <a:fld id="{716D01B0-2946-4EF1-9F66-53330CF3B2D9}" type="slidenum">
              <a:rPr lang="en-US" smtClean="0"/>
              <a:t>30</a:t>
            </a:fld>
            <a:endParaRPr lang="en-US" dirty="0"/>
          </a:p>
        </p:txBody>
      </p:sp>
    </p:spTree>
    <p:extLst>
      <p:ext uri="{BB962C8B-B14F-4D97-AF65-F5344CB8AC3E}">
        <p14:creationId xmlns:p14="http://schemas.microsoft.com/office/powerpoint/2010/main" val="10249998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Order Policy Code ‘H’ – Kanban</a:t>
            </a:r>
          </a:p>
        </p:txBody>
      </p:sp>
      <p:sp>
        <p:nvSpPr>
          <p:cNvPr id="3" name="Content Placeholder 2"/>
          <p:cNvSpPr>
            <a:spLocks noGrp="1"/>
          </p:cNvSpPr>
          <p:nvPr>
            <p:ph idx="1"/>
          </p:nvPr>
        </p:nvSpPr>
        <p:spPr/>
        <p:txBody>
          <a:bodyPr/>
          <a:lstStyle/>
          <a:p>
            <a:r>
              <a:rPr lang="en-US" dirty="0"/>
              <a:t>With the introduction of Kanban in the 1980’s, MRP needed to plan order quantities that matched the Kanban quantity</a:t>
            </a:r>
          </a:p>
          <a:p>
            <a:r>
              <a:rPr lang="en-US" dirty="0"/>
              <a:t>Instead of creating a new OPC, XA decided to use an additional field with OPC ‘H’</a:t>
            </a:r>
          </a:p>
          <a:p>
            <a:pPr lvl="1"/>
            <a:r>
              <a:rPr lang="en-US" dirty="0"/>
              <a:t>Fixed Order Quantity = Maximum Order Quantity</a:t>
            </a:r>
          </a:p>
          <a:p>
            <a:pPr lvl="1"/>
            <a:r>
              <a:rPr lang="en-US" dirty="0"/>
              <a:t>When the same quantity is entered in both Fixed and Maximum Order Quantity fields MRP will plan every order for the same quantity</a:t>
            </a:r>
          </a:p>
          <a:p>
            <a:pPr lvl="1"/>
            <a:r>
              <a:rPr lang="en-US" dirty="0"/>
              <a:t>For example, if every order for an item must equal 200 then set both Fixed Order Quantity and Maximum fields to 200</a:t>
            </a:r>
          </a:p>
          <a:p>
            <a:pPr lvl="2"/>
            <a:r>
              <a:rPr lang="en-US" dirty="0"/>
              <a:t>If there is a requirement for 350, then there will be 2 planned orders for 200 both with the same due date</a:t>
            </a:r>
          </a:p>
          <a:p>
            <a:pPr lvl="2"/>
            <a:r>
              <a:rPr lang="en-US" dirty="0"/>
              <a:t>If the requirement is for 75 then MRP will plan 1 order for a quantity of 200</a:t>
            </a:r>
          </a:p>
        </p:txBody>
      </p:sp>
      <p:sp>
        <p:nvSpPr>
          <p:cNvPr id="4" name="Slide Number Placeholder 3"/>
          <p:cNvSpPr>
            <a:spLocks noGrp="1"/>
          </p:cNvSpPr>
          <p:nvPr>
            <p:ph type="sldNum" sz="quarter" idx="12"/>
          </p:nvPr>
        </p:nvSpPr>
        <p:spPr/>
        <p:txBody>
          <a:bodyPr/>
          <a:lstStyle/>
          <a:p>
            <a:fld id="{716D01B0-2946-4EF1-9F66-53330CF3B2D9}" type="slidenum">
              <a:rPr lang="en-US" smtClean="0"/>
              <a:t>31</a:t>
            </a:fld>
            <a:endParaRPr lang="en-US" dirty="0"/>
          </a:p>
        </p:txBody>
      </p:sp>
    </p:spTree>
    <p:extLst>
      <p:ext uri="{BB962C8B-B14F-4D97-AF65-F5344CB8AC3E}">
        <p14:creationId xmlns:p14="http://schemas.microsoft.com/office/powerpoint/2010/main" val="20737426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Order Policy Code ‘Z’ – User Option</a:t>
            </a:r>
          </a:p>
        </p:txBody>
      </p:sp>
      <p:sp>
        <p:nvSpPr>
          <p:cNvPr id="3" name="Content Placeholder 2"/>
          <p:cNvSpPr>
            <a:spLocks noGrp="1"/>
          </p:cNvSpPr>
          <p:nvPr>
            <p:ph idx="1"/>
          </p:nvPr>
        </p:nvSpPr>
        <p:spPr/>
        <p:txBody>
          <a:bodyPr/>
          <a:lstStyle/>
          <a:p>
            <a:r>
              <a:rPr lang="en-US" dirty="0"/>
              <a:t>If none of the Order Policy Codes listed meet your company’s requirements for order quantity calculation, OPC ‘Z’ allows you to insert your own program to calculate order quantity</a:t>
            </a:r>
          </a:p>
          <a:p>
            <a:pPr lvl="1"/>
            <a:r>
              <a:rPr lang="en-US" dirty="0"/>
              <a:t>Requires a modification to MRP code (last time I asked – several years ago).  There are now pre-MRP, mid-MRP and post-MRP user exits and the mid user exit may be able to be used</a:t>
            </a:r>
          </a:p>
          <a:p>
            <a:r>
              <a:rPr lang="en-US" dirty="0"/>
              <a:t>If you do not have a custom program to calculate order quantity, XA MRP will treat OPC Z the same as OPC G</a:t>
            </a:r>
          </a:p>
          <a:p>
            <a:pPr lvl="1"/>
            <a:endParaRPr lang="en-US" dirty="0"/>
          </a:p>
        </p:txBody>
      </p:sp>
      <p:sp>
        <p:nvSpPr>
          <p:cNvPr id="4" name="Slide Number Placeholder 3"/>
          <p:cNvSpPr>
            <a:spLocks noGrp="1"/>
          </p:cNvSpPr>
          <p:nvPr>
            <p:ph type="sldNum" sz="quarter" idx="12"/>
          </p:nvPr>
        </p:nvSpPr>
        <p:spPr/>
        <p:txBody>
          <a:bodyPr/>
          <a:lstStyle/>
          <a:p>
            <a:fld id="{716D01B0-2946-4EF1-9F66-53330CF3B2D9}" type="slidenum">
              <a:rPr lang="en-US" smtClean="0"/>
              <a:t>32</a:t>
            </a:fld>
            <a:endParaRPr lang="en-US" dirty="0"/>
          </a:p>
        </p:txBody>
      </p:sp>
    </p:spTree>
    <p:extLst>
      <p:ext uri="{BB962C8B-B14F-4D97-AF65-F5344CB8AC3E}">
        <p14:creationId xmlns:p14="http://schemas.microsoft.com/office/powerpoint/2010/main" val="1192309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Minimum &amp; Multiple Order Quantities</a:t>
            </a:r>
          </a:p>
        </p:txBody>
      </p:sp>
      <p:sp>
        <p:nvSpPr>
          <p:cNvPr id="3" name="Content Placeholder 2"/>
          <p:cNvSpPr>
            <a:spLocks noGrp="1"/>
          </p:cNvSpPr>
          <p:nvPr>
            <p:ph idx="1"/>
          </p:nvPr>
        </p:nvSpPr>
        <p:spPr/>
        <p:txBody>
          <a:bodyPr/>
          <a:lstStyle/>
          <a:p>
            <a:r>
              <a:rPr lang="en-US" dirty="0"/>
              <a:t>Except for ‘Kanban’, the MRP order quantity, once calculated, can be adjusted by the Minimum and/or Multiple order quantity values</a:t>
            </a:r>
          </a:p>
          <a:p>
            <a:r>
              <a:rPr lang="en-US" dirty="0"/>
              <a:t>Minimum</a:t>
            </a:r>
          </a:p>
          <a:p>
            <a:pPr lvl="1"/>
            <a:r>
              <a:rPr lang="en-US" dirty="0"/>
              <a:t>If the calculated quantity is 90 and the ‘Minimum’ field is set to 100, MRP planned order will be for a quantity of 100</a:t>
            </a:r>
          </a:p>
          <a:p>
            <a:pPr lvl="1"/>
            <a:r>
              <a:rPr lang="en-US" dirty="0"/>
              <a:t>If the calculated quantity is 120 and the ‘Minimum’ field is set to 100, MRP planned order will be for a quantity of 120</a:t>
            </a:r>
          </a:p>
          <a:p>
            <a:r>
              <a:rPr lang="en-US" dirty="0"/>
              <a:t>Multiple</a:t>
            </a:r>
          </a:p>
          <a:p>
            <a:pPr lvl="1"/>
            <a:r>
              <a:rPr lang="en-US" dirty="0"/>
              <a:t>If the calculated quantity is 90 and the ‘Multiple’ field is set to 100, MRP planned order will be for a quantity of 100</a:t>
            </a:r>
          </a:p>
          <a:p>
            <a:pPr lvl="1"/>
            <a:r>
              <a:rPr lang="en-US" dirty="0"/>
              <a:t>If the calculated quantity is 120 and the ‘Multiple’ field is set to 100, MRP planned order will be for a quantity of 200</a:t>
            </a:r>
          </a:p>
        </p:txBody>
      </p:sp>
      <p:sp>
        <p:nvSpPr>
          <p:cNvPr id="4" name="Slide Number Placeholder 3"/>
          <p:cNvSpPr>
            <a:spLocks noGrp="1"/>
          </p:cNvSpPr>
          <p:nvPr>
            <p:ph type="sldNum" sz="quarter" idx="12"/>
          </p:nvPr>
        </p:nvSpPr>
        <p:spPr/>
        <p:txBody>
          <a:bodyPr/>
          <a:lstStyle/>
          <a:p>
            <a:fld id="{716D01B0-2946-4EF1-9F66-53330CF3B2D9}" type="slidenum">
              <a:rPr lang="en-US" smtClean="0"/>
              <a:t>33</a:t>
            </a:fld>
            <a:endParaRPr lang="en-US" dirty="0"/>
          </a:p>
        </p:txBody>
      </p:sp>
    </p:spTree>
    <p:extLst>
      <p:ext uri="{BB962C8B-B14F-4D97-AF65-F5344CB8AC3E}">
        <p14:creationId xmlns:p14="http://schemas.microsoft.com/office/powerpoint/2010/main" val="184567726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Maximum Order Quantity</a:t>
            </a:r>
          </a:p>
        </p:txBody>
      </p:sp>
      <p:sp>
        <p:nvSpPr>
          <p:cNvPr id="3" name="Content Placeholder 2"/>
          <p:cNvSpPr>
            <a:spLocks noGrp="1"/>
          </p:cNvSpPr>
          <p:nvPr>
            <p:ph idx="1"/>
          </p:nvPr>
        </p:nvSpPr>
        <p:spPr/>
        <p:txBody>
          <a:bodyPr/>
          <a:lstStyle/>
          <a:p>
            <a:r>
              <a:rPr lang="en-US" dirty="0"/>
              <a:t>Maximum Order quantity does not change the planned order quantity (unless using Kanban – OPC ‘H’) </a:t>
            </a:r>
          </a:p>
          <a:p>
            <a:r>
              <a:rPr lang="en-US" dirty="0"/>
              <a:t>When the MRP planned order quantity is greater than the ‘Maximum’ quantity MRP creates an exception message to notify the Planner</a:t>
            </a:r>
          </a:p>
          <a:p>
            <a:pPr lvl="1"/>
            <a:r>
              <a:rPr lang="en-US" dirty="0"/>
              <a:t>If using Visual Planner (</a:t>
            </a:r>
            <a:r>
              <a:rPr lang="en-US" dirty="0" err="1"/>
              <a:t>VPi</a:t>
            </a:r>
            <a:r>
              <a:rPr lang="en-US" dirty="0"/>
              <a:t>) or Thru-Put, multiple planned orders will be created with none of them exceeding the Maximum quantity</a:t>
            </a:r>
          </a:p>
        </p:txBody>
      </p:sp>
      <p:sp>
        <p:nvSpPr>
          <p:cNvPr id="4" name="Slide Number Placeholder 3"/>
          <p:cNvSpPr>
            <a:spLocks noGrp="1"/>
          </p:cNvSpPr>
          <p:nvPr>
            <p:ph type="sldNum" sz="quarter" idx="12"/>
          </p:nvPr>
        </p:nvSpPr>
        <p:spPr/>
        <p:txBody>
          <a:bodyPr/>
          <a:lstStyle/>
          <a:p>
            <a:fld id="{716D01B0-2946-4EF1-9F66-53330CF3B2D9}" type="slidenum">
              <a:rPr lang="en-US" smtClean="0"/>
              <a:t>34</a:t>
            </a:fld>
            <a:endParaRPr lang="en-US" dirty="0"/>
          </a:p>
        </p:txBody>
      </p:sp>
    </p:spTree>
    <p:extLst>
      <p:ext uri="{BB962C8B-B14F-4D97-AF65-F5344CB8AC3E}">
        <p14:creationId xmlns:p14="http://schemas.microsoft.com/office/powerpoint/2010/main" val="146737985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MRP Step 4</a:t>
            </a:r>
          </a:p>
        </p:txBody>
      </p:sp>
      <p:sp>
        <p:nvSpPr>
          <p:cNvPr id="3" name="Text Placeholder 2"/>
          <p:cNvSpPr>
            <a:spLocks noGrp="1"/>
          </p:cNvSpPr>
          <p:nvPr>
            <p:ph type="body" idx="1"/>
          </p:nvPr>
        </p:nvSpPr>
        <p:spPr/>
        <p:txBody>
          <a:bodyPr/>
          <a:lstStyle/>
          <a:p>
            <a:r>
              <a:rPr lang="en-US" dirty="0"/>
              <a:t>Calculate Planned Order Start Date</a:t>
            </a:r>
          </a:p>
        </p:txBody>
      </p:sp>
      <p:sp>
        <p:nvSpPr>
          <p:cNvPr id="4" name="Slide Number Placeholder 3"/>
          <p:cNvSpPr>
            <a:spLocks noGrp="1"/>
          </p:cNvSpPr>
          <p:nvPr>
            <p:ph type="sldNum" sz="quarter" idx="12"/>
          </p:nvPr>
        </p:nvSpPr>
        <p:spPr/>
        <p:txBody>
          <a:bodyPr/>
          <a:lstStyle/>
          <a:p>
            <a:fld id="{716D01B0-2946-4EF1-9F66-53330CF3B2D9}" type="slidenum">
              <a:rPr lang="en-US" smtClean="0"/>
              <a:t>35</a:t>
            </a:fld>
            <a:endParaRPr lang="en-US"/>
          </a:p>
        </p:txBody>
      </p:sp>
    </p:spTree>
    <p:extLst>
      <p:ext uri="{BB962C8B-B14F-4D97-AF65-F5344CB8AC3E}">
        <p14:creationId xmlns:p14="http://schemas.microsoft.com/office/powerpoint/2010/main" val="115848235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Calculate Start Date – Lead Times</a:t>
            </a:r>
          </a:p>
        </p:txBody>
      </p:sp>
      <p:sp>
        <p:nvSpPr>
          <p:cNvPr id="3" name="Content Placeholder 2"/>
          <p:cNvSpPr>
            <a:spLocks noGrp="1"/>
          </p:cNvSpPr>
          <p:nvPr>
            <p:ph idx="1"/>
          </p:nvPr>
        </p:nvSpPr>
        <p:spPr/>
        <p:txBody>
          <a:bodyPr/>
          <a:lstStyle/>
          <a:p>
            <a:r>
              <a:rPr lang="en-US" dirty="0"/>
              <a:t>All Lead Times are entered in working days</a:t>
            </a:r>
          </a:p>
          <a:p>
            <a:r>
              <a:rPr lang="en-US" dirty="0"/>
              <a:t>Lead Time Code </a:t>
            </a:r>
          </a:p>
          <a:p>
            <a:pPr lvl="1"/>
            <a:r>
              <a:rPr lang="en-US" dirty="0"/>
              <a:t>Manufacture – create M-Plan Orders for the item &amp; use Manufacturing Lead Times</a:t>
            </a:r>
          </a:p>
          <a:p>
            <a:pPr lvl="1"/>
            <a:r>
              <a:rPr lang="en-US" dirty="0"/>
              <a:t>Purchase – create P-Plan orders for the item &amp; use Purchasing Lead Times</a:t>
            </a:r>
          </a:p>
          <a:p>
            <a:r>
              <a:rPr lang="en-US" dirty="0"/>
              <a:t>MRP uses the lead times to calculate the Start Date of the planned order</a:t>
            </a:r>
          </a:p>
          <a:p>
            <a:pPr lvl="1"/>
            <a:r>
              <a:rPr lang="en-US" dirty="0"/>
              <a:t>It is </a:t>
            </a:r>
            <a:r>
              <a:rPr lang="en-US" u="sng" dirty="0"/>
              <a:t>critical</a:t>
            </a:r>
            <a:r>
              <a:rPr lang="en-US" dirty="0"/>
              <a:t> that the start date be accurate in that the planned MO start date will become the required date for the components in the BOM</a:t>
            </a:r>
          </a:p>
        </p:txBody>
      </p:sp>
      <p:sp>
        <p:nvSpPr>
          <p:cNvPr id="4" name="Slide Number Placeholder 3"/>
          <p:cNvSpPr>
            <a:spLocks noGrp="1"/>
          </p:cNvSpPr>
          <p:nvPr>
            <p:ph type="sldNum" sz="quarter" idx="12"/>
          </p:nvPr>
        </p:nvSpPr>
        <p:spPr/>
        <p:txBody>
          <a:bodyPr/>
          <a:lstStyle/>
          <a:p>
            <a:fld id="{716D01B0-2946-4EF1-9F66-53330CF3B2D9}" type="slidenum">
              <a:rPr lang="en-US" smtClean="0"/>
              <a:t>36</a:t>
            </a:fld>
            <a:endParaRPr lang="en-US" dirty="0"/>
          </a:p>
        </p:txBody>
      </p:sp>
      <p:pic>
        <p:nvPicPr>
          <p:cNvPr id="5" name="Content Placeholder 4"/>
          <p:cNvPicPr>
            <a:picLocks noChangeAspect="1"/>
          </p:cNvPicPr>
          <p:nvPr/>
        </p:nvPicPr>
        <p:blipFill>
          <a:blip r:embed="rId2"/>
          <a:stretch>
            <a:fillRect/>
          </a:stretch>
        </p:blipFill>
        <p:spPr>
          <a:xfrm>
            <a:off x="724618" y="4097546"/>
            <a:ext cx="10048781" cy="2028411"/>
          </a:xfrm>
          <a:prstGeom prst="rect">
            <a:avLst/>
          </a:prstGeom>
        </p:spPr>
      </p:pic>
    </p:spTree>
    <p:extLst>
      <p:ext uri="{BB962C8B-B14F-4D97-AF65-F5344CB8AC3E}">
        <p14:creationId xmlns:p14="http://schemas.microsoft.com/office/powerpoint/2010/main" val="47591025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Calculate Start Date – Make Items</a:t>
            </a:r>
          </a:p>
        </p:txBody>
      </p:sp>
      <p:sp>
        <p:nvSpPr>
          <p:cNvPr id="3" name="Content Placeholder 2"/>
          <p:cNvSpPr>
            <a:spLocks noGrp="1"/>
          </p:cNvSpPr>
          <p:nvPr>
            <p:ph idx="1"/>
          </p:nvPr>
        </p:nvSpPr>
        <p:spPr/>
        <p:txBody>
          <a:bodyPr/>
          <a:lstStyle/>
          <a:p>
            <a:r>
              <a:rPr lang="en-US" dirty="0"/>
              <a:t>Manufacturing Lead Time fields:</a:t>
            </a:r>
          </a:p>
          <a:p>
            <a:pPr lvl="1"/>
            <a:r>
              <a:rPr lang="en-US" dirty="0"/>
              <a:t>Standard – fixed time to make the item, regardless of quantity</a:t>
            </a:r>
          </a:p>
          <a:p>
            <a:pPr lvl="1"/>
            <a:r>
              <a:rPr lang="en-US" dirty="0"/>
              <a:t>Variable Manufacturing – run time portion of the Manufacturing LT</a:t>
            </a:r>
          </a:p>
          <a:p>
            <a:pPr lvl="1"/>
            <a:r>
              <a:rPr lang="en-US" dirty="0"/>
              <a:t>Adjustment Manufacturing – additional LT (typically ‘pad’)</a:t>
            </a:r>
          </a:p>
          <a:p>
            <a:r>
              <a:rPr lang="en-US" dirty="0"/>
              <a:t>Standard Lead Time is made up of Move, Queue, Set Up and Run times for a make item</a:t>
            </a:r>
          </a:p>
          <a:p>
            <a:pPr lvl="1"/>
            <a:r>
              <a:rPr lang="en-US" dirty="0"/>
              <a:t>Move, Queue and Set Up are not dependent on order quantity</a:t>
            </a:r>
          </a:p>
          <a:p>
            <a:pPr lvl="1"/>
            <a:r>
              <a:rPr lang="en-US" dirty="0"/>
              <a:t>Run time can change based on the MO quantity</a:t>
            </a:r>
          </a:p>
        </p:txBody>
      </p:sp>
      <p:sp>
        <p:nvSpPr>
          <p:cNvPr id="4" name="Slide Number Placeholder 3"/>
          <p:cNvSpPr>
            <a:spLocks noGrp="1"/>
          </p:cNvSpPr>
          <p:nvPr>
            <p:ph type="sldNum" sz="quarter" idx="12"/>
          </p:nvPr>
        </p:nvSpPr>
        <p:spPr/>
        <p:txBody>
          <a:bodyPr/>
          <a:lstStyle/>
          <a:p>
            <a:fld id="{716D01B0-2946-4EF1-9F66-53330CF3B2D9}" type="slidenum">
              <a:rPr lang="en-US" smtClean="0"/>
              <a:t>37</a:t>
            </a:fld>
            <a:endParaRPr lang="en-US" dirty="0"/>
          </a:p>
        </p:txBody>
      </p:sp>
    </p:spTree>
    <p:extLst>
      <p:ext uri="{BB962C8B-B14F-4D97-AF65-F5344CB8AC3E}">
        <p14:creationId xmlns:p14="http://schemas.microsoft.com/office/powerpoint/2010/main" val="277381312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Calculate Start Date – Make Items</a:t>
            </a:r>
          </a:p>
        </p:txBody>
      </p:sp>
      <p:sp>
        <p:nvSpPr>
          <p:cNvPr id="3" name="Content Placeholder 2"/>
          <p:cNvSpPr>
            <a:spLocks noGrp="1"/>
          </p:cNvSpPr>
          <p:nvPr>
            <p:ph idx="1"/>
          </p:nvPr>
        </p:nvSpPr>
        <p:spPr/>
        <p:txBody>
          <a:bodyPr>
            <a:normAutofit/>
          </a:bodyPr>
          <a:lstStyle/>
          <a:p>
            <a:r>
              <a:rPr lang="en-US" dirty="0"/>
              <a:t>Formula for calculating MO Start Date</a:t>
            </a:r>
          </a:p>
          <a:p>
            <a:r>
              <a:rPr lang="en-US" sz="2400" dirty="0"/>
              <a:t>(</a:t>
            </a:r>
            <a:r>
              <a:rPr lang="en-US" sz="2400" dirty="0" err="1"/>
              <a:t>Mfg</a:t>
            </a:r>
            <a:r>
              <a:rPr lang="en-US" sz="2400" dirty="0"/>
              <a:t> LT – Variable LT) + (MRP Order Qty/Std. Lot Size * </a:t>
            </a:r>
            <a:r>
              <a:rPr lang="en-US" sz="2400" dirty="0" err="1"/>
              <a:t>Vari</a:t>
            </a:r>
            <a:r>
              <a:rPr lang="en-US" sz="2400" dirty="0"/>
              <a:t> LT) + Adjustment LT</a:t>
            </a:r>
          </a:p>
          <a:p>
            <a:pPr lvl="1"/>
            <a:r>
              <a:rPr lang="en-US" sz="2000" dirty="0"/>
              <a:t>(</a:t>
            </a:r>
            <a:r>
              <a:rPr lang="en-US" sz="2000" dirty="0" err="1"/>
              <a:t>Mfg</a:t>
            </a:r>
            <a:r>
              <a:rPr lang="en-US" sz="2000" dirty="0"/>
              <a:t> LT – Variable LT) represents Move, Queue, Set Up &amp; Run Lead Times for 1 Standard Lot</a:t>
            </a:r>
          </a:p>
          <a:p>
            <a:pPr lvl="1"/>
            <a:r>
              <a:rPr lang="en-US" sz="2000" dirty="0"/>
              <a:t>(MRP Order </a:t>
            </a:r>
            <a:r>
              <a:rPr lang="en-US" sz="2000" dirty="0" err="1"/>
              <a:t>Qty</a:t>
            </a:r>
            <a:r>
              <a:rPr lang="en-US" sz="2000" dirty="0"/>
              <a:t>/Standard Lot Size) represents the number of lots that the MO will produce.  Multiply by the Variable LT  to determine number of days to run the job</a:t>
            </a:r>
          </a:p>
          <a:p>
            <a:pPr lvl="2"/>
            <a:r>
              <a:rPr lang="en-US" sz="1600" b="1" dirty="0"/>
              <a:t>NOTE</a:t>
            </a:r>
            <a:r>
              <a:rPr lang="en-US" sz="1600" dirty="0"/>
              <a:t>: Standard Lot Size is also used by the Cost Roll Up to amortize set up costs</a:t>
            </a:r>
          </a:p>
          <a:p>
            <a:pPr lvl="1"/>
            <a:r>
              <a:rPr lang="en-US" dirty="0"/>
              <a:t>If the fields have the following values</a:t>
            </a:r>
          </a:p>
          <a:p>
            <a:pPr lvl="2"/>
            <a:r>
              <a:rPr lang="en-US" dirty="0"/>
              <a:t>Standard </a:t>
            </a:r>
            <a:r>
              <a:rPr lang="en-US" dirty="0" err="1"/>
              <a:t>Mfg</a:t>
            </a:r>
            <a:r>
              <a:rPr lang="en-US" dirty="0"/>
              <a:t> LT = 5</a:t>
            </a:r>
          </a:p>
          <a:p>
            <a:pPr lvl="2"/>
            <a:r>
              <a:rPr lang="en-US" dirty="0" err="1"/>
              <a:t>Vari</a:t>
            </a:r>
            <a:r>
              <a:rPr lang="en-US" dirty="0"/>
              <a:t> </a:t>
            </a:r>
            <a:r>
              <a:rPr lang="en-US" dirty="0" err="1"/>
              <a:t>Mfg</a:t>
            </a:r>
            <a:r>
              <a:rPr lang="en-US" dirty="0"/>
              <a:t> = 2</a:t>
            </a:r>
          </a:p>
          <a:p>
            <a:pPr lvl="2"/>
            <a:r>
              <a:rPr lang="en-US" dirty="0"/>
              <a:t>Adjustment = 0</a:t>
            </a:r>
          </a:p>
          <a:p>
            <a:pPr lvl="2"/>
            <a:r>
              <a:rPr lang="en-US" dirty="0"/>
              <a:t>Standard Lot Size = 100</a:t>
            </a:r>
          </a:p>
          <a:p>
            <a:pPr lvl="2"/>
            <a:r>
              <a:rPr lang="en-US" dirty="0"/>
              <a:t>MRP planned order quantity = 300</a:t>
            </a:r>
          </a:p>
          <a:p>
            <a:pPr lvl="1"/>
            <a:r>
              <a:rPr lang="en-US" dirty="0"/>
              <a:t>(5 – 2) + (300/100 * 2) + 0 </a:t>
            </a:r>
            <a:r>
              <a:rPr lang="en-US"/>
              <a:t>= 9 days </a:t>
            </a:r>
            <a:r>
              <a:rPr lang="en-US" dirty="0"/>
              <a:t>LT</a:t>
            </a:r>
          </a:p>
          <a:p>
            <a:pPr lvl="2"/>
            <a:endParaRPr lang="en-US" sz="1600" dirty="0"/>
          </a:p>
        </p:txBody>
      </p:sp>
      <p:sp>
        <p:nvSpPr>
          <p:cNvPr id="4" name="Slide Number Placeholder 3"/>
          <p:cNvSpPr>
            <a:spLocks noGrp="1"/>
          </p:cNvSpPr>
          <p:nvPr>
            <p:ph type="sldNum" sz="quarter" idx="12"/>
          </p:nvPr>
        </p:nvSpPr>
        <p:spPr/>
        <p:txBody>
          <a:bodyPr/>
          <a:lstStyle/>
          <a:p>
            <a:fld id="{716D01B0-2946-4EF1-9F66-53330CF3B2D9}" type="slidenum">
              <a:rPr lang="en-US" smtClean="0"/>
              <a:t>38</a:t>
            </a:fld>
            <a:endParaRPr lang="en-US" dirty="0"/>
          </a:p>
        </p:txBody>
      </p:sp>
    </p:spTree>
    <p:extLst>
      <p:ext uri="{BB962C8B-B14F-4D97-AF65-F5344CB8AC3E}">
        <p14:creationId xmlns:p14="http://schemas.microsoft.com/office/powerpoint/2010/main" val="213407936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 Dates</a:t>
            </a:r>
          </a:p>
        </p:txBody>
      </p:sp>
      <p:sp>
        <p:nvSpPr>
          <p:cNvPr id="3" name="Content Placeholder 2"/>
          <p:cNvSpPr>
            <a:spLocks noGrp="1"/>
          </p:cNvSpPr>
          <p:nvPr>
            <p:ph idx="1"/>
          </p:nvPr>
        </p:nvSpPr>
        <p:spPr/>
        <p:txBody>
          <a:bodyPr/>
          <a:lstStyle/>
          <a:p>
            <a:r>
              <a:rPr lang="en-US" dirty="0"/>
              <a:t>Due Date</a:t>
            </a:r>
          </a:p>
          <a:p>
            <a:pPr lvl="1"/>
            <a:r>
              <a:rPr lang="en-US" dirty="0"/>
              <a:t>Date that the item should be made and received into inventory</a:t>
            </a:r>
          </a:p>
          <a:p>
            <a:r>
              <a:rPr lang="en-US" dirty="0"/>
              <a:t>Start Date</a:t>
            </a:r>
          </a:p>
          <a:p>
            <a:pPr lvl="1"/>
            <a:r>
              <a:rPr lang="en-US" dirty="0"/>
              <a:t>Date that the MO needs to start to support the lead time of the item</a:t>
            </a:r>
          </a:p>
          <a:p>
            <a:pPr lvl="1"/>
            <a:r>
              <a:rPr lang="en-US" dirty="0"/>
              <a:t>Start date of the MO becomes the required date of the components on the MO</a:t>
            </a:r>
          </a:p>
          <a:p>
            <a:r>
              <a:rPr lang="en-US" dirty="0"/>
              <a:t>Calculated Start or Due date</a:t>
            </a:r>
          </a:p>
          <a:p>
            <a:pPr lvl="1"/>
            <a:r>
              <a:rPr lang="en-US" dirty="0"/>
              <a:t>XA will use the routing times to calculate either the start or due date based on the PC&amp;C tailoring question that asks if you’re using Forward or Backward scheduling of the MO</a:t>
            </a:r>
          </a:p>
          <a:p>
            <a:pPr lvl="2"/>
            <a:r>
              <a:rPr lang="en-US" dirty="0"/>
              <a:t>Forward Scheduling uses the start date of the MO and moves forward through the operations calculating operation start &amp; due dates.   MO will show ‘Calculated Due Date’</a:t>
            </a:r>
          </a:p>
          <a:p>
            <a:pPr lvl="2"/>
            <a:r>
              <a:rPr lang="en-US" dirty="0"/>
              <a:t>Backward Scheduling uses the MO due date as the due date of the final operation and moves backward through the routing to calculate operation start &amp; due dates.  MO will show ‘Calculated Start Date’</a:t>
            </a:r>
          </a:p>
          <a:p>
            <a:pPr lvl="1"/>
            <a:endParaRPr lang="en-US" dirty="0"/>
          </a:p>
        </p:txBody>
      </p:sp>
      <p:sp>
        <p:nvSpPr>
          <p:cNvPr id="4" name="Slide Number Placeholder 3"/>
          <p:cNvSpPr>
            <a:spLocks noGrp="1"/>
          </p:cNvSpPr>
          <p:nvPr>
            <p:ph type="sldNum" sz="quarter" idx="12"/>
          </p:nvPr>
        </p:nvSpPr>
        <p:spPr/>
        <p:txBody>
          <a:bodyPr/>
          <a:lstStyle/>
          <a:p>
            <a:fld id="{716D01B0-2946-4EF1-9F66-53330CF3B2D9}" type="slidenum">
              <a:rPr lang="en-US" smtClean="0"/>
              <a:t>39</a:t>
            </a:fld>
            <a:endParaRPr lang="en-US" dirty="0"/>
          </a:p>
        </p:txBody>
      </p:sp>
    </p:spTree>
    <p:extLst>
      <p:ext uri="{BB962C8B-B14F-4D97-AF65-F5344CB8AC3E}">
        <p14:creationId xmlns:p14="http://schemas.microsoft.com/office/powerpoint/2010/main" val="35312390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0E5A49-B7E2-1420-F570-6888C36EFD2D}"/>
              </a:ext>
            </a:extLst>
          </p:cNvPr>
          <p:cNvSpPr>
            <a:spLocks noGrp="1"/>
          </p:cNvSpPr>
          <p:nvPr>
            <p:ph type="title"/>
          </p:nvPr>
        </p:nvSpPr>
        <p:spPr/>
        <p:txBody>
          <a:bodyPr/>
          <a:lstStyle/>
          <a:p>
            <a:r>
              <a:rPr lang="en-US" dirty="0"/>
              <a:t>MRP Step 1</a:t>
            </a:r>
          </a:p>
        </p:txBody>
      </p:sp>
      <p:sp>
        <p:nvSpPr>
          <p:cNvPr id="3" name="Text Placeholder 2">
            <a:extLst>
              <a:ext uri="{FF2B5EF4-FFF2-40B4-BE49-F238E27FC236}">
                <a16:creationId xmlns:a16="http://schemas.microsoft.com/office/drawing/2014/main" id="{2F037BEF-4944-C634-9411-61F9F8B84C5D}"/>
              </a:ext>
            </a:extLst>
          </p:cNvPr>
          <p:cNvSpPr>
            <a:spLocks noGrp="1"/>
          </p:cNvSpPr>
          <p:nvPr>
            <p:ph type="body" idx="1"/>
          </p:nvPr>
        </p:nvSpPr>
        <p:spPr/>
        <p:txBody>
          <a:bodyPr/>
          <a:lstStyle/>
          <a:p>
            <a:r>
              <a:rPr lang="en-US" dirty="0"/>
              <a:t>Gather all requirements for an item and arrange them in ascending date sequence (oldest requirements first)</a:t>
            </a:r>
          </a:p>
        </p:txBody>
      </p:sp>
      <p:sp>
        <p:nvSpPr>
          <p:cNvPr id="4" name="Slide Number Placeholder 3">
            <a:extLst>
              <a:ext uri="{FF2B5EF4-FFF2-40B4-BE49-F238E27FC236}">
                <a16:creationId xmlns:a16="http://schemas.microsoft.com/office/drawing/2014/main" id="{2BE43799-2543-7143-C808-CD4D1169EE63}"/>
              </a:ext>
            </a:extLst>
          </p:cNvPr>
          <p:cNvSpPr>
            <a:spLocks noGrp="1"/>
          </p:cNvSpPr>
          <p:nvPr>
            <p:ph type="sldNum" sz="quarter" idx="12"/>
          </p:nvPr>
        </p:nvSpPr>
        <p:spPr/>
        <p:txBody>
          <a:bodyPr/>
          <a:lstStyle/>
          <a:p>
            <a:fld id="{716D01B0-2946-4EF1-9F66-53330CF3B2D9}" type="slidenum">
              <a:rPr lang="en-US" smtClean="0"/>
              <a:t>4</a:t>
            </a:fld>
            <a:endParaRPr lang="en-US"/>
          </a:p>
        </p:txBody>
      </p:sp>
    </p:spTree>
    <p:extLst>
      <p:ext uri="{BB962C8B-B14F-4D97-AF65-F5344CB8AC3E}">
        <p14:creationId xmlns:p14="http://schemas.microsoft.com/office/powerpoint/2010/main" val="426346429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Calculate Start Date – Purchased Items</a:t>
            </a:r>
          </a:p>
        </p:txBody>
      </p:sp>
      <p:sp>
        <p:nvSpPr>
          <p:cNvPr id="3" name="Content Placeholder 2"/>
          <p:cNvSpPr>
            <a:spLocks noGrp="1"/>
          </p:cNvSpPr>
          <p:nvPr>
            <p:ph idx="1"/>
          </p:nvPr>
        </p:nvSpPr>
        <p:spPr/>
        <p:txBody>
          <a:bodyPr/>
          <a:lstStyle/>
          <a:p>
            <a:r>
              <a:rPr lang="en-US" dirty="0"/>
              <a:t>As with Manufacturing Lead Times, Purchasing Lead Times are in working days based on your company’s calendar</a:t>
            </a:r>
          </a:p>
          <a:p>
            <a:r>
              <a:rPr lang="en-US" dirty="0"/>
              <a:t>Lead Time fields:</a:t>
            </a:r>
          </a:p>
          <a:p>
            <a:pPr lvl="1"/>
            <a:r>
              <a:rPr lang="en-US" dirty="0"/>
              <a:t>Purchase Review – internal time for the Buyer/Planner to review the MRP recommendation, source the vendor for the purchase</a:t>
            </a:r>
          </a:p>
          <a:p>
            <a:pPr lvl="1"/>
            <a:r>
              <a:rPr lang="en-US" dirty="0"/>
              <a:t>Vendor – Vendor quoted lead time including transit time from the vendor to the plant</a:t>
            </a:r>
          </a:p>
          <a:p>
            <a:pPr lvl="1"/>
            <a:r>
              <a:rPr lang="en-US" dirty="0"/>
              <a:t>Purchase Safety – additional lead time, is used in the calculation of the ‘Due To Dock’ date on the PO</a:t>
            </a:r>
          </a:p>
          <a:p>
            <a:pPr lvl="1"/>
            <a:r>
              <a:rPr lang="en-US" dirty="0"/>
              <a:t>Adjustment Purchase – internal Dock to Stock lead time which includes unpacking, QC inspection, etc.  Is also used in the calculation of the ‘Due to Dock’ Date</a:t>
            </a:r>
          </a:p>
          <a:p>
            <a:r>
              <a:rPr lang="en-US" dirty="0"/>
              <a:t>Review + Vendor + Safety + Adjustment = Total purchase Lead Time</a:t>
            </a:r>
          </a:p>
          <a:p>
            <a:pPr lvl="1"/>
            <a:endParaRPr lang="en-US" dirty="0"/>
          </a:p>
        </p:txBody>
      </p:sp>
      <p:sp>
        <p:nvSpPr>
          <p:cNvPr id="4" name="Slide Number Placeholder 3"/>
          <p:cNvSpPr>
            <a:spLocks noGrp="1"/>
          </p:cNvSpPr>
          <p:nvPr>
            <p:ph type="sldNum" sz="quarter" idx="12"/>
          </p:nvPr>
        </p:nvSpPr>
        <p:spPr/>
        <p:txBody>
          <a:bodyPr/>
          <a:lstStyle/>
          <a:p>
            <a:fld id="{716D01B0-2946-4EF1-9F66-53330CF3B2D9}" type="slidenum">
              <a:rPr lang="en-US" smtClean="0"/>
              <a:t>40</a:t>
            </a:fld>
            <a:endParaRPr lang="en-US" dirty="0"/>
          </a:p>
        </p:txBody>
      </p:sp>
    </p:spTree>
    <p:extLst>
      <p:ext uri="{BB962C8B-B14F-4D97-AF65-F5344CB8AC3E}">
        <p14:creationId xmlns:p14="http://schemas.microsoft.com/office/powerpoint/2010/main" val="10590444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 Dates</a:t>
            </a:r>
          </a:p>
        </p:txBody>
      </p:sp>
      <p:sp>
        <p:nvSpPr>
          <p:cNvPr id="3" name="Content Placeholder 2"/>
          <p:cNvSpPr>
            <a:spLocks noGrp="1"/>
          </p:cNvSpPr>
          <p:nvPr>
            <p:ph idx="1"/>
          </p:nvPr>
        </p:nvSpPr>
        <p:spPr/>
        <p:txBody>
          <a:bodyPr/>
          <a:lstStyle/>
          <a:p>
            <a:r>
              <a:rPr lang="en-US" dirty="0"/>
              <a:t>Due to Dock</a:t>
            </a:r>
          </a:p>
          <a:p>
            <a:pPr lvl="1"/>
            <a:r>
              <a:rPr lang="en-US" dirty="0"/>
              <a:t>Date that prints on the PO to tell the vendor when you except the goods to arrive on your dock</a:t>
            </a:r>
          </a:p>
          <a:p>
            <a:r>
              <a:rPr lang="en-US" dirty="0"/>
              <a:t>Due to Stock</a:t>
            </a:r>
          </a:p>
          <a:p>
            <a:pPr lvl="1"/>
            <a:r>
              <a:rPr lang="en-US" dirty="0"/>
              <a:t>Date that MRP uses to add the PO quantity to the ‘Projected Balance’ quantity</a:t>
            </a:r>
          </a:p>
          <a:p>
            <a:r>
              <a:rPr lang="en-US" dirty="0"/>
              <a:t>PO Start Date</a:t>
            </a:r>
          </a:p>
          <a:p>
            <a:pPr lvl="1"/>
            <a:r>
              <a:rPr lang="en-US" dirty="0"/>
              <a:t>Date that the PO was placed </a:t>
            </a:r>
          </a:p>
          <a:p>
            <a:r>
              <a:rPr lang="en-US" dirty="0"/>
              <a:t>Receipt Date</a:t>
            </a:r>
          </a:p>
          <a:p>
            <a:pPr lvl="1"/>
            <a:r>
              <a:rPr lang="en-US" dirty="0"/>
              <a:t>Depending on system tailoring, either the date of the first (partial or complete) receipt or</a:t>
            </a:r>
          </a:p>
          <a:p>
            <a:pPr lvl="1"/>
            <a:r>
              <a:rPr lang="en-US" dirty="0"/>
              <a:t>Date when the complete quantity orders has been received</a:t>
            </a:r>
          </a:p>
          <a:p>
            <a:pPr lvl="1"/>
            <a:endParaRPr lang="en-US" dirty="0"/>
          </a:p>
        </p:txBody>
      </p:sp>
      <p:sp>
        <p:nvSpPr>
          <p:cNvPr id="4" name="Slide Number Placeholder 3"/>
          <p:cNvSpPr>
            <a:spLocks noGrp="1"/>
          </p:cNvSpPr>
          <p:nvPr>
            <p:ph type="sldNum" sz="quarter" idx="12"/>
          </p:nvPr>
        </p:nvSpPr>
        <p:spPr/>
        <p:txBody>
          <a:bodyPr/>
          <a:lstStyle/>
          <a:p>
            <a:fld id="{716D01B0-2946-4EF1-9F66-53330CF3B2D9}" type="slidenum">
              <a:rPr lang="en-US" smtClean="0"/>
              <a:t>41</a:t>
            </a:fld>
            <a:endParaRPr lang="en-US" dirty="0"/>
          </a:p>
        </p:txBody>
      </p:sp>
    </p:spTree>
    <p:extLst>
      <p:ext uri="{BB962C8B-B14F-4D97-AF65-F5344CB8AC3E}">
        <p14:creationId xmlns:p14="http://schemas.microsoft.com/office/powerpoint/2010/main" val="227444514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Validate Lead Time</a:t>
            </a:r>
          </a:p>
        </p:txBody>
      </p:sp>
      <p:sp>
        <p:nvSpPr>
          <p:cNvPr id="3" name="Content Placeholder 2"/>
          <p:cNvSpPr>
            <a:spLocks noGrp="1"/>
          </p:cNvSpPr>
          <p:nvPr>
            <p:ph idx="1"/>
          </p:nvPr>
        </p:nvSpPr>
        <p:spPr/>
        <p:txBody>
          <a:bodyPr/>
          <a:lstStyle/>
          <a:p>
            <a:r>
              <a:rPr lang="en-US" dirty="0"/>
              <a:t>During MO and PO ‘Close &amp; Purge’ jobs, the actual Lead Time of the orders being purged (deleted from the open order files and added to the history files) will update the ‘Average’ Lead Time in the Item Warehouse/Balance record.</a:t>
            </a:r>
          </a:p>
        </p:txBody>
      </p:sp>
      <p:sp>
        <p:nvSpPr>
          <p:cNvPr id="4" name="Slide Number Placeholder 3"/>
          <p:cNvSpPr>
            <a:spLocks noGrp="1"/>
          </p:cNvSpPr>
          <p:nvPr>
            <p:ph type="sldNum" sz="quarter" idx="12"/>
          </p:nvPr>
        </p:nvSpPr>
        <p:spPr/>
        <p:txBody>
          <a:bodyPr/>
          <a:lstStyle/>
          <a:p>
            <a:fld id="{716D01B0-2946-4EF1-9F66-53330CF3B2D9}" type="slidenum">
              <a:rPr lang="en-US" smtClean="0"/>
              <a:t>42</a:t>
            </a:fld>
            <a:endParaRPr lang="en-US" dirty="0"/>
          </a:p>
        </p:txBody>
      </p:sp>
      <p:pic>
        <p:nvPicPr>
          <p:cNvPr id="5" name="Content Placeholder 4"/>
          <p:cNvPicPr>
            <a:picLocks noChangeAspect="1"/>
          </p:cNvPicPr>
          <p:nvPr/>
        </p:nvPicPr>
        <p:blipFill>
          <a:blip r:embed="rId2"/>
          <a:stretch>
            <a:fillRect/>
          </a:stretch>
        </p:blipFill>
        <p:spPr>
          <a:xfrm>
            <a:off x="741871" y="2685883"/>
            <a:ext cx="10048781" cy="2396060"/>
          </a:xfrm>
          <a:prstGeom prst="rect">
            <a:avLst/>
          </a:prstGeom>
        </p:spPr>
      </p:pic>
      <p:sp>
        <p:nvSpPr>
          <p:cNvPr id="6" name="Rectangle 5"/>
          <p:cNvSpPr/>
          <p:nvPr/>
        </p:nvSpPr>
        <p:spPr>
          <a:xfrm>
            <a:off x="5874589" y="3407434"/>
            <a:ext cx="940279" cy="828136"/>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263305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MRP Step 5</a:t>
            </a:r>
          </a:p>
        </p:txBody>
      </p:sp>
      <p:sp>
        <p:nvSpPr>
          <p:cNvPr id="3" name="Text Placeholder 2"/>
          <p:cNvSpPr>
            <a:spLocks noGrp="1"/>
          </p:cNvSpPr>
          <p:nvPr>
            <p:ph type="body" idx="1"/>
          </p:nvPr>
        </p:nvSpPr>
        <p:spPr/>
        <p:txBody>
          <a:bodyPr/>
          <a:lstStyle/>
          <a:p>
            <a:r>
              <a:rPr lang="en-US" dirty="0"/>
              <a:t>For M-Plan orders, go to the item’s BOM and create Peg To requirements for the components in the bill</a:t>
            </a:r>
          </a:p>
        </p:txBody>
      </p:sp>
      <p:sp>
        <p:nvSpPr>
          <p:cNvPr id="4" name="Slide Number Placeholder 3"/>
          <p:cNvSpPr>
            <a:spLocks noGrp="1"/>
          </p:cNvSpPr>
          <p:nvPr>
            <p:ph type="sldNum" sz="quarter" idx="12"/>
          </p:nvPr>
        </p:nvSpPr>
        <p:spPr/>
        <p:txBody>
          <a:bodyPr/>
          <a:lstStyle/>
          <a:p>
            <a:fld id="{716D01B0-2946-4EF1-9F66-53330CF3B2D9}" type="slidenum">
              <a:rPr lang="en-US" smtClean="0"/>
              <a:t>43</a:t>
            </a:fld>
            <a:endParaRPr lang="en-US"/>
          </a:p>
        </p:txBody>
      </p:sp>
    </p:spTree>
    <p:extLst>
      <p:ext uri="{BB962C8B-B14F-4D97-AF65-F5344CB8AC3E}">
        <p14:creationId xmlns:p14="http://schemas.microsoft.com/office/powerpoint/2010/main" val="161495704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Generating Peg To Requirements</a:t>
            </a:r>
          </a:p>
        </p:txBody>
      </p:sp>
      <p:sp>
        <p:nvSpPr>
          <p:cNvPr id="3" name="Content Placeholder 2"/>
          <p:cNvSpPr>
            <a:spLocks noGrp="1"/>
          </p:cNvSpPr>
          <p:nvPr>
            <p:ph idx="1"/>
          </p:nvPr>
        </p:nvSpPr>
        <p:spPr/>
        <p:txBody>
          <a:bodyPr/>
          <a:lstStyle/>
          <a:p>
            <a:r>
              <a:rPr lang="en-US" dirty="0"/>
              <a:t>The M-Plan’s Start date is the Requirement Date for the components of the BOM unless the bill of material Lead Time Adjustment is entered</a:t>
            </a:r>
          </a:p>
          <a:p>
            <a:r>
              <a:rPr lang="en-US" dirty="0"/>
              <a:t>If you use EPDM then the BOM that’s flagged in the Item Process record as the ‘Primary’ process is the BOM that will be used by MRP</a:t>
            </a:r>
          </a:p>
        </p:txBody>
      </p:sp>
      <p:sp>
        <p:nvSpPr>
          <p:cNvPr id="4" name="Slide Number Placeholder 3"/>
          <p:cNvSpPr>
            <a:spLocks noGrp="1"/>
          </p:cNvSpPr>
          <p:nvPr>
            <p:ph type="sldNum" sz="quarter" idx="12"/>
          </p:nvPr>
        </p:nvSpPr>
        <p:spPr/>
        <p:txBody>
          <a:bodyPr/>
          <a:lstStyle/>
          <a:p>
            <a:fld id="{716D01B0-2946-4EF1-9F66-53330CF3B2D9}" type="slidenum">
              <a:rPr lang="en-US" smtClean="0"/>
              <a:t>44</a:t>
            </a:fld>
            <a:endParaRPr lang="en-US" dirty="0"/>
          </a:p>
        </p:txBody>
      </p:sp>
      <p:pic>
        <p:nvPicPr>
          <p:cNvPr id="5" name="Picture 4"/>
          <p:cNvPicPr>
            <a:picLocks noChangeAspect="1"/>
          </p:cNvPicPr>
          <p:nvPr/>
        </p:nvPicPr>
        <p:blipFill>
          <a:blip r:embed="rId2"/>
          <a:stretch>
            <a:fillRect/>
          </a:stretch>
        </p:blipFill>
        <p:spPr>
          <a:xfrm>
            <a:off x="2251494" y="2785907"/>
            <a:ext cx="7067872" cy="3494066"/>
          </a:xfrm>
          <a:prstGeom prst="rect">
            <a:avLst/>
          </a:prstGeom>
        </p:spPr>
      </p:pic>
    </p:spTree>
    <p:extLst>
      <p:ext uri="{BB962C8B-B14F-4D97-AF65-F5344CB8AC3E}">
        <p14:creationId xmlns:p14="http://schemas.microsoft.com/office/powerpoint/2010/main" val="64974169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Generating Peg To Requirements</a:t>
            </a:r>
          </a:p>
        </p:txBody>
      </p:sp>
      <p:sp>
        <p:nvSpPr>
          <p:cNvPr id="3" name="Content Placeholder 2"/>
          <p:cNvSpPr>
            <a:spLocks noGrp="1"/>
          </p:cNvSpPr>
          <p:nvPr>
            <p:ph idx="1"/>
          </p:nvPr>
        </p:nvSpPr>
        <p:spPr/>
        <p:txBody>
          <a:bodyPr/>
          <a:lstStyle/>
          <a:p>
            <a:r>
              <a:rPr lang="en-US" dirty="0"/>
              <a:t>The adjustment can work off of the MO start or due date depending on the setting in the ‘Lead Time Adjustment based on’ field</a:t>
            </a:r>
          </a:p>
          <a:p>
            <a:r>
              <a:rPr lang="en-US" dirty="0"/>
              <a:t>The ‘Component Lead Time Adjustment’ is the number of working days to adjust the date</a:t>
            </a:r>
          </a:p>
          <a:p>
            <a:r>
              <a:rPr lang="en-US" dirty="0"/>
              <a:t>An example, there is an item that must be on hand before the MO can begin</a:t>
            </a:r>
          </a:p>
          <a:p>
            <a:pPr lvl="1"/>
            <a:r>
              <a:rPr lang="en-US" dirty="0"/>
              <a:t>A company decides that they want the item to be on hand 2 weeks before the MO Start Date</a:t>
            </a:r>
          </a:p>
          <a:p>
            <a:pPr lvl="1"/>
            <a:r>
              <a:rPr lang="en-US" dirty="0"/>
              <a:t>Set the ‘LT Adjustment based on’ field to ‘Start Date’</a:t>
            </a:r>
          </a:p>
          <a:p>
            <a:pPr lvl="1"/>
            <a:r>
              <a:rPr lang="en-US" dirty="0"/>
              <a:t>Enter ‘10’ (assuming a 5 day work week) in the ‘Component LT Adjustment’ field</a:t>
            </a:r>
          </a:p>
          <a:p>
            <a:pPr lvl="1"/>
            <a:r>
              <a:rPr lang="en-US" dirty="0"/>
              <a:t>An MO is created with a start date of 10/15</a:t>
            </a:r>
          </a:p>
          <a:p>
            <a:pPr lvl="2"/>
            <a:r>
              <a:rPr lang="en-US" dirty="0"/>
              <a:t>The component with the LT Adjustment will have a required date of 10/2 all other components will have a required date of 10/15</a:t>
            </a:r>
          </a:p>
        </p:txBody>
      </p:sp>
      <p:sp>
        <p:nvSpPr>
          <p:cNvPr id="4" name="Slide Number Placeholder 3"/>
          <p:cNvSpPr>
            <a:spLocks noGrp="1"/>
          </p:cNvSpPr>
          <p:nvPr>
            <p:ph type="sldNum" sz="quarter" idx="12"/>
          </p:nvPr>
        </p:nvSpPr>
        <p:spPr/>
        <p:txBody>
          <a:bodyPr/>
          <a:lstStyle/>
          <a:p>
            <a:fld id="{716D01B0-2946-4EF1-9F66-53330CF3B2D9}" type="slidenum">
              <a:rPr lang="en-US" smtClean="0"/>
              <a:t>45</a:t>
            </a:fld>
            <a:endParaRPr lang="en-US" dirty="0"/>
          </a:p>
        </p:txBody>
      </p:sp>
    </p:spTree>
    <p:extLst>
      <p:ext uri="{BB962C8B-B14F-4D97-AF65-F5344CB8AC3E}">
        <p14:creationId xmlns:p14="http://schemas.microsoft.com/office/powerpoint/2010/main" val="89221171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Files</a:t>
            </a:r>
          </a:p>
        </p:txBody>
      </p:sp>
      <p:sp>
        <p:nvSpPr>
          <p:cNvPr id="3" name="Text Placeholder 2"/>
          <p:cNvSpPr>
            <a:spLocks noGrp="1"/>
          </p:cNvSpPr>
          <p:nvPr>
            <p:ph type="body" idx="1"/>
          </p:nvPr>
        </p:nvSpPr>
        <p:spPr/>
        <p:txBody>
          <a:bodyPr/>
          <a:lstStyle/>
          <a:p>
            <a:r>
              <a:rPr lang="en-US" dirty="0"/>
              <a:t>Files that are used by MRP not related to individual items</a:t>
            </a:r>
          </a:p>
        </p:txBody>
      </p:sp>
      <p:sp>
        <p:nvSpPr>
          <p:cNvPr id="4" name="Slide Number Placeholder 3"/>
          <p:cNvSpPr>
            <a:spLocks noGrp="1"/>
          </p:cNvSpPr>
          <p:nvPr>
            <p:ph type="sldNum" sz="quarter" idx="12"/>
          </p:nvPr>
        </p:nvSpPr>
        <p:spPr/>
        <p:txBody>
          <a:bodyPr/>
          <a:lstStyle/>
          <a:p>
            <a:fld id="{716D01B0-2946-4EF1-9F66-53330CF3B2D9}" type="slidenum">
              <a:rPr lang="en-US" smtClean="0"/>
              <a:t>46</a:t>
            </a:fld>
            <a:endParaRPr lang="en-US"/>
          </a:p>
        </p:txBody>
      </p:sp>
    </p:spTree>
    <p:extLst>
      <p:ext uri="{BB962C8B-B14F-4D97-AF65-F5344CB8AC3E}">
        <p14:creationId xmlns:p14="http://schemas.microsoft.com/office/powerpoint/2010/main" val="194560450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Master Calendar</a:t>
            </a:r>
          </a:p>
        </p:txBody>
      </p:sp>
      <p:sp>
        <p:nvSpPr>
          <p:cNvPr id="3" name="Content Placeholder 2"/>
          <p:cNvSpPr>
            <a:spLocks noGrp="1"/>
          </p:cNvSpPr>
          <p:nvPr>
            <p:ph idx="1"/>
          </p:nvPr>
        </p:nvSpPr>
        <p:spPr/>
        <p:txBody>
          <a:bodyPr/>
          <a:lstStyle/>
          <a:p>
            <a:r>
              <a:rPr lang="en-US" dirty="0"/>
              <a:t>At XA’s release 9.2 the Inventory Management calendar was changed to the ‘Master Calendar’ that is maintained via PowerLink</a:t>
            </a:r>
          </a:p>
          <a:p>
            <a:r>
              <a:rPr lang="en-US" dirty="0"/>
              <a:t>In the Master Calendar, work days and holidays are defined:</a:t>
            </a:r>
          </a:p>
          <a:p>
            <a:endParaRPr lang="en-US" dirty="0"/>
          </a:p>
        </p:txBody>
      </p:sp>
      <p:sp>
        <p:nvSpPr>
          <p:cNvPr id="4" name="Slide Number Placeholder 3"/>
          <p:cNvSpPr>
            <a:spLocks noGrp="1"/>
          </p:cNvSpPr>
          <p:nvPr>
            <p:ph type="sldNum" sz="quarter" idx="12"/>
          </p:nvPr>
        </p:nvSpPr>
        <p:spPr/>
        <p:txBody>
          <a:bodyPr/>
          <a:lstStyle/>
          <a:p>
            <a:fld id="{716D01B0-2946-4EF1-9F66-53330CF3B2D9}" type="slidenum">
              <a:rPr lang="en-US" smtClean="0"/>
              <a:t>47</a:t>
            </a:fld>
            <a:endParaRPr lang="en-US" dirty="0"/>
          </a:p>
        </p:txBody>
      </p:sp>
      <p:pic>
        <p:nvPicPr>
          <p:cNvPr id="5" name="Picture 4"/>
          <p:cNvPicPr/>
          <p:nvPr/>
        </p:nvPicPr>
        <p:blipFill>
          <a:blip r:embed="rId2"/>
          <a:stretch>
            <a:fillRect/>
          </a:stretch>
        </p:blipFill>
        <p:spPr>
          <a:xfrm>
            <a:off x="2603309" y="2480609"/>
            <a:ext cx="6629468" cy="4115499"/>
          </a:xfrm>
          <a:prstGeom prst="rect">
            <a:avLst/>
          </a:prstGeom>
        </p:spPr>
      </p:pic>
    </p:spTree>
    <p:extLst>
      <p:ext uri="{BB962C8B-B14F-4D97-AF65-F5344CB8AC3E}">
        <p14:creationId xmlns:p14="http://schemas.microsoft.com/office/powerpoint/2010/main" val="385142516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MRP Horizon Values</a:t>
            </a:r>
          </a:p>
        </p:txBody>
      </p:sp>
      <p:pic>
        <p:nvPicPr>
          <p:cNvPr id="5" name="Content Placeholder 4"/>
          <p:cNvPicPr>
            <a:picLocks noGrp="1" noChangeAspect="1"/>
          </p:cNvPicPr>
          <p:nvPr>
            <p:ph idx="1"/>
          </p:nvPr>
        </p:nvPicPr>
        <p:blipFill>
          <a:blip r:embed="rId2"/>
          <a:stretch>
            <a:fillRect/>
          </a:stretch>
        </p:blipFill>
        <p:spPr>
          <a:xfrm>
            <a:off x="2538706" y="2411243"/>
            <a:ext cx="7173326" cy="2429214"/>
          </a:xfrm>
          <a:prstGeom prst="rect">
            <a:avLst/>
          </a:prstGeom>
        </p:spPr>
      </p:pic>
      <p:sp>
        <p:nvSpPr>
          <p:cNvPr id="4" name="Slide Number Placeholder 3"/>
          <p:cNvSpPr>
            <a:spLocks noGrp="1"/>
          </p:cNvSpPr>
          <p:nvPr>
            <p:ph type="sldNum" sz="quarter" idx="12"/>
          </p:nvPr>
        </p:nvSpPr>
        <p:spPr/>
        <p:txBody>
          <a:bodyPr/>
          <a:lstStyle/>
          <a:p>
            <a:fld id="{716D01B0-2946-4EF1-9F66-53330CF3B2D9}" type="slidenum">
              <a:rPr lang="en-US" smtClean="0"/>
              <a:t>48</a:t>
            </a:fld>
            <a:endParaRPr lang="en-US" dirty="0"/>
          </a:p>
        </p:txBody>
      </p:sp>
    </p:spTree>
    <p:extLst>
      <p:ext uri="{BB962C8B-B14F-4D97-AF65-F5344CB8AC3E}">
        <p14:creationId xmlns:p14="http://schemas.microsoft.com/office/powerpoint/2010/main" val="410767217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MRP Horizon Dates</a:t>
            </a:r>
          </a:p>
        </p:txBody>
      </p:sp>
      <p:sp>
        <p:nvSpPr>
          <p:cNvPr id="3" name="Content Placeholder 2"/>
          <p:cNvSpPr>
            <a:spLocks noGrp="1"/>
          </p:cNvSpPr>
          <p:nvPr>
            <p:ph idx="1"/>
          </p:nvPr>
        </p:nvSpPr>
        <p:spPr>
          <a:xfrm>
            <a:off x="94891" y="916619"/>
            <a:ext cx="12016596" cy="5286977"/>
          </a:xfrm>
        </p:spPr>
        <p:txBody>
          <a:bodyPr>
            <a:normAutofit fontScale="85000" lnSpcReduction="10000"/>
          </a:bodyPr>
          <a:lstStyle/>
          <a:p>
            <a:r>
              <a:rPr lang="en-US" b="1" dirty="0"/>
              <a:t>Start Date</a:t>
            </a:r>
            <a:r>
              <a:rPr lang="en-US" dirty="0"/>
              <a:t> </a:t>
            </a:r>
          </a:p>
          <a:p>
            <a:pPr lvl="1"/>
            <a:r>
              <a:rPr lang="en-US" dirty="0"/>
              <a:t>Date in the Past (calculated by subtracting ‘Overdue’ days from the ‘Current’ Date)</a:t>
            </a:r>
          </a:p>
          <a:p>
            <a:pPr lvl="1"/>
            <a:r>
              <a:rPr lang="en-US" dirty="0"/>
              <a:t>CO’s with a Manufacturing Due Date on or after the Start Date will be included in the MRP requirements, depending on the ‘Plan Customer Order’ code</a:t>
            </a:r>
          </a:p>
          <a:p>
            <a:pPr lvl="1"/>
            <a:r>
              <a:rPr lang="en-US" dirty="0"/>
              <a:t>CO’s with Manufacturing Due Date before the MRP Start Date are ignored by MRP</a:t>
            </a:r>
          </a:p>
          <a:p>
            <a:r>
              <a:rPr lang="en-US" b="1" dirty="0"/>
              <a:t>Current Date</a:t>
            </a:r>
          </a:p>
          <a:p>
            <a:pPr lvl="1"/>
            <a:r>
              <a:rPr lang="en-US" dirty="0"/>
              <a:t>Manually set date that MRP will use as today’s date</a:t>
            </a:r>
          </a:p>
          <a:p>
            <a:r>
              <a:rPr lang="en-US" b="1" dirty="0"/>
              <a:t>Release Date</a:t>
            </a:r>
          </a:p>
          <a:p>
            <a:pPr lvl="1"/>
            <a:r>
              <a:rPr lang="en-US" dirty="0"/>
              <a:t>If the Planned Order’s start date is on or before the Release Date, MRP will create a ‘51-Release’ message</a:t>
            </a:r>
          </a:p>
          <a:p>
            <a:r>
              <a:rPr lang="en-US" b="1" dirty="0"/>
              <a:t>Review Date</a:t>
            </a:r>
          </a:p>
          <a:p>
            <a:pPr lvl="1"/>
            <a:r>
              <a:rPr lang="en-US" dirty="0"/>
              <a:t>If the Planned Order’s start date is on or before the Review Date, the order will be displayed in the ‘MRP Recommendations’ object</a:t>
            </a:r>
          </a:p>
          <a:p>
            <a:pPr lvl="1"/>
            <a:r>
              <a:rPr lang="en-US" dirty="0"/>
              <a:t>There can be planned orders after the review horizon but not shown in ‘MRP Recommendations’</a:t>
            </a:r>
          </a:p>
          <a:p>
            <a:r>
              <a:rPr lang="en-US" b="1" dirty="0"/>
              <a:t>Allocation Date </a:t>
            </a:r>
            <a:endParaRPr lang="en-US" dirty="0"/>
          </a:p>
          <a:p>
            <a:pPr lvl="1"/>
            <a:r>
              <a:rPr lang="en-US" dirty="0"/>
              <a:t>MO Allocations can be subtracted from the On Hand Inventory instead of showing them on their required date</a:t>
            </a:r>
            <a:endParaRPr lang="en-US" b="1" dirty="0"/>
          </a:p>
        </p:txBody>
      </p:sp>
      <p:sp>
        <p:nvSpPr>
          <p:cNvPr id="4" name="Slide Number Placeholder 3"/>
          <p:cNvSpPr>
            <a:spLocks noGrp="1"/>
          </p:cNvSpPr>
          <p:nvPr>
            <p:ph type="sldNum" sz="quarter" idx="12"/>
          </p:nvPr>
        </p:nvSpPr>
        <p:spPr/>
        <p:txBody>
          <a:bodyPr/>
          <a:lstStyle/>
          <a:p>
            <a:fld id="{716D01B0-2946-4EF1-9F66-53330CF3B2D9}" type="slidenum">
              <a:rPr lang="en-US" smtClean="0"/>
              <a:t>49</a:t>
            </a:fld>
            <a:endParaRPr lang="en-US" dirty="0"/>
          </a:p>
        </p:txBody>
      </p:sp>
    </p:spTree>
    <p:extLst>
      <p:ext uri="{BB962C8B-B14F-4D97-AF65-F5344CB8AC3E}">
        <p14:creationId xmlns:p14="http://schemas.microsoft.com/office/powerpoint/2010/main" val="27801229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99B6A8-5751-FD46-51C0-0C5801DCAC45}"/>
              </a:ext>
            </a:extLst>
          </p:cNvPr>
          <p:cNvSpPr>
            <a:spLocks noGrp="1"/>
          </p:cNvSpPr>
          <p:nvPr>
            <p:ph type="title"/>
          </p:nvPr>
        </p:nvSpPr>
        <p:spPr/>
        <p:txBody>
          <a:bodyPr/>
          <a:lstStyle/>
          <a:p>
            <a:r>
              <a:rPr lang="en-US" dirty="0"/>
              <a:t>Gather Requirements – MRP Screen/Card</a:t>
            </a:r>
          </a:p>
        </p:txBody>
      </p:sp>
      <p:sp>
        <p:nvSpPr>
          <p:cNvPr id="4" name="Slide Number Placeholder 3">
            <a:extLst>
              <a:ext uri="{FF2B5EF4-FFF2-40B4-BE49-F238E27FC236}">
                <a16:creationId xmlns:a16="http://schemas.microsoft.com/office/drawing/2014/main" id="{B36A3D9F-F304-6851-0E1A-278148256443}"/>
              </a:ext>
            </a:extLst>
          </p:cNvPr>
          <p:cNvSpPr>
            <a:spLocks noGrp="1"/>
          </p:cNvSpPr>
          <p:nvPr>
            <p:ph type="sldNum" sz="quarter" idx="12"/>
          </p:nvPr>
        </p:nvSpPr>
        <p:spPr/>
        <p:txBody>
          <a:bodyPr/>
          <a:lstStyle/>
          <a:p>
            <a:fld id="{716D01B0-2946-4EF1-9F66-53330CF3B2D9}" type="slidenum">
              <a:rPr lang="en-US" smtClean="0"/>
              <a:t>5</a:t>
            </a:fld>
            <a:endParaRPr lang="en-US" dirty="0"/>
          </a:p>
        </p:txBody>
      </p:sp>
      <p:pic>
        <p:nvPicPr>
          <p:cNvPr id="6" name="Picture 5">
            <a:extLst>
              <a:ext uri="{FF2B5EF4-FFF2-40B4-BE49-F238E27FC236}">
                <a16:creationId xmlns:a16="http://schemas.microsoft.com/office/drawing/2014/main" id="{4719C013-D8CA-D556-4028-0FD96405F092}"/>
              </a:ext>
            </a:extLst>
          </p:cNvPr>
          <p:cNvPicPr>
            <a:picLocks noChangeAspect="1"/>
          </p:cNvPicPr>
          <p:nvPr/>
        </p:nvPicPr>
        <p:blipFill>
          <a:blip r:embed="rId2"/>
          <a:stretch>
            <a:fillRect/>
          </a:stretch>
        </p:blipFill>
        <p:spPr>
          <a:xfrm>
            <a:off x="1887512" y="939588"/>
            <a:ext cx="7902625" cy="2606266"/>
          </a:xfrm>
          <a:prstGeom prst="rect">
            <a:avLst/>
          </a:prstGeom>
        </p:spPr>
      </p:pic>
      <p:pic>
        <p:nvPicPr>
          <p:cNvPr id="8" name="Picture 7">
            <a:extLst>
              <a:ext uri="{FF2B5EF4-FFF2-40B4-BE49-F238E27FC236}">
                <a16:creationId xmlns:a16="http://schemas.microsoft.com/office/drawing/2014/main" id="{3EC237FF-3AED-6209-374C-C3EDD55A4ACA}"/>
              </a:ext>
            </a:extLst>
          </p:cNvPr>
          <p:cNvPicPr>
            <a:picLocks noChangeAspect="1"/>
          </p:cNvPicPr>
          <p:nvPr/>
        </p:nvPicPr>
        <p:blipFill>
          <a:blip r:embed="rId3"/>
          <a:stretch>
            <a:fillRect/>
          </a:stretch>
        </p:blipFill>
        <p:spPr>
          <a:xfrm>
            <a:off x="479394" y="3727115"/>
            <a:ext cx="11233212" cy="2209341"/>
          </a:xfrm>
          <a:prstGeom prst="rect">
            <a:avLst/>
          </a:prstGeom>
        </p:spPr>
      </p:pic>
    </p:spTree>
    <p:extLst>
      <p:ext uri="{BB962C8B-B14F-4D97-AF65-F5344CB8AC3E}">
        <p14:creationId xmlns:p14="http://schemas.microsoft.com/office/powerpoint/2010/main" val="99539912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MRP Execution Options</a:t>
            </a:r>
          </a:p>
        </p:txBody>
      </p:sp>
      <p:sp>
        <p:nvSpPr>
          <p:cNvPr id="3" name="Content Placeholder 2"/>
          <p:cNvSpPr>
            <a:spLocks noGrp="1"/>
          </p:cNvSpPr>
          <p:nvPr>
            <p:ph idx="1"/>
          </p:nvPr>
        </p:nvSpPr>
        <p:spPr>
          <a:xfrm>
            <a:off x="181154" y="1870182"/>
            <a:ext cx="11771790" cy="4383969"/>
          </a:xfrm>
        </p:spPr>
        <p:txBody>
          <a:bodyPr/>
          <a:lstStyle/>
          <a:p>
            <a:r>
              <a:rPr lang="en-US" dirty="0"/>
              <a:t>Combine customer backlog orders</a:t>
            </a:r>
          </a:p>
          <a:p>
            <a:pPr lvl="1"/>
            <a:r>
              <a:rPr lang="en-US" dirty="0"/>
              <a:t>If there are multiple customer orders for the same item to ship on the same day, should they show as requirements individually or just the total for the day</a:t>
            </a:r>
          </a:p>
          <a:p>
            <a:r>
              <a:rPr lang="en-US" dirty="0"/>
              <a:t>Time phased allocations</a:t>
            </a:r>
          </a:p>
          <a:p>
            <a:pPr lvl="1"/>
            <a:r>
              <a:rPr lang="en-US" dirty="0"/>
              <a:t>Instead of showing MO allocations on their required date, subtract allocation quantity from the on hand </a:t>
            </a:r>
          </a:p>
          <a:p>
            <a:pPr lvl="1"/>
            <a:r>
              <a:rPr lang="en-US" dirty="0"/>
              <a:t>Works in conjunction with the ‘Allocation Horizon’ </a:t>
            </a:r>
          </a:p>
          <a:p>
            <a:r>
              <a:rPr lang="en-US" dirty="0"/>
              <a:t>Level to plan master level items</a:t>
            </a:r>
          </a:p>
          <a:p>
            <a:pPr lvl="1"/>
            <a:r>
              <a:rPr lang="en-US" dirty="0"/>
              <a:t>Low Level Code to limit MRP run</a:t>
            </a:r>
          </a:p>
        </p:txBody>
      </p:sp>
      <p:sp>
        <p:nvSpPr>
          <p:cNvPr id="4" name="Slide Number Placeholder 3"/>
          <p:cNvSpPr>
            <a:spLocks noGrp="1"/>
          </p:cNvSpPr>
          <p:nvPr>
            <p:ph type="sldNum" sz="quarter" idx="12"/>
          </p:nvPr>
        </p:nvSpPr>
        <p:spPr/>
        <p:txBody>
          <a:bodyPr/>
          <a:lstStyle/>
          <a:p>
            <a:fld id="{716D01B0-2946-4EF1-9F66-53330CF3B2D9}" type="slidenum">
              <a:rPr lang="en-US" smtClean="0"/>
              <a:t>50</a:t>
            </a:fld>
            <a:endParaRPr lang="en-US" dirty="0"/>
          </a:p>
        </p:txBody>
      </p:sp>
      <p:pic>
        <p:nvPicPr>
          <p:cNvPr id="5" name="Picture 4"/>
          <p:cNvPicPr>
            <a:picLocks noChangeAspect="1"/>
          </p:cNvPicPr>
          <p:nvPr/>
        </p:nvPicPr>
        <p:blipFill>
          <a:blip r:embed="rId2"/>
          <a:stretch>
            <a:fillRect/>
          </a:stretch>
        </p:blipFill>
        <p:spPr>
          <a:xfrm>
            <a:off x="181154" y="778128"/>
            <a:ext cx="11829691" cy="1092054"/>
          </a:xfrm>
          <a:prstGeom prst="rect">
            <a:avLst/>
          </a:prstGeom>
        </p:spPr>
      </p:pic>
    </p:spTree>
    <p:extLst>
      <p:ext uri="{BB962C8B-B14F-4D97-AF65-F5344CB8AC3E}">
        <p14:creationId xmlns:p14="http://schemas.microsoft.com/office/powerpoint/2010/main" val="31384565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MRP Execution Options</a:t>
            </a:r>
          </a:p>
        </p:txBody>
      </p:sp>
      <p:sp>
        <p:nvSpPr>
          <p:cNvPr id="3" name="Content Placeholder 2"/>
          <p:cNvSpPr>
            <a:spLocks noGrp="1"/>
          </p:cNvSpPr>
          <p:nvPr>
            <p:ph idx="1"/>
          </p:nvPr>
        </p:nvSpPr>
        <p:spPr/>
        <p:txBody>
          <a:bodyPr>
            <a:normAutofit lnSpcReduction="10000"/>
          </a:bodyPr>
          <a:lstStyle/>
          <a:p>
            <a:r>
              <a:rPr lang="en-US" dirty="0"/>
              <a:t>Clear quantity sold with extract</a:t>
            </a:r>
          </a:p>
          <a:p>
            <a:pPr lvl="1"/>
            <a:r>
              <a:rPr lang="en-US" dirty="0"/>
              <a:t>‘Yes’ response will clear a shipped quantity field when CO’s are extracted for MRP</a:t>
            </a:r>
          </a:p>
          <a:p>
            <a:pPr lvl="1"/>
            <a:r>
              <a:rPr lang="en-US" dirty="0"/>
              <a:t>‘No’ response will clear the field when the current date is changed</a:t>
            </a:r>
          </a:p>
          <a:p>
            <a:r>
              <a:rPr lang="en-US" dirty="0"/>
              <a:t>Minimum days to reschedule orders</a:t>
            </a:r>
          </a:p>
          <a:p>
            <a:pPr lvl="1"/>
            <a:r>
              <a:rPr lang="en-US" dirty="0"/>
              <a:t>If using Auto Reschedule, the minimum Offset Days to change an order’s due date</a:t>
            </a:r>
          </a:p>
          <a:p>
            <a:r>
              <a:rPr lang="en-US" dirty="0"/>
              <a:t>Reschedule frozen zone</a:t>
            </a:r>
          </a:p>
          <a:p>
            <a:pPr lvl="1"/>
            <a:r>
              <a:rPr lang="en-US" dirty="0"/>
              <a:t>If using Auto Reschedule, the number of days from the MRP current date where orders will NOT be rescheduled</a:t>
            </a:r>
          </a:p>
          <a:p>
            <a:r>
              <a:rPr lang="en-US" dirty="0"/>
              <a:t>Maximum sources of demand to track</a:t>
            </a:r>
          </a:p>
          <a:p>
            <a:pPr lvl="1"/>
            <a:r>
              <a:rPr lang="en-US" dirty="0"/>
              <a:t>Source of Demand is the top level requirement that caused the planned order</a:t>
            </a:r>
          </a:p>
          <a:p>
            <a:pPr lvl="1"/>
            <a:r>
              <a:rPr lang="en-US" dirty="0"/>
              <a:t>Number of sources to track, per order </a:t>
            </a:r>
          </a:p>
          <a:p>
            <a:r>
              <a:rPr lang="en-US" dirty="0"/>
              <a:t>Track (source of) demand for on hand inventory</a:t>
            </a:r>
          </a:p>
          <a:p>
            <a:pPr lvl="1"/>
            <a:r>
              <a:rPr lang="en-US" dirty="0"/>
              <a:t>Yes/No</a:t>
            </a:r>
          </a:p>
          <a:p>
            <a:endParaRPr lang="en-US" dirty="0"/>
          </a:p>
          <a:p>
            <a:endParaRPr lang="en-US" dirty="0"/>
          </a:p>
        </p:txBody>
      </p:sp>
      <p:sp>
        <p:nvSpPr>
          <p:cNvPr id="4" name="Slide Number Placeholder 3"/>
          <p:cNvSpPr>
            <a:spLocks noGrp="1"/>
          </p:cNvSpPr>
          <p:nvPr>
            <p:ph type="sldNum" sz="quarter" idx="12"/>
          </p:nvPr>
        </p:nvSpPr>
        <p:spPr/>
        <p:txBody>
          <a:bodyPr/>
          <a:lstStyle/>
          <a:p>
            <a:fld id="{716D01B0-2946-4EF1-9F66-53330CF3B2D9}" type="slidenum">
              <a:rPr lang="en-US" smtClean="0"/>
              <a:t>51</a:t>
            </a:fld>
            <a:endParaRPr lang="en-US" dirty="0"/>
          </a:p>
        </p:txBody>
      </p:sp>
    </p:spTree>
    <p:extLst>
      <p:ext uri="{BB962C8B-B14F-4D97-AF65-F5344CB8AC3E}">
        <p14:creationId xmlns:p14="http://schemas.microsoft.com/office/powerpoint/2010/main" val="157473832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MRP Execution Options</a:t>
            </a:r>
          </a:p>
        </p:txBody>
      </p:sp>
      <p:sp>
        <p:nvSpPr>
          <p:cNvPr id="3" name="Content Placeholder 2"/>
          <p:cNvSpPr>
            <a:spLocks noGrp="1"/>
          </p:cNvSpPr>
          <p:nvPr>
            <p:ph idx="1"/>
          </p:nvPr>
        </p:nvSpPr>
        <p:spPr/>
        <p:txBody>
          <a:bodyPr>
            <a:normAutofit lnSpcReduction="10000"/>
          </a:bodyPr>
          <a:lstStyle/>
          <a:p>
            <a:r>
              <a:rPr lang="en-US" dirty="0"/>
              <a:t>Warehouse reschedule code</a:t>
            </a:r>
          </a:p>
          <a:p>
            <a:pPr lvl="1"/>
            <a:r>
              <a:rPr lang="en-US" dirty="0"/>
              <a:t>For orders that have Expedite, Reschedule or Defer messages, options to have MRP change the due date.   Options are:</a:t>
            </a:r>
          </a:p>
          <a:p>
            <a:pPr lvl="2"/>
            <a:r>
              <a:rPr lang="en-US" dirty="0"/>
              <a:t>No Auto Rescheduling</a:t>
            </a:r>
          </a:p>
          <a:p>
            <a:pPr lvl="2"/>
            <a:r>
              <a:rPr lang="en-US" dirty="0"/>
              <a:t>Only reschedule/move dates in (expedite &amp; reschedule)</a:t>
            </a:r>
          </a:p>
          <a:p>
            <a:pPr lvl="2"/>
            <a:r>
              <a:rPr lang="en-US" dirty="0"/>
              <a:t>Only reschedule/move dates out (defer)</a:t>
            </a:r>
          </a:p>
          <a:p>
            <a:pPr lvl="2"/>
            <a:r>
              <a:rPr lang="en-US" dirty="0"/>
              <a:t>Move dates both in &amp; out</a:t>
            </a:r>
          </a:p>
          <a:p>
            <a:r>
              <a:rPr lang="en-US" dirty="0"/>
              <a:t>Due date in the past – MO</a:t>
            </a:r>
          </a:p>
          <a:p>
            <a:r>
              <a:rPr lang="en-US" dirty="0"/>
              <a:t>Due date in the past – PO</a:t>
            </a:r>
          </a:p>
          <a:p>
            <a:r>
              <a:rPr lang="en-US" dirty="0"/>
              <a:t>Due date in the past – (repetitive) schedule</a:t>
            </a:r>
          </a:p>
          <a:p>
            <a:pPr lvl="1"/>
            <a:r>
              <a:rPr lang="en-US" dirty="0"/>
              <a:t>If an order or planned order has a due date in the past and Auto Reschedule is active</a:t>
            </a:r>
          </a:p>
          <a:p>
            <a:pPr lvl="2"/>
            <a:r>
              <a:rPr lang="en-US" dirty="0"/>
              <a:t>Take no action</a:t>
            </a:r>
          </a:p>
          <a:p>
            <a:pPr lvl="2"/>
            <a:r>
              <a:rPr lang="en-US" dirty="0"/>
              <a:t>Change order due date to MRP current date</a:t>
            </a:r>
          </a:p>
          <a:p>
            <a:pPr lvl="2"/>
            <a:r>
              <a:rPr lang="en-US" dirty="0"/>
              <a:t>Change order due date to recommended date</a:t>
            </a:r>
          </a:p>
          <a:p>
            <a:pPr lvl="1"/>
            <a:endParaRPr lang="en-US" dirty="0"/>
          </a:p>
        </p:txBody>
      </p:sp>
      <p:sp>
        <p:nvSpPr>
          <p:cNvPr id="4" name="Slide Number Placeholder 3"/>
          <p:cNvSpPr>
            <a:spLocks noGrp="1"/>
          </p:cNvSpPr>
          <p:nvPr>
            <p:ph type="sldNum" sz="quarter" idx="12"/>
          </p:nvPr>
        </p:nvSpPr>
        <p:spPr/>
        <p:txBody>
          <a:bodyPr/>
          <a:lstStyle/>
          <a:p>
            <a:fld id="{716D01B0-2946-4EF1-9F66-53330CF3B2D9}" type="slidenum">
              <a:rPr lang="en-US" smtClean="0"/>
              <a:t>52</a:t>
            </a:fld>
            <a:endParaRPr lang="en-US" dirty="0"/>
          </a:p>
        </p:txBody>
      </p:sp>
    </p:spTree>
    <p:extLst>
      <p:ext uri="{BB962C8B-B14F-4D97-AF65-F5344CB8AC3E}">
        <p14:creationId xmlns:p14="http://schemas.microsoft.com/office/powerpoint/2010/main" val="290085956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MRP Execution Options</a:t>
            </a:r>
          </a:p>
        </p:txBody>
      </p:sp>
      <p:sp>
        <p:nvSpPr>
          <p:cNvPr id="3" name="Content Placeholder 2"/>
          <p:cNvSpPr>
            <a:spLocks noGrp="1"/>
          </p:cNvSpPr>
          <p:nvPr>
            <p:ph idx="1"/>
          </p:nvPr>
        </p:nvSpPr>
        <p:spPr/>
        <p:txBody>
          <a:bodyPr>
            <a:normAutofit fontScale="92500" lnSpcReduction="10000"/>
          </a:bodyPr>
          <a:lstStyle/>
          <a:p>
            <a:r>
              <a:rPr lang="en-US" dirty="0"/>
              <a:t>Cancel exception</a:t>
            </a:r>
          </a:p>
          <a:p>
            <a:pPr lvl="1"/>
            <a:r>
              <a:rPr lang="en-US" dirty="0"/>
              <a:t>If an order has a ‘Cancel’ exception message</a:t>
            </a:r>
          </a:p>
          <a:p>
            <a:pPr lvl="2"/>
            <a:r>
              <a:rPr lang="en-US" dirty="0"/>
              <a:t>Do not change date</a:t>
            </a:r>
          </a:p>
          <a:p>
            <a:pPr lvl="2"/>
            <a:r>
              <a:rPr lang="en-US" dirty="0"/>
              <a:t>Change the date to the calendar end date less one month</a:t>
            </a:r>
          </a:p>
          <a:p>
            <a:r>
              <a:rPr lang="en-US" dirty="0"/>
              <a:t>Contract for Auto Release</a:t>
            </a:r>
          </a:p>
          <a:p>
            <a:pPr lvl="1"/>
            <a:r>
              <a:rPr lang="en-US" dirty="0"/>
              <a:t>If using PO auto release is a contract for the vendor &amp; item to create the PO</a:t>
            </a:r>
          </a:p>
          <a:p>
            <a:pPr lvl="2"/>
            <a:r>
              <a:rPr lang="en-US" dirty="0"/>
              <a:t>Yes an unexpired contract is required</a:t>
            </a:r>
          </a:p>
          <a:p>
            <a:pPr lvl="2"/>
            <a:r>
              <a:rPr lang="en-US" dirty="0"/>
              <a:t>A contract is not required but if there is an expired contract do not create the PO</a:t>
            </a:r>
          </a:p>
          <a:p>
            <a:pPr lvl="2"/>
            <a:r>
              <a:rPr lang="en-US" dirty="0"/>
              <a:t>A contract is not required; if there is an expired contract generate a warning</a:t>
            </a:r>
          </a:p>
          <a:p>
            <a:pPr lvl="2"/>
            <a:r>
              <a:rPr lang="en-US" dirty="0"/>
              <a:t>A contract is not required</a:t>
            </a:r>
          </a:p>
          <a:p>
            <a:r>
              <a:rPr lang="en-US" dirty="0"/>
              <a:t>Extract Requisitions</a:t>
            </a:r>
          </a:p>
          <a:p>
            <a:pPr lvl="1"/>
            <a:r>
              <a:rPr lang="en-US" dirty="0"/>
              <a:t>Treat a purchase Requisition as if it’s a Purchase Order</a:t>
            </a:r>
          </a:p>
          <a:p>
            <a:pPr lvl="2"/>
            <a:r>
              <a:rPr lang="en-US" dirty="0"/>
              <a:t>Yes, from Purchasing (i.e. All open requisitions regardless of who created them)</a:t>
            </a:r>
          </a:p>
          <a:p>
            <a:pPr lvl="2"/>
            <a:r>
              <a:rPr lang="en-US" dirty="0"/>
              <a:t>Yes, from MRP (only those open requisitions where the creator is ‘MRP Auto’)</a:t>
            </a:r>
          </a:p>
          <a:p>
            <a:pPr lvl="2"/>
            <a:r>
              <a:rPr lang="en-US" dirty="0"/>
              <a:t>No</a:t>
            </a:r>
          </a:p>
          <a:p>
            <a:endParaRPr lang="en-US" dirty="0"/>
          </a:p>
          <a:p>
            <a:endParaRPr lang="en-US" dirty="0"/>
          </a:p>
          <a:p>
            <a:endParaRPr lang="en-US" dirty="0"/>
          </a:p>
        </p:txBody>
      </p:sp>
      <p:sp>
        <p:nvSpPr>
          <p:cNvPr id="4" name="Slide Number Placeholder 3"/>
          <p:cNvSpPr>
            <a:spLocks noGrp="1"/>
          </p:cNvSpPr>
          <p:nvPr>
            <p:ph type="sldNum" sz="quarter" idx="12"/>
          </p:nvPr>
        </p:nvSpPr>
        <p:spPr/>
        <p:txBody>
          <a:bodyPr/>
          <a:lstStyle/>
          <a:p>
            <a:fld id="{716D01B0-2946-4EF1-9F66-53330CF3B2D9}" type="slidenum">
              <a:rPr lang="en-US" smtClean="0"/>
              <a:t>53</a:t>
            </a:fld>
            <a:endParaRPr lang="en-US" dirty="0"/>
          </a:p>
        </p:txBody>
      </p:sp>
    </p:spTree>
    <p:extLst>
      <p:ext uri="{BB962C8B-B14F-4D97-AF65-F5344CB8AC3E}">
        <p14:creationId xmlns:p14="http://schemas.microsoft.com/office/powerpoint/2010/main" val="165534910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MRP Execution Options</a:t>
            </a:r>
          </a:p>
        </p:txBody>
      </p:sp>
      <p:sp>
        <p:nvSpPr>
          <p:cNvPr id="3" name="Content Placeholder 2"/>
          <p:cNvSpPr>
            <a:spLocks noGrp="1"/>
          </p:cNvSpPr>
          <p:nvPr>
            <p:ph idx="1"/>
          </p:nvPr>
        </p:nvSpPr>
        <p:spPr/>
        <p:txBody>
          <a:bodyPr/>
          <a:lstStyle/>
          <a:p>
            <a:r>
              <a:rPr lang="en-US" dirty="0"/>
              <a:t>Safety Stock lead time</a:t>
            </a:r>
          </a:p>
          <a:p>
            <a:pPr lvl="1"/>
            <a:r>
              <a:rPr lang="en-US" dirty="0"/>
              <a:t>If an item has Safety Stock, what date should be used to for the requirement</a:t>
            </a:r>
          </a:p>
          <a:p>
            <a:pPr lvl="2"/>
            <a:r>
              <a:rPr lang="en-US" dirty="0"/>
              <a:t>MRP current date</a:t>
            </a:r>
          </a:p>
          <a:p>
            <a:pPr lvl="2"/>
            <a:r>
              <a:rPr lang="en-US" dirty="0"/>
              <a:t>MRP current date + Item’s Lead Time (either Purchase or Manufacture depending on the LT Code)</a:t>
            </a:r>
          </a:p>
          <a:p>
            <a:pPr lvl="2"/>
            <a:r>
              <a:rPr lang="en-US" dirty="0"/>
              <a:t>MRP current date + item’s Cumulative Manufacturing Lead Time</a:t>
            </a:r>
          </a:p>
          <a:p>
            <a:pPr lvl="2"/>
            <a:r>
              <a:rPr lang="en-US" dirty="0"/>
              <a:t>MRP current date + Item’s cumulative Material Lead Time</a:t>
            </a:r>
          </a:p>
          <a:p>
            <a:r>
              <a:rPr lang="en-US" dirty="0"/>
              <a:t>APS (Advanced Planning System) active</a:t>
            </a:r>
          </a:p>
          <a:p>
            <a:pPr lvl="1"/>
            <a:r>
              <a:rPr lang="en-US" dirty="0"/>
              <a:t>No, use MRP for planning</a:t>
            </a:r>
          </a:p>
          <a:p>
            <a:pPr lvl="1"/>
            <a:r>
              <a:rPr lang="en-US" dirty="0"/>
              <a:t>Yes, either Visual Planner (VPI) or Thru-Put is used for planning </a:t>
            </a:r>
          </a:p>
        </p:txBody>
      </p:sp>
      <p:sp>
        <p:nvSpPr>
          <p:cNvPr id="4" name="Slide Number Placeholder 3"/>
          <p:cNvSpPr>
            <a:spLocks noGrp="1"/>
          </p:cNvSpPr>
          <p:nvPr>
            <p:ph type="sldNum" sz="quarter" idx="12"/>
          </p:nvPr>
        </p:nvSpPr>
        <p:spPr/>
        <p:txBody>
          <a:bodyPr/>
          <a:lstStyle/>
          <a:p>
            <a:fld id="{716D01B0-2946-4EF1-9F66-53330CF3B2D9}" type="slidenum">
              <a:rPr lang="en-US" smtClean="0"/>
              <a:t>54</a:t>
            </a:fld>
            <a:endParaRPr lang="en-US" dirty="0"/>
          </a:p>
        </p:txBody>
      </p:sp>
    </p:spTree>
    <p:extLst>
      <p:ext uri="{BB962C8B-B14F-4D97-AF65-F5344CB8AC3E}">
        <p14:creationId xmlns:p14="http://schemas.microsoft.com/office/powerpoint/2010/main" val="99441138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p>
        </p:txBody>
      </p:sp>
      <p:sp>
        <p:nvSpPr>
          <p:cNvPr id="3" name="Content Placeholder 2"/>
          <p:cNvSpPr>
            <a:spLocks noGrp="1"/>
          </p:cNvSpPr>
          <p:nvPr>
            <p:ph idx="1"/>
          </p:nvPr>
        </p:nvSpPr>
        <p:spPr/>
        <p:txBody>
          <a:bodyPr/>
          <a:lstStyle/>
          <a:p>
            <a:r>
              <a:rPr lang="en-US" dirty="0"/>
              <a:t>There is no right or wrong way to set the planning codes as long as they support your company’s goals</a:t>
            </a:r>
          </a:p>
          <a:p>
            <a:r>
              <a:rPr lang="en-US" dirty="0"/>
              <a:t>A ‘Class A’ MRP system will lower inventory and increase on time shipments</a:t>
            </a:r>
          </a:p>
          <a:p>
            <a:r>
              <a:rPr lang="en-US" dirty="0"/>
              <a:t>There are 6 business elements required for a ‘Class A’ MRP system</a:t>
            </a:r>
          </a:p>
          <a:p>
            <a:pPr lvl="1"/>
            <a:r>
              <a:rPr lang="en-US" dirty="0"/>
              <a:t>Valid Master Schedule of what’s to be built and when</a:t>
            </a:r>
          </a:p>
          <a:p>
            <a:pPr lvl="1"/>
            <a:r>
              <a:rPr lang="en-US" dirty="0"/>
              <a:t>Accurate Bill of Material that matches how the item is made</a:t>
            </a:r>
          </a:p>
          <a:p>
            <a:pPr lvl="1"/>
            <a:r>
              <a:rPr lang="en-US" dirty="0"/>
              <a:t>Accurate on hand inventory balances</a:t>
            </a:r>
          </a:p>
          <a:p>
            <a:pPr lvl="1"/>
            <a:r>
              <a:rPr lang="en-US" dirty="0"/>
              <a:t>Valid Planning Codes (Order Policy, Minimum, Multiple) </a:t>
            </a:r>
          </a:p>
          <a:p>
            <a:pPr lvl="1"/>
            <a:r>
              <a:rPr lang="en-US" dirty="0"/>
              <a:t>Accurate lead times</a:t>
            </a:r>
          </a:p>
          <a:p>
            <a:pPr lvl="1"/>
            <a:r>
              <a:rPr lang="en-US" dirty="0"/>
              <a:t>Manage orders to the start, due and ship dates</a:t>
            </a:r>
          </a:p>
        </p:txBody>
      </p:sp>
      <p:sp>
        <p:nvSpPr>
          <p:cNvPr id="4" name="Slide Number Placeholder 3"/>
          <p:cNvSpPr>
            <a:spLocks noGrp="1"/>
          </p:cNvSpPr>
          <p:nvPr>
            <p:ph type="sldNum" sz="quarter" idx="12"/>
          </p:nvPr>
        </p:nvSpPr>
        <p:spPr/>
        <p:txBody>
          <a:bodyPr/>
          <a:lstStyle/>
          <a:p>
            <a:fld id="{716D01B0-2946-4EF1-9F66-53330CF3B2D9}" type="slidenum">
              <a:rPr lang="en-US" smtClean="0"/>
              <a:t>55</a:t>
            </a:fld>
            <a:endParaRPr lang="en-US" dirty="0"/>
          </a:p>
        </p:txBody>
      </p:sp>
    </p:spTree>
    <p:extLst>
      <p:ext uri="{BB962C8B-B14F-4D97-AF65-F5344CB8AC3E}">
        <p14:creationId xmlns:p14="http://schemas.microsoft.com/office/powerpoint/2010/main" val="4614993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87BC60-C59F-E642-CA4A-0A0A522C9267}"/>
              </a:ext>
            </a:extLst>
          </p:cNvPr>
          <p:cNvSpPr>
            <a:spLocks noGrp="1"/>
          </p:cNvSpPr>
          <p:nvPr>
            <p:ph type="title"/>
          </p:nvPr>
        </p:nvSpPr>
        <p:spPr/>
        <p:txBody>
          <a:bodyPr/>
          <a:lstStyle/>
          <a:p>
            <a:r>
              <a:rPr lang="en-US" dirty="0"/>
              <a:t>Gather Requirements</a:t>
            </a:r>
          </a:p>
        </p:txBody>
      </p:sp>
      <p:sp>
        <p:nvSpPr>
          <p:cNvPr id="3" name="Content Placeholder 2">
            <a:extLst>
              <a:ext uri="{FF2B5EF4-FFF2-40B4-BE49-F238E27FC236}">
                <a16:creationId xmlns:a16="http://schemas.microsoft.com/office/drawing/2014/main" id="{E9AE746E-E7E2-DE1A-BFCD-D0D4220F60FD}"/>
              </a:ext>
            </a:extLst>
          </p:cNvPr>
          <p:cNvSpPr>
            <a:spLocks noGrp="1"/>
          </p:cNvSpPr>
          <p:nvPr>
            <p:ph idx="1"/>
          </p:nvPr>
        </p:nvSpPr>
        <p:spPr>
          <a:xfrm>
            <a:off x="239697" y="810883"/>
            <a:ext cx="11771790" cy="5392713"/>
          </a:xfrm>
        </p:spPr>
        <p:txBody>
          <a:bodyPr>
            <a:normAutofit lnSpcReduction="10000"/>
          </a:bodyPr>
          <a:lstStyle/>
          <a:p>
            <a:r>
              <a:rPr lang="en-US" dirty="0"/>
              <a:t>When looking at the requirements for an item, there is a code that defines the type of requirement.  The requirement types include:</a:t>
            </a:r>
          </a:p>
          <a:p>
            <a:pPr lvl="1"/>
            <a:r>
              <a:rPr lang="en-US" b="1" dirty="0"/>
              <a:t>AL – Allocation</a:t>
            </a:r>
            <a:r>
              <a:rPr lang="en-US" dirty="0"/>
              <a:t>.  MO Allocation in the future.</a:t>
            </a:r>
          </a:p>
          <a:p>
            <a:pPr lvl="1"/>
            <a:r>
              <a:rPr lang="en-US" b="1" dirty="0"/>
              <a:t>IA – Immediate Allocation</a:t>
            </a:r>
            <a:r>
              <a:rPr lang="en-US" dirty="0"/>
              <a:t>.  MO Allocation that is past due.</a:t>
            </a:r>
          </a:p>
          <a:p>
            <a:pPr lvl="1"/>
            <a:r>
              <a:rPr lang="en-US" b="1" dirty="0"/>
              <a:t>CMH – Customer (order) Manual Held</a:t>
            </a:r>
            <a:r>
              <a:rPr lang="en-US" dirty="0"/>
              <a:t>.  Customer order for the item with the ‘Manufacturing Due Date’ on the CO line item as the Required Date.</a:t>
            </a:r>
          </a:p>
          <a:p>
            <a:pPr lvl="1"/>
            <a:r>
              <a:rPr lang="en-US" b="1" dirty="0"/>
              <a:t>MNL – Manual</a:t>
            </a:r>
            <a:r>
              <a:rPr lang="en-US" dirty="0"/>
              <a:t>.  A manually entered requirement.  MRP will delete a Manual requirement when the MRP </a:t>
            </a:r>
            <a:r>
              <a:rPr lang="en-US" dirty="0">
                <a:solidFill>
                  <a:srgbClr val="FF0000"/>
                </a:solidFill>
              </a:rPr>
              <a:t>CURRENT </a:t>
            </a:r>
            <a:r>
              <a:rPr lang="en-US" dirty="0"/>
              <a:t>date is AFTER the requirement date.</a:t>
            </a:r>
          </a:p>
          <a:p>
            <a:pPr lvl="1"/>
            <a:r>
              <a:rPr lang="en-US" b="1" dirty="0"/>
              <a:t>HLD – Held Manual Requirement</a:t>
            </a:r>
            <a:r>
              <a:rPr lang="en-US" dirty="0"/>
              <a:t>.  MRP will delete a held requirement when the MRP </a:t>
            </a:r>
            <a:r>
              <a:rPr lang="en-US" dirty="0">
                <a:solidFill>
                  <a:srgbClr val="FF0000"/>
                </a:solidFill>
              </a:rPr>
              <a:t>START</a:t>
            </a:r>
            <a:r>
              <a:rPr lang="en-US" dirty="0"/>
              <a:t> Date is AFTER the requirement date.</a:t>
            </a:r>
          </a:p>
          <a:p>
            <a:pPr lvl="1"/>
            <a:r>
              <a:rPr lang="en-US" b="1" dirty="0"/>
              <a:t>SF – Safety Factor</a:t>
            </a:r>
            <a:r>
              <a:rPr lang="en-US" dirty="0"/>
              <a:t>.  The item has a quantity in the ‘Safety Stock’ field.  The date of the requirement is determined by an ‘MRP Execution’ option.</a:t>
            </a:r>
          </a:p>
          <a:p>
            <a:pPr lvl="1"/>
            <a:r>
              <a:rPr lang="en-US" b="1" dirty="0"/>
              <a:t>SHK – Shrinkage</a:t>
            </a:r>
            <a:r>
              <a:rPr lang="en-US" dirty="0"/>
              <a:t>.  The item has a value in the ‘Shrinkage’ (expected loss) field.</a:t>
            </a:r>
          </a:p>
          <a:p>
            <a:pPr lvl="1"/>
            <a:r>
              <a:rPr lang="en-US" b="1" dirty="0"/>
              <a:t>FCR – Forecasted Requirement</a:t>
            </a:r>
            <a:r>
              <a:rPr lang="en-US" dirty="0"/>
              <a:t>.  A forecast quantity from either XA Forecasting or from a manually imported forecast.</a:t>
            </a:r>
          </a:p>
          <a:p>
            <a:pPr lvl="1"/>
            <a:endParaRPr lang="en-US" dirty="0"/>
          </a:p>
        </p:txBody>
      </p:sp>
      <p:sp>
        <p:nvSpPr>
          <p:cNvPr id="4" name="Slide Number Placeholder 3">
            <a:extLst>
              <a:ext uri="{FF2B5EF4-FFF2-40B4-BE49-F238E27FC236}">
                <a16:creationId xmlns:a16="http://schemas.microsoft.com/office/drawing/2014/main" id="{BC24D23D-80EC-C198-E23E-EE6420CAEF01}"/>
              </a:ext>
            </a:extLst>
          </p:cNvPr>
          <p:cNvSpPr>
            <a:spLocks noGrp="1"/>
          </p:cNvSpPr>
          <p:nvPr>
            <p:ph type="sldNum" sz="quarter" idx="12"/>
          </p:nvPr>
        </p:nvSpPr>
        <p:spPr/>
        <p:txBody>
          <a:bodyPr/>
          <a:lstStyle/>
          <a:p>
            <a:fld id="{716D01B0-2946-4EF1-9F66-53330CF3B2D9}" type="slidenum">
              <a:rPr lang="en-US" smtClean="0"/>
              <a:t>6</a:t>
            </a:fld>
            <a:endParaRPr lang="en-US" dirty="0"/>
          </a:p>
        </p:txBody>
      </p:sp>
    </p:spTree>
    <p:extLst>
      <p:ext uri="{BB962C8B-B14F-4D97-AF65-F5344CB8AC3E}">
        <p14:creationId xmlns:p14="http://schemas.microsoft.com/office/powerpoint/2010/main" val="33961184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EF2A47-11B2-209D-CE1C-43BB109123A8}"/>
              </a:ext>
            </a:extLst>
          </p:cNvPr>
          <p:cNvSpPr>
            <a:spLocks noGrp="1"/>
          </p:cNvSpPr>
          <p:nvPr>
            <p:ph type="title"/>
          </p:nvPr>
        </p:nvSpPr>
        <p:spPr/>
        <p:txBody>
          <a:bodyPr/>
          <a:lstStyle/>
          <a:p>
            <a:r>
              <a:rPr lang="en-US" dirty="0"/>
              <a:t>Gather Requirements – Field Settings</a:t>
            </a:r>
          </a:p>
        </p:txBody>
      </p:sp>
      <p:pic>
        <p:nvPicPr>
          <p:cNvPr id="6" name="Content Placeholder 5">
            <a:extLst>
              <a:ext uri="{FF2B5EF4-FFF2-40B4-BE49-F238E27FC236}">
                <a16:creationId xmlns:a16="http://schemas.microsoft.com/office/drawing/2014/main" id="{98651487-1BA5-7BFA-998F-032EAF1DFD53}"/>
              </a:ext>
            </a:extLst>
          </p:cNvPr>
          <p:cNvPicPr>
            <a:picLocks noGrp="1" noChangeAspect="1"/>
          </p:cNvPicPr>
          <p:nvPr>
            <p:ph idx="1"/>
          </p:nvPr>
        </p:nvPicPr>
        <p:blipFill>
          <a:blip r:embed="rId2"/>
          <a:stretch>
            <a:fillRect/>
          </a:stretch>
        </p:blipFill>
        <p:spPr>
          <a:xfrm>
            <a:off x="890651" y="1730110"/>
            <a:ext cx="10469436" cy="3791479"/>
          </a:xfrm>
        </p:spPr>
      </p:pic>
      <p:sp>
        <p:nvSpPr>
          <p:cNvPr id="4" name="Slide Number Placeholder 3">
            <a:extLst>
              <a:ext uri="{FF2B5EF4-FFF2-40B4-BE49-F238E27FC236}">
                <a16:creationId xmlns:a16="http://schemas.microsoft.com/office/drawing/2014/main" id="{92ACAD96-2F81-174D-0EAD-C0458B29BBD8}"/>
              </a:ext>
            </a:extLst>
          </p:cNvPr>
          <p:cNvSpPr>
            <a:spLocks noGrp="1"/>
          </p:cNvSpPr>
          <p:nvPr>
            <p:ph type="sldNum" sz="quarter" idx="12"/>
          </p:nvPr>
        </p:nvSpPr>
        <p:spPr/>
        <p:txBody>
          <a:bodyPr/>
          <a:lstStyle/>
          <a:p>
            <a:fld id="{716D01B0-2946-4EF1-9F66-53330CF3B2D9}" type="slidenum">
              <a:rPr lang="en-US" smtClean="0"/>
              <a:t>7</a:t>
            </a:fld>
            <a:endParaRPr lang="en-US" dirty="0"/>
          </a:p>
        </p:txBody>
      </p:sp>
    </p:spTree>
    <p:extLst>
      <p:ext uri="{BB962C8B-B14F-4D97-AF65-F5344CB8AC3E}">
        <p14:creationId xmlns:p14="http://schemas.microsoft.com/office/powerpoint/2010/main" val="41144313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88D832-B7B3-BBDE-F8D6-4824FA5F8DFD}"/>
              </a:ext>
            </a:extLst>
          </p:cNvPr>
          <p:cNvSpPr>
            <a:spLocks noGrp="1"/>
          </p:cNvSpPr>
          <p:nvPr>
            <p:ph type="title"/>
          </p:nvPr>
        </p:nvSpPr>
        <p:spPr/>
        <p:txBody>
          <a:bodyPr/>
          <a:lstStyle/>
          <a:p>
            <a:r>
              <a:rPr lang="en-US" dirty="0"/>
              <a:t>Gather Requirements – Field Settings</a:t>
            </a:r>
          </a:p>
        </p:txBody>
      </p:sp>
      <p:sp>
        <p:nvSpPr>
          <p:cNvPr id="3" name="Content Placeholder 2">
            <a:extLst>
              <a:ext uri="{FF2B5EF4-FFF2-40B4-BE49-F238E27FC236}">
                <a16:creationId xmlns:a16="http://schemas.microsoft.com/office/drawing/2014/main" id="{28EDA174-5B5F-75D1-684A-A69A67C115B3}"/>
              </a:ext>
            </a:extLst>
          </p:cNvPr>
          <p:cNvSpPr>
            <a:spLocks noGrp="1"/>
          </p:cNvSpPr>
          <p:nvPr>
            <p:ph idx="1"/>
          </p:nvPr>
        </p:nvSpPr>
        <p:spPr/>
        <p:txBody>
          <a:bodyPr/>
          <a:lstStyle/>
          <a:p>
            <a:r>
              <a:rPr lang="en-US" dirty="0"/>
              <a:t>Master Level Item (MLI)</a:t>
            </a:r>
          </a:p>
          <a:p>
            <a:pPr lvl="1"/>
            <a:r>
              <a:rPr lang="en-US" dirty="0"/>
              <a:t>M – Multiple sources of requirements</a:t>
            </a:r>
          </a:p>
          <a:p>
            <a:pPr lvl="2"/>
            <a:r>
              <a:rPr lang="en-US" dirty="0"/>
              <a:t>Can have Manual Requirements &amp; Customer Orders driving planning</a:t>
            </a:r>
          </a:p>
          <a:p>
            <a:pPr lvl="2"/>
            <a:r>
              <a:rPr lang="en-US" dirty="0"/>
              <a:t>Recommendation: Set all items to MLI code ‘M’</a:t>
            </a:r>
          </a:p>
          <a:p>
            <a:pPr lvl="1"/>
            <a:r>
              <a:rPr lang="en-US" dirty="0"/>
              <a:t>S – Single source of requirements</a:t>
            </a:r>
          </a:p>
          <a:p>
            <a:pPr lvl="2"/>
            <a:r>
              <a:rPr lang="en-US" dirty="0"/>
              <a:t>Can only have Manual Requirements to drive planning</a:t>
            </a:r>
          </a:p>
          <a:p>
            <a:pPr lvl="1"/>
            <a:r>
              <a:rPr lang="en-US" dirty="0"/>
              <a:t>Blank – not a Master Level Item</a:t>
            </a:r>
          </a:p>
          <a:p>
            <a:r>
              <a:rPr lang="en-US" dirty="0"/>
              <a:t>Combine Requirements</a:t>
            </a:r>
          </a:p>
          <a:p>
            <a:pPr lvl="1"/>
            <a:r>
              <a:rPr lang="en-US" dirty="0"/>
              <a:t>Instead of displaying each requirement individually, combining requirements will add the requirement quantity for x number of days (defined in the Period Interval table)</a:t>
            </a:r>
          </a:p>
          <a:p>
            <a:pPr lvl="1"/>
            <a:r>
              <a:rPr lang="en-US" dirty="0"/>
              <a:t>NOT recommended.  The ‘Peg To’ functionality will not work if requirements are combined.</a:t>
            </a:r>
          </a:p>
          <a:p>
            <a:endParaRPr lang="en-US" dirty="0"/>
          </a:p>
        </p:txBody>
      </p:sp>
      <p:sp>
        <p:nvSpPr>
          <p:cNvPr id="4" name="Slide Number Placeholder 3">
            <a:extLst>
              <a:ext uri="{FF2B5EF4-FFF2-40B4-BE49-F238E27FC236}">
                <a16:creationId xmlns:a16="http://schemas.microsoft.com/office/drawing/2014/main" id="{47F36CB4-357E-C182-4D12-E3F9D036E9CB}"/>
              </a:ext>
            </a:extLst>
          </p:cNvPr>
          <p:cNvSpPr>
            <a:spLocks noGrp="1"/>
          </p:cNvSpPr>
          <p:nvPr>
            <p:ph type="sldNum" sz="quarter" idx="12"/>
          </p:nvPr>
        </p:nvSpPr>
        <p:spPr/>
        <p:txBody>
          <a:bodyPr/>
          <a:lstStyle/>
          <a:p>
            <a:fld id="{716D01B0-2946-4EF1-9F66-53330CF3B2D9}" type="slidenum">
              <a:rPr lang="en-US" smtClean="0"/>
              <a:t>8</a:t>
            </a:fld>
            <a:endParaRPr lang="en-US" dirty="0"/>
          </a:p>
        </p:txBody>
      </p:sp>
    </p:spTree>
    <p:extLst>
      <p:ext uri="{BB962C8B-B14F-4D97-AF65-F5344CB8AC3E}">
        <p14:creationId xmlns:p14="http://schemas.microsoft.com/office/powerpoint/2010/main" val="16982442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AE9FB-75BC-0C6F-8768-F6F553305838}"/>
              </a:ext>
            </a:extLst>
          </p:cNvPr>
          <p:cNvSpPr>
            <a:spLocks noGrp="1"/>
          </p:cNvSpPr>
          <p:nvPr>
            <p:ph type="title"/>
          </p:nvPr>
        </p:nvSpPr>
        <p:spPr/>
        <p:txBody>
          <a:bodyPr/>
          <a:lstStyle/>
          <a:p>
            <a:r>
              <a:rPr lang="en-US" dirty="0"/>
              <a:t>Gather Requirements – Field Settings</a:t>
            </a:r>
          </a:p>
        </p:txBody>
      </p:sp>
      <p:sp>
        <p:nvSpPr>
          <p:cNvPr id="3" name="Content Placeholder 2">
            <a:extLst>
              <a:ext uri="{FF2B5EF4-FFF2-40B4-BE49-F238E27FC236}">
                <a16:creationId xmlns:a16="http://schemas.microsoft.com/office/drawing/2014/main" id="{B5B592F3-1B3A-2246-60B8-7FCFF5FB9A69}"/>
              </a:ext>
            </a:extLst>
          </p:cNvPr>
          <p:cNvSpPr>
            <a:spLocks noGrp="1"/>
          </p:cNvSpPr>
          <p:nvPr>
            <p:ph idx="1"/>
          </p:nvPr>
        </p:nvSpPr>
        <p:spPr/>
        <p:txBody>
          <a:bodyPr/>
          <a:lstStyle/>
          <a:p>
            <a:r>
              <a:rPr lang="en-US" dirty="0"/>
              <a:t>Plan Expected Customer Orders</a:t>
            </a:r>
          </a:p>
          <a:p>
            <a:pPr lvl="1"/>
            <a:r>
              <a:rPr lang="en-US" dirty="0"/>
              <a:t>Only available for companies that use XA’s ‘Electronic Commerce’ EDI application</a:t>
            </a:r>
          </a:p>
          <a:p>
            <a:pPr lvl="1"/>
            <a:r>
              <a:rPr lang="en-US" dirty="0"/>
              <a:t>Provides the option to include customer provided forecasts for items</a:t>
            </a:r>
          </a:p>
          <a:p>
            <a:pPr lvl="1"/>
            <a:r>
              <a:rPr lang="en-US" dirty="0"/>
              <a:t>Options are:</a:t>
            </a:r>
          </a:p>
          <a:p>
            <a:pPr lvl="2"/>
            <a:r>
              <a:rPr lang="en-US" dirty="0"/>
              <a:t>Default to Warehouse</a:t>
            </a:r>
          </a:p>
          <a:p>
            <a:pPr lvl="2"/>
            <a:r>
              <a:rPr lang="en-US" dirty="0"/>
              <a:t>No</a:t>
            </a:r>
          </a:p>
          <a:p>
            <a:pPr lvl="2"/>
            <a:r>
              <a:rPr lang="en-US" dirty="0"/>
              <a:t>Make items</a:t>
            </a:r>
          </a:p>
          <a:p>
            <a:pPr lvl="2"/>
            <a:r>
              <a:rPr lang="en-US" dirty="0"/>
              <a:t>Make &amp; buy items</a:t>
            </a:r>
          </a:p>
          <a:p>
            <a:pPr lvl="2"/>
            <a:r>
              <a:rPr lang="en-US" dirty="0"/>
              <a:t>Make, buy and firm</a:t>
            </a:r>
          </a:p>
          <a:p>
            <a:pPr lvl="2"/>
            <a:r>
              <a:rPr lang="en-US" dirty="0"/>
              <a:t>All Types</a:t>
            </a:r>
          </a:p>
          <a:p>
            <a:endParaRPr lang="en-US" dirty="0"/>
          </a:p>
        </p:txBody>
      </p:sp>
      <p:sp>
        <p:nvSpPr>
          <p:cNvPr id="4" name="Slide Number Placeholder 3">
            <a:extLst>
              <a:ext uri="{FF2B5EF4-FFF2-40B4-BE49-F238E27FC236}">
                <a16:creationId xmlns:a16="http://schemas.microsoft.com/office/drawing/2014/main" id="{7C868CF9-EBB3-3E14-88B1-7B9D11455A9B}"/>
              </a:ext>
            </a:extLst>
          </p:cNvPr>
          <p:cNvSpPr>
            <a:spLocks noGrp="1"/>
          </p:cNvSpPr>
          <p:nvPr>
            <p:ph type="sldNum" sz="quarter" idx="12"/>
          </p:nvPr>
        </p:nvSpPr>
        <p:spPr/>
        <p:txBody>
          <a:bodyPr/>
          <a:lstStyle/>
          <a:p>
            <a:fld id="{716D01B0-2946-4EF1-9F66-53330CF3B2D9}" type="slidenum">
              <a:rPr lang="en-US" smtClean="0"/>
              <a:t>9</a:t>
            </a:fld>
            <a:endParaRPr lang="en-US" dirty="0"/>
          </a:p>
        </p:txBody>
      </p:sp>
    </p:spTree>
    <p:extLst>
      <p:ext uri="{BB962C8B-B14F-4D97-AF65-F5344CB8AC3E}">
        <p14:creationId xmlns:p14="http://schemas.microsoft.com/office/powerpoint/2010/main" val="10471694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1026</TotalTime>
  <Words>4894</Words>
  <Application>Microsoft Office PowerPoint</Application>
  <PresentationFormat>Widescreen</PresentationFormat>
  <Paragraphs>432</Paragraphs>
  <Slides>55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55</vt:i4>
      </vt:variant>
    </vt:vector>
  </HeadingPairs>
  <TitlesOfParts>
    <vt:vector size="59" baseType="lpstr">
      <vt:lpstr>Arial</vt:lpstr>
      <vt:lpstr>Calibri</vt:lpstr>
      <vt:lpstr>Calibri Light</vt:lpstr>
      <vt:lpstr>Office Theme</vt:lpstr>
      <vt:lpstr>MRP Tune Up</vt:lpstr>
      <vt:lpstr>Introduction</vt:lpstr>
      <vt:lpstr>Introduction</vt:lpstr>
      <vt:lpstr>MRP Step 1</vt:lpstr>
      <vt:lpstr>Gather Requirements – MRP Screen/Card</vt:lpstr>
      <vt:lpstr>Gather Requirements</vt:lpstr>
      <vt:lpstr>Gather Requirements – Field Settings</vt:lpstr>
      <vt:lpstr>Gather Requirements – Field Settings</vt:lpstr>
      <vt:lpstr>Gather Requirements – Field Settings</vt:lpstr>
      <vt:lpstr>Gather Requirements – Field Settings</vt:lpstr>
      <vt:lpstr>Gather Requirements – Field Settings</vt:lpstr>
      <vt:lpstr>Gather Requirements – Field Settings</vt:lpstr>
      <vt:lpstr>Gather Requirements – Field Settings</vt:lpstr>
      <vt:lpstr>MRP Step 2</vt:lpstr>
      <vt:lpstr>Net Requirements Against Inventory</vt:lpstr>
      <vt:lpstr>Net Requirements Against Inventory</vt:lpstr>
      <vt:lpstr>Net Requirements Against Inventory</vt:lpstr>
      <vt:lpstr>Net Requirements Against Inventory</vt:lpstr>
      <vt:lpstr>Create Exception Message for Existing Orders</vt:lpstr>
      <vt:lpstr>Create Exception Message for Existing Orders</vt:lpstr>
      <vt:lpstr>MRP Step 3</vt:lpstr>
      <vt:lpstr>Create Planned Orders</vt:lpstr>
      <vt:lpstr>Create Planned Orders</vt:lpstr>
      <vt:lpstr>Order Policy Code ‘A’ - Discrete</vt:lpstr>
      <vt:lpstr>Order Policy Codes ‘B &amp; C’ – Order Point </vt:lpstr>
      <vt:lpstr>Order Policy Codes ‘B &amp; C’ – Order Point </vt:lpstr>
      <vt:lpstr>Order Policy Code ‘D’ – Fixed Quantity</vt:lpstr>
      <vt:lpstr>Order Policy Codes ‘F &amp; I’ – Part Period Balancing</vt:lpstr>
      <vt:lpstr>Order Policy Code ‘G’ – Days Supply per Order</vt:lpstr>
      <vt:lpstr>Order Policy Code ‘H’ – Discrete Above Minimum</vt:lpstr>
      <vt:lpstr>Order Policy Code ‘H’ – Kanban</vt:lpstr>
      <vt:lpstr>Order Policy Code ‘Z’ – User Option</vt:lpstr>
      <vt:lpstr>Minimum &amp; Multiple Order Quantities</vt:lpstr>
      <vt:lpstr>Maximum Order Quantity</vt:lpstr>
      <vt:lpstr>MRP Step 4</vt:lpstr>
      <vt:lpstr>Calculate Start Date – Lead Times</vt:lpstr>
      <vt:lpstr>Calculate Start Date – Make Items</vt:lpstr>
      <vt:lpstr>Calculate Start Date – Make Items</vt:lpstr>
      <vt:lpstr>MO Dates</vt:lpstr>
      <vt:lpstr>Calculate Start Date – Purchased Items</vt:lpstr>
      <vt:lpstr>PO Dates</vt:lpstr>
      <vt:lpstr>Validate Lead Time</vt:lpstr>
      <vt:lpstr>MRP Step 5</vt:lpstr>
      <vt:lpstr>Generating Peg To Requirements</vt:lpstr>
      <vt:lpstr>Generating Peg To Requirements</vt:lpstr>
      <vt:lpstr>Other Files</vt:lpstr>
      <vt:lpstr>Master Calendar</vt:lpstr>
      <vt:lpstr>MRP Horizon Values</vt:lpstr>
      <vt:lpstr>MRP Horizon Dates</vt:lpstr>
      <vt:lpstr>MRP Execution Options</vt:lpstr>
      <vt:lpstr>MRP Execution Options</vt:lpstr>
      <vt:lpstr>MRP Execution Options</vt:lpstr>
      <vt:lpstr>MRP Execution Options</vt:lpstr>
      <vt:lpstr>MRP Execution Options</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MRP Tune Up</dc:title>
  <dc:creator>Jim Simunek</dc:creator>
  <cp:lastModifiedBy>Jim Simunek</cp:lastModifiedBy>
  <cp:revision>52</cp:revision>
  <dcterms:created xsi:type="dcterms:W3CDTF">2023-06-18T23:19:19Z</dcterms:created>
  <dcterms:modified xsi:type="dcterms:W3CDTF">2023-06-23T16:19:17Z</dcterms:modified>
</cp:coreProperties>
</file>